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686" r:id="rId3"/>
    <p:sldMasterId id="2147483698" r:id="rId4"/>
    <p:sldMasterId id="2147483715" r:id="rId5"/>
  </p:sldMasterIdLst>
  <p:notesMasterIdLst>
    <p:notesMasterId r:id="rId47"/>
  </p:notesMasterIdLst>
  <p:handoutMasterIdLst>
    <p:handoutMasterId r:id="rId48"/>
  </p:handoutMasterIdLst>
  <p:sldIdLst>
    <p:sldId id="25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7" r:id="rId39"/>
    <p:sldId id="293" r:id="rId40"/>
    <p:sldId id="294" r:id="rId41"/>
    <p:sldId id="300" r:id="rId42"/>
    <p:sldId id="299" r:id="rId43"/>
    <p:sldId id="295" r:id="rId44"/>
    <p:sldId id="296" r:id="rId45"/>
    <p:sldId id="298" r:id="rId46"/>
  </p:sldIdLst>
  <p:sldSz cx="9144000" cy="5143500" type="screen16x9"/>
  <p:notesSz cx="7010400" cy="9223375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3" d="100"/>
          <a:sy n="213" d="100"/>
        </p:scale>
        <p:origin x="-208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A1C95E72-7FC6-4512-B226-FF714D0EAA5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F9C0CDD8-EDC3-4C3A-A9E4-1DCA35B3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6C66152-2186-4E15-BACE-638890060B3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2B601C14-8309-419F-98DE-EA37949F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7165-381A-4AD7-965B-F31B2B2420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8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8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5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360" indent="-180360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0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7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92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8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458CB-64D2-4885-9450-3632A305C04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59E4-D893-44A3-8D3E-7B169DFC55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1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5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2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7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8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692150"/>
            <a:ext cx="61483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8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541" indent="-284438" defTabSz="92758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755" indent="-227551" defTabSz="92758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857" indent="-227551" defTabSz="92758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959" indent="-227551" defTabSz="92758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3060" indent="-227551" defTabSz="927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8161" indent="-227551" defTabSz="927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264" indent="-227551" defTabSz="927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8366" indent="-227551" defTabSz="927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56AE3E-5E7E-43EC-96DB-A13A2604E548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26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4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A3A8-82E6-384C-84BD-0404808C3DF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9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59E4-D893-44A3-8D3E-7B169DFC55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57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5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0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3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5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4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0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3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5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14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359E4-D893-44A3-8D3E-7B169DFC55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1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C14-8309-419F-98DE-EA37949FC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39775"/>
            <a:ext cx="6126162" cy="3446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C047-E244-4C86-89A3-4D3BE2264EC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7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7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9A7C-524F-43BC-B1CC-8B88A96C9079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259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AF31-02D9-44D5-BD0C-531725139238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AXP Internal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2482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06C2-2889-4156-A4F3-89D9F370D0A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AXP Internal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6498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850" y="178907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4"/>
            <a:ext cx="2133600" cy="273844"/>
          </a:xfrm>
        </p:spPr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51" y="4767264"/>
            <a:ext cx="4229894" cy="273844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4767264"/>
            <a:ext cx="2133600" cy="273844"/>
          </a:xfrm>
        </p:spPr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9447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178907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92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100"/>
            </a:lvl1pPr>
          </a:lstStyle>
          <a:p>
            <a:fld id="{AFE24F00-1BA1-4AE4-BB6E-144320227ECC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9EC8-74B4-45C7-933B-A2C0517E5E53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68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24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B297D32D-EF2B-4255-8A93-53870873DA2C}" type="datetime1">
              <a:rPr lang="en-US" smtClean="0">
                <a:solidFill>
                  <a:srgbClr val="DDE9EC"/>
                </a:solidFill>
              </a:rPr>
              <a:pPr/>
              <a:t>11/6/2017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1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F6F-3E12-4A9E-9CE9-AD6FC0DE738B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37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68577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6" y="971550"/>
            <a:ext cx="4041775" cy="514350"/>
          </a:xfrm>
          <a:noFill/>
          <a:ln>
            <a:noFill/>
          </a:ln>
        </p:spPr>
        <p:txBody>
          <a:bodyPr lIns="68577" anchor="b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8C40-44CE-4A8D-8279-2E4E9E7BA7C7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56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21FD-C61D-45C7-8074-E86CE6713A4F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B51C-5FB9-4E3B-93F2-F8F7B66E297C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536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0153-73F9-48D9-8D66-D3942465858B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3"/>
            <a:ext cx="2514600" cy="3632597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340A-0372-4DBE-BDD5-8BC5A902317F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86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05730" anchor="ctr"/>
          <a:lstStyle>
            <a:lvl1pPr algn="r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450"/>
              </a:spcBef>
              <a:buNone/>
              <a:defRPr sz="24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5818-14D4-49A3-973A-845ED62C5EA5}" type="datetime1">
              <a:rPr lang="en-US" smtClean="0">
                <a:solidFill>
                  <a:srgbClr val="DDE9EC"/>
                </a:solidFill>
              </a:rPr>
              <a:pPr/>
              <a:t>11/6/2017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4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4D4-38B2-42A1-8533-9F67E1313838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9F4D-3873-463F-8A2F-D39A74333663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100"/>
            </a:lvl1pPr>
          </a:lstStyle>
          <a:p>
            <a:fld id="{AFE24F00-1BA1-4AE4-BB6E-144320227ECC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9EC8-74B4-45C7-933B-A2C0517E5E53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71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24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B297D32D-EF2B-4255-8A93-53870873DA2C}" type="datetime1">
              <a:rPr lang="en-US" smtClean="0">
                <a:solidFill>
                  <a:srgbClr val="DDE9EC"/>
                </a:solidFill>
              </a:rPr>
              <a:pPr/>
              <a:t>11/6/2017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0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F6F-3E12-4A9E-9CE9-AD6FC0DE738B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15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6858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4" y="971550"/>
            <a:ext cx="4041775" cy="514350"/>
          </a:xfrm>
          <a:noFill/>
          <a:ln>
            <a:noFill/>
          </a:ln>
        </p:spPr>
        <p:txBody>
          <a:bodyPr lIns="68580" anchor="b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8C40-44CE-4A8D-8279-2E4E9E7BA7C7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5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0359-6B19-43CE-A4D0-4897783CB67A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3772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21FD-C61D-45C7-8074-E86CE6713A4F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0153-73F9-48D9-8D66-D3942465858B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3"/>
            <a:ext cx="2514600" cy="3632597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340A-0372-4DBE-BDD5-8BC5A902317F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42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05740" anchor="ctr"/>
          <a:lstStyle>
            <a:lvl1pPr algn="r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450"/>
              </a:spcBef>
              <a:buNone/>
              <a:defRPr sz="24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5818-14D4-49A3-973A-845ED62C5EA5}" type="datetime1">
              <a:rPr lang="en-US" smtClean="0">
                <a:solidFill>
                  <a:srgbClr val="DDE9EC"/>
                </a:solidFill>
              </a:rPr>
              <a:pPr/>
              <a:t>11/6/2017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39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4D4-38B2-42A1-8533-9F67E1313838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9F4D-3873-463F-8A2F-D39A74333663}" type="datetime1">
              <a:rPr lang="en-US" smtClean="0">
                <a:solidFill>
                  <a:srgbClr val="464653"/>
                </a:solidFill>
              </a:rPr>
              <a:pPr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1" y="342900"/>
            <a:ext cx="7770813" cy="284607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2999185" algn="r"/>
                <a:tab pos="6172200" algn="r"/>
              </a:tabLst>
              <a:defRPr sz="9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3291840"/>
            <a:ext cx="6490654" cy="72009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4080510"/>
            <a:ext cx="43434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85800"/>
            <a:ext cx="1965960" cy="582930"/>
          </a:xfrm>
          <a:solidFill>
            <a:schemeClr val="accent1"/>
          </a:solidFill>
        </p:spPr>
        <p:txBody>
          <a:bodyPr lIns="205740" tIns="68580" rIns="68580" bIns="6858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8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02870"/>
            <a:ext cx="9418320" cy="534924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1748790"/>
            <a:ext cx="6490654" cy="17145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3531872"/>
            <a:ext cx="6490654" cy="9936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85800"/>
            <a:ext cx="1965960" cy="582930"/>
          </a:xfrm>
          <a:solidFill>
            <a:schemeClr val="accent1"/>
          </a:solidFill>
        </p:spPr>
        <p:txBody>
          <a:bodyPr lIns="205740" tIns="68580" rIns="68580" bIns="6858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8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02870"/>
            <a:ext cx="9418320" cy="534924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39329" indent="-339329">
              <a:buSzPct val="100000"/>
              <a:buFont typeface="+mj-lt"/>
              <a:buAutoNum type="arabicPeriod"/>
              <a:defRPr/>
            </a:lvl1pPr>
            <a:lvl2pPr marL="513160" indent="-173831">
              <a:defRPr/>
            </a:lvl2pPr>
            <a:lvl3pPr marL="685800" indent="-172641">
              <a:defRPr/>
            </a:lvl3pPr>
            <a:lvl4pPr marL="859631" indent="-173831">
              <a:defRPr/>
            </a:lvl4pPr>
            <a:lvl5pPr marL="1026319" indent="-16668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4201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565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A9A0-A3E0-4FEB-A9B5-EE8F9BE306D7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4440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31571"/>
            <a:ext cx="3794760" cy="33939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31571"/>
            <a:ext cx="3794760" cy="33939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720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3088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4217671"/>
            <a:ext cx="379476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31571"/>
            <a:ext cx="3794760" cy="33939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720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31571"/>
            <a:ext cx="3794760" cy="301751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27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31571"/>
            <a:ext cx="7772400" cy="34037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17671"/>
            <a:ext cx="777240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43050"/>
            <a:ext cx="777240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19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17671"/>
            <a:ext cx="379476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4217671"/>
            <a:ext cx="379476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31571"/>
            <a:ext cx="7772400" cy="34037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1543050"/>
            <a:ext cx="379476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1543050"/>
            <a:ext cx="379476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17671"/>
            <a:ext cx="246888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4217671"/>
            <a:ext cx="246888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4217671"/>
            <a:ext cx="246888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31571"/>
            <a:ext cx="7772400" cy="34037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1543050"/>
            <a:ext cx="246888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1543050"/>
            <a:ext cx="246888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1543050"/>
            <a:ext cx="2468880" cy="26060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65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31571"/>
            <a:ext cx="3794760" cy="33939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3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3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3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3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4217671"/>
            <a:ext cx="3794760" cy="307896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720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131571"/>
            <a:ext cx="3794760" cy="301751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53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3291840"/>
            <a:ext cx="6490654" cy="72009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080510"/>
            <a:ext cx="43434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8" y="-102870"/>
            <a:ext cx="6949343" cy="534924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1" y="341710"/>
            <a:ext cx="7770813" cy="284607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6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1748790"/>
            <a:ext cx="6490654" cy="17145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3531872"/>
            <a:ext cx="6490654" cy="9936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8" y="-102870"/>
            <a:ext cx="6949343" cy="534924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6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2455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294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A334-6968-4BD0-8E5E-AD0E6F8F4D1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69287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60" y="3291840"/>
            <a:ext cx="6492241" cy="720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2700" dirty="0" smtClean="0">
                <a:solidFill>
                  <a:srgbClr val="000000"/>
                </a:solidFill>
              </a:rPr>
              <a:t>Thank you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1" y="341710"/>
            <a:ext cx="7770813" cy="284607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8" y="-102870"/>
            <a:ext cx="6949343" cy="534924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12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60" y="1748790"/>
            <a:ext cx="6492241" cy="17145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2700" dirty="0" smtClean="0">
                <a:solidFill>
                  <a:srgbClr val="000000"/>
                </a:solidFill>
              </a:rPr>
              <a:t>Thank you</a:t>
            </a:r>
            <a:endParaRPr lang="en-US" sz="2700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8" y="-102870"/>
            <a:ext cx="6949343" cy="534924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4778077"/>
            <a:ext cx="1463040" cy="1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7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PPT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661" y="1540823"/>
            <a:ext cx="7187539" cy="11595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0089" y="3277589"/>
            <a:ext cx="5260769" cy="1567544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219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331589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B724-7BD5-4B40-BC76-FBB0758A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27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8DD5-1422-415B-830B-5CC4EFDD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948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B3A9-E844-4F6A-A674-66F68A29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12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D74D-E83F-44EA-B9C3-EA93F60CB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228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3258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3258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D02F-C98E-4078-90AC-3F58961B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73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69" y="1004777"/>
            <a:ext cx="5964865" cy="3062177"/>
          </a:xfrm>
        </p:spPr>
        <p:txBody>
          <a:bodyPr anchor="ctr"/>
          <a:lstStyle>
            <a:lvl1pPr algn="ctr">
              <a:spcBef>
                <a:spcPts val="900"/>
              </a:spcBef>
              <a:defRPr sz="4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528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05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1"/>
            <a:ext cx="5111750" cy="36992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1651"/>
            <a:ext cx="3008313" cy="2822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C7EA-F155-40FD-9511-746CCDA59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84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Autofit/>
          </a:bodyPr>
          <a:lstStyle>
            <a:lvl1pPr algn="l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41213F24-A1EF-40EA-9ED1-FC895BCB9835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BioNJ LogoDNA Gre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46597" y="4593186"/>
            <a:ext cx="1450811" cy="4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96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0"/>
            <a:ext cx="5486400" cy="2688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C633-D914-4DA4-8237-5697EEEC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1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28EA-055A-4009-9C1C-3E5258B4D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07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5091"/>
            <a:ext cx="2057400" cy="393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5091"/>
            <a:ext cx="6019800" cy="393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FE71-7F64-4450-B3E4-374D1610A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27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33B-18F1-4203-9F2F-2A238BA1C232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AXP Internal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846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D63-BC98-4DA1-BDB4-7B1A9885F662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AXP Internal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0502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A798-E383-48E1-800B-8B79EC81A6E8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AXP Internal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376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6F18B6D-DD18-44FE-855C-D5E6EDB8D58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6-Nov-17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C65CA4B-1428-4B16-B7C4-CCAC7E24E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lIns="68577" tIns="34289" rIns="68577" bIns="34289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 lIns="68577" tIns="34289" rIns="68577" bIns="3428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766"/>
            <a:fld id="{22033936-656C-40AA-B137-24D0168CB052}" type="datetime1">
              <a:rPr lang="en-US" smtClean="0">
                <a:solidFill>
                  <a:srgbClr val="464653"/>
                </a:solidFill>
              </a:rPr>
              <a:pPr defTabSz="685766"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766"/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766"/>
            <a:fld id="{A79C353E-2FE2-47E0-852F-1594ED0770C9}" type="slidenum">
              <a:rPr lang="en-US" smtClean="0">
                <a:solidFill>
                  <a:srgbClr val="464653"/>
                </a:solidFill>
              </a:rPr>
              <a:pPr defTabSz="685766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62" y="4835572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766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2" y="4794345"/>
            <a:ext cx="649759" cy="2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7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indent="-205730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17189" indent="-171442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20" indent="-171442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indent="-171442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379" indent="-137153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532" indent="-137153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685" indent="-137153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838" indent="-137153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lIns="68580" tIns="34290" rIns="68580" bIns="3429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800"/>
            <a:fld id="{22033936-656C-40AA-B137-24D0168CB052}" type="datetime1">
              <a:rPr lang="en-US" smtClean="0">
                <a:solidFill>
                  <a:srgbClr val="464653"/>
                </a:solidFill>
              </a:rPr>
              <a:pPr defTabSz="685800"/>
              <a:t>11/6/2017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800"/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defTabSz="685800"/>
            <a:fld id="{A79C353E-2FE2-47E0-852F-1594ED0770C9}" type="slidenum">
              <a:rPr lang="en-US" smtClean="0">
                <a:solidFill>
                  <a:srgbClr val="464653"/>
                </a:solidFill>
              </a:rPr>
              <a:pPr defTabSz="6858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60" y="4835570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24159"/>
            <a:ext cx="838200" cy="2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31570"/>
            <a:ext cx="7772400" cy="3394710"/>
          </a:xfrm>
          <a:prstGeom prst="rect">
            <a:avLst/>
          </a:prstGeom>
        </p:spPr>
        <p:txBody>
          <a:bodyPr vert="horz" lIns="0" tIns="0" rIns="0" bIns="0" spcCol="13716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5800" y="4762976"/>
            <a:ext cx="5943600" cy="1714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Sandoz US</a:t>
            </a:r>
            <a:endParaRPr lang="en-US" sz="900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02870"/>
            <a:ext cx="9418320" cy="534924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4972050"/>
            <a:ext cx="228600" cy="1714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500" smtClean="0">
                <a:solidFill>
                  <a:srgbClr val="7F7F7F"/>
                </a:solidFill>
              </a:defRPr>
            </a:lvl1pPr>
          </a:lstStyle>
          <a:p>
            <a:pPr defTabSz="685800"/>
            <a:fld id="{47547CF9-5B10-D24F-A8D7-45A9778164F7}" type="slidenum">
              <a:rPr lang="uk-UA"/>
              <a:pPr defTabSz="685800"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972050"/>
            <a:ext cx="5715000" cy="1714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500" dirty="0">
                <a:solidFill>
                  <a:srgbClr val="7F7F7F"/>
                </a:solidFill>
              </a:defRPr>
            </a:lvl1pPr>
          </a:lstStyle>
          <a:p>
            <a:pPr defTabSz="685800"/>
            <a:r>
              <a:rPr smtClean="0"/>
              <a:t>Business Use Only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1" y="4677985"/>
            <a:ext cx="1790045" cy="2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spcBef>
          <a:spcPts val="900"/>
        </a:spcBef>
        <a:buClrTx/>
        <a:buSzPct val="120000"/>
        <a:buFont typeface="Arial" pitchFamily="34" charset="0"/>
        <a:buChar char="•"/>
        <a:tabLst>
          <a:tab pos="2999185" algn="r"/>
          <a:tab pos="61722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450"/>
        </a:spcBef>
        <a:buClrTx/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spcBef>
          <a:spcPts val="450"/>
        </a:spcBef>
        <a:buClrTx/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spcBef>
          <a:spcPts val="450"/>
        </a:spcBef>
        <a:buClrTx/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spcBef>
          <a:spcPts val="450"/>
        </a:spcBef>
        <a:buClrTx/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topbanner_RB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7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5091"/>
            <a:ext cx="8229600" cy="60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331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37497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05C596-8F55-4705-AB28-B41E50392A21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647950" y="221457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Rutgers Business School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4600" y="5011088"/>
            <a:ext cx="39624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8162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     Copyright © 2017. All Rights Reserved. Confidential Property of MMR, LLC.</a:t>
            </a:r>
          </a:p>
        </p:txBody>
      </p:sp>
    </p:spTree>
    <p:extLst>
      <p:ext uri="{BB962C8B-B14F-4D97-AF65-F5344CB8AC3E}">
        <p14:creationId xmlns:p14="http://schemas.microsoft.com/office/powerpoint/2010/main" val="34904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4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4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rgbClr val="F2F2F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2021" y="45720"/>
            <a:ext cx="1664442" cy="75438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03658" y="1526384"/>
            <a:ext cx="6268742" cy="1102519"/>
          </a:xfrm>
          <a:prstGeom prst="rect">
            <a:avLst/>
          </a:prstGeom>
        </p:spPr>
        <p:txBody>
          <a:bodyPr vert="horz" lIns="68577" tIns="34289" rIns="68577" bIns="34289" rtlCol="0" anchor="ctr">
            <a:normAutofit fontScale="97500"/>
          </a:bodyPr>
          <a:lstStyle/>
          <a:p>
            <a:pPr algn="ctr" defTabSz="685766"/>
            <a:r>
              <a:rPr lang="en-US" sz="2800" b="1" dirty="0">
                <a:solidFill>
                  <a:prstClr val="black"/>
                </a:solidFill>
              </a:rPr>
              <a:t>A Day in the Life of a </a:t>
            </a:r>
            <a:r>
              <a:rPr lang="en-US" sz="2800" b="1" dirty="0" err="1">
                <a:solidFill>
                  <a:prstClr val="black"/>
                </a:solidFill>
              </a:rPr>
              <a:t>Biosimilar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</a:p>
          <a:p>
            <a:pPr algn="ctr" defTabSz="685766"/>
            <a:r>
              <a:rPr lang="en-US" sz="2800" b="1" dirty="0">
                <a:solidFill>
                  <a:prstClr val="black"/>
                </a:solidFill>
              </a:rPr>
              <a:t>A Case Study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23310"/>
            <a:ext cx="9144000" cy="205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19150"/>
            <a:ext cx="6781798" cy="628650"/>
          </a:xfrm>
        </p:spPr>
        <p:txBody>
          <a:bodyPr>
            <a:normAutofit/>
          </a:bodyPr>
          <a:lstStyle/>
          <a:p>
            <a:r>
              <a:rPr lang="en-US" sz="2700" b="1" dirty="0" err="1">
                <a:solidFill>
                  <a:schemeClr val="bg1"/>
                </a:solidFill>
              </a:rPr>
              <a:t>BioNJ’s</a:t>
            </a:r>
            <a:r>
              <a:rPr lang="en-US" sz="2700" b="1" dirty="0">
                <a:solidFill>
                  <a:schemeClr val="bg1"/>
                </a:solidFill>
              </a:rPr>
              <a:t> Legal, Compliance &amp; Regulatory Forum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3740199"/>
            <a:ext cx="6154442" cy="43858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/>
            <a:r>
              <a:rPr lang="en-US" sz="2400" b="1" i="1" dirty="0">
                <a:solidFill>
                  <a:srgbClr val="7FAE16"/>
                </a:solidFill>
              </a:rPr>
              <a:t>Thank you to our Host Sponsor and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6103" y="2647521"/>
            <a:ext cx="2948809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66"/>
            <a:r>
              <a:rPr lang="en-US" sz="2400" dirty="0">
                <a:solidFill>
                  <a:prstClr val="black"/>
                </a:solidFill>
              </a:rPr>
              <a:t>November 3,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1703" y="3115705"/>
            <a:ext cx="4971121" cy="484748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685766"/>
            <a:r>
              <a:rPr lang="en-US" altLang="en-US" sz="2700" b="1" dirty="0">
                <a:solidFill>
                  <a:srgbClr val="008C82"/>
                </a:solidFill>
                <a:latin typeface="Gill Sans MT" panose="020B0502020104020203" pitchFamily="34" charset="0"/>
              </a:rPr>
              <a:t>Because Patients Can’t Wait</a:t>
            </a:r>
            <a:r>
              <a:rPr lang="en-US" altLang="en-US" sz="2700" baseline="30000" dirty="0">
                <a:solidFill>
                  <a:srgbClr val="008C82"/>
                </a:solidFill>
                <a:latin typeface="Gill Sans MT" panose="020B0502020104020203" pitchFamily="34" charset="0"/>
              </a:rPr>
              <a:t>®</a:t>
            </a:r>
            <a:r>
              <a:rPr lang="en-US" altLang="en-US" sz="2700" b="1" dirty="0">
                <a:solidFill>
                  <a:srgbClr val="008C82"/>
                </a:solidFill>
                <a:latin typeface="Gill Sans MT" panose="020B0502020104020203" pitchFamily="34" charset="0"/>
              </a:rPr>
              <a:t>!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4" y="4251050"/>
            <a:ext cx="1286256" cy="687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38224"/>
            <a:ext cx="1796796" cy="31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80496"/>
            <a:ext cx="897636" cy="7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biosimilar approvals; ~41 in Europe, 7 in the US...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91761"/>
              </p:ext>
            </p:extLst>
          </p:nvPr>
        </p:nvGraphicFramePr>
        <p:xfrm>
          <a:off x="5008255" y="1007276"/>
          <a:ext cx="2474415" cy="380904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800229"/>
                <a:gridCol w="1188132"/>
                <a:gridCol w="486054"/>
              </a:tblGrid>
              <a:tr h="13144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 smtClean="0">
                          <a:effectLst/>
                        </a:rPr>
                        <a:t>EUROPE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Ingredient</a:t>
                      </a:r>
                      <a:endParaRPr lang="en-US" sz="7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Medicine name</a:t>
                      </a:r>
                      <a:endParaRPr lang="en-US" sz="7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Approved</a:t>
                      </a:r>
                      <a:endParaRPr lang="en-US" sz="7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Insulin glargine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Lusduna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Trastuzumab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Ontruzant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2017*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Adalimumab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Amjevita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Rituximab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Rixathon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Rituximab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Blitzima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Rituximab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Truxima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Adalimumab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Cyltezo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2017*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Adalimumab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Imraldi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Teriparitide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Movymia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Teriparitide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Terrosa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Etanercept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Erelzi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Etanercept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Benepali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2016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5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Enoxaparin sodium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 err="1" smtClean="0">
                          <a:effectLst/>
                        </a:rPr>
                        <a:t>Thorinane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/ </a:t>
                      </a:r>
                      <a:r>
                        <a:rPr lang="en-US" sz="700" u="none" strike="noStrike" dirty="0" err="1" smtClean="0">
                          <a:effectLst/>
                        </a:rPr>
                        <a:t>Inhixa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2016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Inﬂiximab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Flixabi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2016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Insulin glargine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Abasaglar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Filgrastim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Accoﬁl</a:t>
                      </a:r>
                      <a:r>
                        <a:rPr lang="en-US" sz="700" u="none" strike="noStrike" dirty="0">
                          <a:effectLst/>
                        </a:rPr>
                        <a:t> (formerly </a:t>
                      </a:r>
                      <a:r>
                        <a:rPr lang="en-US" sz="700" u="none" strike="noStrike" dirty="0" err="1">
                          <a:effectLst/>
                        </a:rPr>
                        <a:t>Abasria</a:t>
                      </a:r>
                      <a:r>
                        <a:rPr lang="en-US" sz="700" u="none" strike="noStrike" dirty="0" smtClean="0">
                          <a:effectLst/>
                        </a:rPr>
                        <a:t>)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Follitropin alfa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Bemfola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Inﬂiximab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 err="1" smtClean="0">
                          <a:effectLst/>
                        </a:rPr>
                        <a:t>Remsima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/</a:t>
                      </a:r>
                      <a:r>
                        <a:rPr lang="en-US" sz="700" u="none" strike="noStrike" dirty="0" err="1" smtClean="0">
                          <a:effectLst/>
                        </a:rPr>
                        <a:t>Inﬂectra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2013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Filgrastim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Grastoﬁl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2013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Follitropin alfa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Ovaleap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2013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Filgrastim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Nivestim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2010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Filgrastim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Zarzio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2009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Filgrastim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 err="1" smtClean="0">
                          <a:effectLst/>
                        </a:rPr>
                        <a:t>Tevagrastim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/</a:t>
                      </a:r>
                      <a:r>
                        <a:rPr lang="en-US" sz="700" u="none" strike="noStrike" dirty="0" err="1" smtClean="0">
                          <a:effectLst/>
                        </a:rPr>
                        <a:t>Ratiograstim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2008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Epoetin</a:t>
                      </a:r>
                      <a:r>
                        <a:rPr lang="en-US" sz="700" u="none" strike="noStrike" dirty="0">
                          <a:effectLst/>
                        </a:rPr>
                        <a:t> zeta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 err="1" smtClean="0">
                          <a:effectLst/>
                        </a:rPr>
                        <a:t>Silapo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/</a:t>
                      </a:r>
                      <a:r>
                        <a:rPr lang="en-US" sz="700" u="none" strike="noStrike" dirty="0" err="1" smtClean="0">
                          <a:effectLst/>
                        </a:rPr>
                        <a:t>Retacrit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2007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Epoetin</a:t>
                      </a:r>
                      <a:r>
                        <a:rPr lang="en-US" sz="700" u="none" strike="noStrike" dirty="0">
                          <a:effectLst/>
                        </a:rPr>
                        <a:t> alfa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Abseamed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2007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Epoetin alfa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Binocrit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2007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Somatropin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Omnitrope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2006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Source: European Medicines Agency website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20341"/>
              </p:ext>
            </p:extLst>
          </p:nvPr>
        </p:nvGraphicFramePr>
        <p:xfrm>
          <a:off x="685801" y="1007276"/>
          <a:ext cx="3923455" cy="185980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617948"/>
                <a:gridCol w="892193"/>
                <a:gridCol w="688637"/>
                <a:gridCol w="724677"/>
              </a:tblGrid>
              <a:tr h="131445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 smtClean="0">
                          <a:effectLst/>
                        </a:rPr>
                        <a:t>US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Biosimilar</a:t>
                      </a:r>
                      <a:endParaRPr lang="en-US" sz="7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</a:t>
                      </a: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7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biologic</a:t>
                      </a:r>
                      <a:endParaRPr lang="en-US" sz="7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Zarxio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 </a:t>
                      </a:r>
                      <a:r>
                        <a:rPr lang="en-US" sz="700" u="none" strike="noStrike" dirty="0" smtClean="0">
                          <a:effectLst/>
                        </a:rPr>
                        <a:t>(</a:t>
                      </a:r>
                      <a:r>
                        <a:rPr lang="en-US" sz="700" u="none" strike="noStrike" dirty="0">
                          <a:effectLst/>
                        </a:rPr>
                        <a:t>ﬁlgrastim-</a:t>
                      </a:r>
                      <a:r>
                        <a:rPr lang="en-US" sz="700" u="none" strike="noStrike" dirty="0" err="1">
                          <a:effectLst/>
                        </a:rPr>
                        <a:t>sndz</a:t>
                      </a:r>
                      <a:r>
                        <a:rPr lang="en-US" sz="700" u="none" strike="noStrike" dirty="0">
                          <a:effectLst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Sandoz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Mar 2015 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Neupogen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Inﬂectra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  (</a:t>
                      </a:r>
                      <a:r>
                        <a:rPr lang="en-US" sz="700" u="none" strike="noStrike" dirty="0">
                          <a:effectLst/>
                        </a:rPr>
                        <a:t>inﬂiximab-</a:t>
                      </a:r>
                      <a:r>
                        <a:rPr lang="en-US" sz="700" u="none" strike="noStrike" dirty="0" err="1">
                          <a:effectLst/>
                        </a:rPr>
                        <a:t>dyyb</a:t>
                      </a:r>
                      <a:r>
                        <a:rPr lang="en-US" sz="700" u="none" strike="noStrike" dirty="0">
                          <a:effectLst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Celltrion</a:t>
                      </a:r>
                      <a:r>
                        <a:rPr lang="en-US" sz="700" u="none" strike="noStrike" dirty="0">
                          <a:effectLst/>
                        </a:rPr>
                        <a:t>/Pﬁzer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Apr 2016 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Remicade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Erelzi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  (</a:t>
                      </a:r>
                      <a:r>
                        <a:rPr lang="en-US" sz="700" u="none" strike="noStrike" dirty="0" err="1">
                          <a:effectLst/>
                        </a:rPr>
                        <a:t>etancerpt-szzs</a:t>
                      </a:r>
                      <a:r>
                        <a:rPr lang="en-US" sz="700" u="none" strike="noStrike" dirty="0">
                          <a:effectLst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Sandoz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Aug 2016 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Enbrel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Amjevita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r>
                        <a:rPr lang="en-US" sz="700" u="none" strike="noStrike" dirty="0" smtClean="0">
                          <a:effectLst/>
                        </a:rPr>
                        <a:t>  (</a:t>
                      </a:r>
                      <a:r>
                        <a:rPr lang="en-US" sz="700" u="none" strike="noStrike" dirty="0">
                          <a:effectLst/>
                        </a:rPr>
                        <a:t>adalimumab-</a:t>
                      </a:r>
                      <a:r>
                        <a:rPr lang="en-US" sz="700" u="none" strike="noStrike" dirty="0" err="1">
                          <a:effectLst/>
                        </a:rPr>
                        <a:t>atto</a:t>
                      </a:r>
                      <a:r>
                        <a:rPr lang="en-US" sz="700" u="none" strike="noStrike" dirty="0">
                          <a:effectLst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Amgen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smtClean="0">
                          <a:effectLst/>
                        </a:rPr>
                        <a:t>Sep 2016 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Humira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Renflexis®  (infliximab-abda)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Samsung Bioepis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Apr 2017</a:t>
                      </a:r>
                      <a:endParaRPr lang="en-US" sz="700" b="0" i="0" u="none" strike="noStrike" dirty="0" smtClean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Remicade®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Cyltezo</a:t>
                      </a:r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®  (adalimumab-</a:t>
                      </a:r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adbm</a:t>
                      </a:r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Boehringer</a:t>
                      </a:r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Ingelheim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Aug 2017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 smtClean="0">
                          <a:effectLst/>
                        </a:rPr>
                        <a:t>Humira</a:t>
                      </a:r>
                      <a:r>
                        <a:rPr kumimoji="0" 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8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Mvasi</a:t>
                      </a:r>
                      <a:r>
                        <a:rPr lang="en-US" sz="700" dirty="0" smtClean="0"/>
                        <a:t>®  (bevacizumab-</a:t>
                      </a:r>
                      <a:r>
                        <a:rPr lang="en-US" sz="700" dirty="0" err="1" smtClean="0"/>
                        <a:t>awwb</a:t>
                      </a:r>
                      <a:r>
                        <a:rPr lang="en-US" sz="700" dirty="0" smtClean="0"/>
                        <a:t>)	</a:t>
                      </a:r>
                      <a:endParaRPr lang="en-US" sz="700" dirty="0"/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Amgen</a:t>
                      </a:r>
                      <a:endParaRPr lang="en-US" sz="700" dirty="0"/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Sep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2017</a:t>
                      </a:r>
                    </a:p>
                    <a:p>
                      <a:endParaRPr lang="en-US" sz="700" dirty="0"/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Avastin®</a:t>
                      </a:r>
                      <a:endParaRPr lang="en-US" sz="700" dirty="0"/>
                    </a:p>
                  </a:txBody>
                  <a:tcPr marL="5715" marR="5715" marT="571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5" y="2939469"/>
            <a:ext cx="2482601" cy="179252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40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42900"/>
            <a:ext cx="7828638" cy="720090"/>
          </a:xfrm>
        </p:spPr>
        <p:txBody>
          <a:bodyPr>
            <a:noAutofit/>
          </a:bodyPr>
          <a:lstStyle/>
          <a:p>
            <a:r>
              <a:rPr lang="en-US" dirty="0" smtClean="0"/>
              <a:t>Biosimilar development: high investment, closer to originators than to generics </a:t>
            </a:r>
            <a:endParaRPr lang="en-US" dirty="0"/>
          </a:p>
        </p:txBody>
      </p:sp>
      <p:graphicFrame>
        <p:nvGraphicFramePr>
          <p:cNvPr id="25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88308"/>
              </p:ext>
            </p:extLst>
          </p:nvPr>
        </p:nvGraphicFramePr>
        <p:xfrm>
          <a:off x="724758" y="1075504"/>
          <a:ext cx="7789681" cy="3440462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592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2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3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53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5518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GENERIC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BIOLOGIC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BIOSIMILAR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15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Development cost ($US)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2–3 million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800 million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100–300 million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983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Time to market (years)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2–3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8–12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7–8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42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Clinical studies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Bioequivalence studies in healthy volunteers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Phase I-III efficacy and safety studies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Comparative PK/PD and Phase III studies/clinical confirmation study, as needed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32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Patients (n) 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20–50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800–1000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~500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4059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Post-approval activities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Pharmacovigilance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Phase IV,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Risk Management Plan including Pharmacovigilance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6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C3"/>
                        </a:buClr>
                        <a:buFont typeface="Arial" pitchFamily="34" charset="0"/>
                        <a:defRPr sz="12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Phase IV,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Risk Management Plan including pharmacovigilance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(as needed)</a:t>
                      </a:r>
                      <a:endParaRPr kumimoji="0" lang="en-GB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6" marR="53996" marT="81026" marB="81026" anchor="ctr" horzOverflow="overflow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269" y="1467820"/>
            <a:ext cx="293840" cy="29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118" y="1977685"/>
            <a:ext cx="304579" cy="29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189" y="3224104"/>
            <a:ext cx="304579" cy="31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594" y="2625757"/>
            <a:ext cx="353615" cy="2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313" y="3895893"/>
            <a:ext cx="232172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28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/>
          <p:cNvSpPr>
            <a:spLocks/>
          </p:cNvSpPr>
          <p:nvPr/>
        </p:nvSpPr>
        <p:spPr bwMode="gray">
          <a:xfrm>
            <a:off x="1657351" y="1489255"/>
            <a:ext cx="5824010" cy="279699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7499" tIns="35099" rIns="67499" bIns="35099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3366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originator and biosimilar development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547CF9-5B10-D24F-A8D7-45A9778164F7}" type="slidenum">
              <a:rPr lang="uk-UA"/>
              <a:pPr>
                <a:defRPr/>
              </a:pPr>
              <a:t>12</a:t>
            </a:fld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57350" y="4375161"/>
            <a:ext cx="5829300" cy="3811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685783">
              <a:spcAft>
                <a:spcPts val="375"/>
              </a:spcAft>
              <a:defRPr/>
            </a:pPr>
            <a:r>
              <a:rPr lang="en-US" sz="700" dirty="0" err="1">
                <a:solidFill>
                  <a:srgbClr val="000000"/>
                </a:solidFill>
              </a:rPr>
              <a:t>Sources:http</a:t>
            </a:r>
            <a:r>
              <a:rPr lang="en-US" sz="700" dirty="0">
                <a:solidFill>
                  <a:srgbClr val="000000"/>
                </a:solidFill>
              </a:rPr>
              <a:t>://www.fda.gov/downloads/Drugs/GuidanceComplianceRegulatoryInformation/Guidances/UCM078749.pdf Accessed July 10, 2015 </a:t>
            </a:r>
            <a:br>
              <a:rPr lang="en-US" sz="700" dirty="0">
                <a:solidFill>
                  <a:srgbClr val="000000"/>
                </a:solidFill>
              </a:rPr>
            </a:br>
            <a:r>
              <a:rPr lang="en-US" sz="700" dirty="0" err="1">
                <a:solidFill>
                  <a:srgbClr val="000000"/>
                </a:solidFill>
              </a:rPr>
              <a:t>McCamish</a:t>
            </a:r>
            <a:r>
              <a:rPr lang="en-US" sz="700" dirty="0">
                <a:solidFill>
                  <a:srgbClr val="000000"/>
                </a:solidFill>
              </a:rPr>
              <a:t> M, </a:t>
            </a:r>
            <a:r>
              <a:rPr lang="en-US" sz="700" dirty="0" err="1">
                <a:solidFill>
                  <a:srgbClr val="000000"/>
                </a:solidFill>
              </a:rPr>
              <a:t>Woollett</a:t>
            </a:r>
            <a:r>
              <a:rPr lang="en-US" sz="700" dirty="0">
                <a:solidFill>
                  <a:srgbClr val="000000"/>
                </a:solidFill>
              </a:rPr>
              <a:t> G. The state of the art in the development of </a:t>
            </a:r>
            <a:r>
              <a:rPr lang="en-US" sz="700" dirty="0" err="1">
                <a:solidFill>
                  <a:srgbClr val="000000"/>
                </a:solidFill>
              </a:rPr>
              <a:t>biosimilars</a:t>
            </a:r>
            <a:r>
              <a:rPr lang="en-US" sz="700" dirty="0">
                <a:solidFill>
                  <a:srgbClr val="000000"/>
                </a:solidFill>
              </a:rPr>
              <a:t>. </a:t>
            </a:r>
            <a:r>
              <a:rPr lang="en-US" sz="700" dirty="0" err="1">
                <a:solidFill>
                  <a:srgbClr val="000000"/>
                </a:solidFill>
              </a:rPr>
              <a:t>Clin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Pharmacol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Ther</a:t>
            </a:r>
            <a:r>
              <a:rPr lang="en-US" sz="700" dirty="0">
                <a:solidFill>
                  <a:srgbClr val="000000"/>
                </a:solidFill>
              </a:rPr>
              <a:t>. 2012;91(3):405-17Paul SA 2010 Nature Reviews Drug Discovery 9:203-214 </a:t>
            </a:r>
          </a:p>
        </p:txBody>
      </p:sp>
      <p:sp>
        <p:nvSpPr>
          <p:cNvPr id="195" name="Rectangle 194"/>
          <p:cNvSpPr>
            <a:spLocks/>
          </p:cNvSpPr>
          <p:nvPr/>
        </p:nvSpPr>
        <p:spPr bwMode="gray">
          <a:xfrm>
            <a:off x="1657350" y="1143684"/>
            <a:ext cx="2971800" cy="33099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7499" tIns="35099" rIns="67499" bIns="35099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3366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6" name="Rectangle 43"/>
          <p:cNvSpPr>
            <a:spLocks noChangeArrowheads="1"/>
          </p:cNvSpPr>
          <p:nvPr/>
        </p:nvSpPr>
        <p:spPr bwMode="gray">
          <a:xfrm>
            <a:off x="1721137" y="1044604"/>
            <a:ext cx="3039666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13716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MS PGothic" pitchFamily="34" charset="-128"/>
                <a:cs typeface="Arial" pitchFamily="34" charset="0"/>
              </a:rPr>
              <a:t>Comparison with the  reference product</a:t>
            </a:r>
          </a:p>
        </p:txBody>
      </p:sp>
      <p:sp>
        <p:nvSpPr>
          <p:cNvPr id="197" name="Rectangle 13"/>
          <p:cNvSpPr txBox="1">
            <a:spLocks noChangeArrowheads="1"/>
          </p:cNvSpPr>
          <p:nvPr/>
        </p:nvSpPr>
        <p:spPr bwMode="gray">
          <a:xfrm rot="18119932">
            <a:off x="3360783" y="2514746"/>
            <a:ext cx="1559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87630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763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763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763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763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76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76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76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76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GB" altLang="en-US" sz="1400" b="1" kern="0" dirty="0">
                <a:solidFill>
                  <a:srgbClr val="003366"/>
                </a:solidFill>
              </a:rPr>
              <a:t>The world turned</a:t>
            </a:r>
            <a:br>
              <a:rPr lang="en-GB" altLang="en-US" sz="1400" b="1" kern="0" dirty="0">
                <a:solidFill>
                  <a:srgbClr val="003366"/>
                </a:solidFill>
              </a:rPr>
            </a:br>
            <a:r>
              <a:rPr lang="en-GB" altLang="en-US" sz="1400" b="1" kern="0" dirty="0">
                <a:solidFill>
                  <a:srgbClr val="003366"/>
                </a:solidFill>
              </a:rPr>
              <a:t>upside down ...</a:t>
            </a:r>
          </a:p>
        </p:txBody>
      </p:sp>
      <p:grpSp>
        <p:nvGrpSpPr>
          <p:cNvPr id="198" name="Group 197"/>
          <p:cNvGrpSpPr>
            <a:grpSpLocks/>
          </p:cNvGrpSpPr>
          <p:nvPr/>
        </p:nvGrpSpPr>
        <p:grpSpPr bwMode="auto">
          <a:xfrm>
            <a:off x="1697282" y="1493126"/>
            <a:ext cx="2657472" cy="2807069"/>
            <a:chOff x="539750" y="1774151"/>
            <a:chExt cx="3543762" cy="4112473"/>
          </a:xfrm>
        </p:grpSpPr>
        <p:grpSp>
          <p:nvGrpSpPr>
            <p:cNvPr id="199" name="Group 16"/>
            <p:cNvGrpSpPr>
              <a:grpSpLocks/>
            </p:cNvGrpSpPr>
            <p:nvPr/>
          </p:nvGrpSpPr>
          <p:grpSpPr bwMode="auto">
            <a:xfrm>
              <a:off x="539750" y="2156402"/>
              <a:ext cx="3543762" cy="3730222"/>
              <a:chOff x="539750" y="2156402"/>
              <a:chExt cx="3543762" cy="3730222"/>
            </a:xfrm>
          </p:grpSpPr>
          <p:grpSp>
            <p:nvGrpSpPr>
              <p:cNvPr id="203" name="Group 19"/>
              <p:cNvGrpSpPr>
                <a:grpSpLocks/>
              </p:cNvGrpSpPr>
              <p:nvPr/>
            </p:nvGrpSpPr>
            <p:grpSpPr bwMode="auto">
              <a:xfrm>
                <a:off x="539750" y="2156402"/>
                <a:ext cx="3543762" cy="3073065"/>
                <a:chOff x="1224835" y="2068652"/>
                <a:chExt cx="3543762" cy="3073065"/>
              </a:xfrm>
            </p:grpSpPr>
            <p:sp>
              <p:nvSpPr>
                <p:cNvPr id="205" name="Freeform 5"/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 rot="10800000">
                  <a:off x="2403069" y="4107339"/>
                  <a:ext cx="1184275" cy="1034378"/>
                </a:xfrm>
                <a:custGeom>
                  <a:avLst/>
                  <a:gdLst>
                    <a:gd name="T0" fmla="*/ 2147483646 w 1527"/>
                    <a:gd name="T1" fmla="*/ 2147483646 h 1364"/>
                    <a:gd name="T2" fmla="*/ 2147483646 w 1527"/>
                    <a:gd name="T3" fmla="*/ 0 h 1364"/>
                    <a:gd name="T4" fmla="*/ 0 w 1527"/>
                    <a:gd name="T5" fmla="*/ 2147483646 h 1364"/>
                    <a:gd name="T6" fmla="*/ 2147483646 w 1527"/>
                    <a:gd name="T7" fmla="*/ 2147483646 h 13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7"/>
                    <a:gd name="T13" fmla="*/ 0 h 1364"/>
                    <a:gd name="T14" fmla="*/ 1527 w 1527"/>
                    <a:gd name="T15" fmla="*/ 1364 h 13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7" h="1364">
                      <a:moveTo>
                        <a:pt x="1526" y="1363"/>
                      </a:moveTo>
                      <a:lnTo>
                        <a:pt x="763" y="0"/>
                      </a:lnTo>
                      <a:lnTo>
                        <a:pt x="0" y="1363"/>
                      </a:lnTo>
                      <a:lnTo>
                        <a:pt x="1526" y="1363"/>
                      </a:lnTo>
                    </a:path>
                  </a:pathLst>
                </a:custGeom>
                <a:solidFill>
                  <a:srgbClr val="CCDEF3"/>
                </a:solidFill>
                <a:ln w="9525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>
                    <a:solidFill>
                      <a:srgbClr val="003366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06" name="Rectangle 286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 rot="10800000" flipV="1">
                  <a:off x="2558509" y="4294124"/>
                  <a:ext cx="866888" cy="2319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1pPr>
                  <a:lvl2pPr marL="193675" indent="-192088"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457200" indent="-261938" defTabSz="895350">
                    <a:defRPr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614363" indent="-155575" defTabSz="895350">
                    <a:defRPr sz="16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746125" indent="-130175" defTabSz="89535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12033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16605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21177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25749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defRPr/>
                  </a:pPr>
                  <a:r>
                    <a:rPr lang="en-US" sz="900" kern="0" dirty="0">
                      <a:solidFill>
                        <a:srgbClr val="003366"/>
                      </a:solidFill>
                      <a:cs typeface="Arial" charset="0"/>
                    </a:rPr>
                    <a:t>Analytical</a:t>
                  </a:r>
                </a:p>
              </p:txBody>
            </p:sp>
            <p:sp>
              <p:nvSpPr>
                <p:cNvPr id="207" name="Freeform 7"/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 rot="10800000">
                  <a:off x="2010324" y="3427777"/>
                  <a:ext cx="1975806" cy="679562"/>
                </a:xfrm>
                <a:custGeom>
                  <a:avLst/>
                  <a:gdLst>
                    <a:gd name="T0" fmla="*/ 2147483646 w 1308"/>
                    <a:gd name="T1" fmla="*/ 2147483646 h 452"/>
                    <a:gd name="T2" fmla="*/ 0 w 1308"/>
                    <a:gd name="T3" fmla="*/ 2147483646 h 452"/>
                    <a:gd name="T4" fmla="*/ 2147483646 w 1308"/>
                    <a:gd name="T5" fmla="*/ 0 h 452"/>
                    <a:gd name="T6" fmla="*/ 2147483646 w 1308"/>
                    <a:gd name="T7" fmla="*/ 0 h 452"/>
                    <a:gd name="T8" fmla="*/ 2147483646 w 1308"/>
                    <a:gd name="T9" fmla="*/ 2147483646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8"/>
                    <a:gd name="T16" fmla="*/ 0 h 452"/>
                    <a:gd name="T17" fmla="*/ 1308 w 1308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8" h="452">
                      <a:moveTo>
                        <a:pt x="1308" y="452"/>
                      </a:moveTo>
                      <a:lnTo>
                        <a:pt x="0" y="452"/>
                      </a:lnTo>
                      <a:lnTo>
                        <a:pt x="264" y="0"/>
                      </a:lnTo>
                      <a:lnTo>
                        <a:pt x="1048" y="0"/>
                      </a:lnTo>
                      <a:lnTo>
                        <a:pt x="1308" y="452"/>
                      </a:lnTo>
                      <a:close/>
                    </a:path>
                  </a:pathLst>
                </a:custGeom>
                <a:solidFill>
                  <a:srgbClr val="CCDEF3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>
                    <a:solidFill>
                      <a:srgbClr val="003366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08" name="Rectangle 286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gray">
                <a:xfrm rot="10800000" flipV="1">
                  <a:off x="2323528" y="3652216"/>
                  <a:ext cx="1338437" cy="230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1pPr>
                  <a:lvl2pPr marL="193675" indent="-192088"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457200" indent="-261938" defTabSz="895350">
                    <a:defRPr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614363" indent="-155575" defTabSz="895350">
                    <a:defRPr sz="16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746125" indent="-130175" defTabSz="89535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12033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16605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21177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25749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defRPr/>
                  </a:pPr>
                  <a:r>
                    <a:rPr lang="en-US" sz="1200" kern="0" dirty="0">
                      <a:solidFill>
                        <a:srgbClr val="003366"/>
                      </a:solidFill>
                      <a:cs typeface="Arial" charset="0"/>
                    </a:rPr>
                    <a:t>Non-clinical</a:t>
                  </a:r>
                </a:p>
              </p:txBody>
            </p:sp>
            <p:sp>
              <p:nvSpPr>
                <p:cNvPr id="209" name="Freeform 6"/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gray">
                <a:xfrm rot="10800000">
                  <a:off x="1617579" y="2748214"/>
                  <a:ext cx="2761294" cy="679562"/>
                </a:xfrm>
                <a:custGeom>
                  <a:avLst/>
                  <a:gdLst>
                    <a:gd name="T0" fmla="*/ 2147483646 w 1828"/>
                    <a:gd name="T1" fmla="*/ 2147483646 h 452"/>
                    <a:gd name="T2" fmla="*/ 0 w 1828"/>
                    <a:gd name="T3" fmla="*/ 2147483646 h 452"/>
                    <a:gd name="T4" fmla="*/ 2147483646 w 1828"/>
                    <a:gd name="T5" fmla="*/ 0 h 452"/>
                    <a:gd name="T6" fmla="*/ 2147483646 w 1828"/>
                    <a:gd name="T7" fmla="*/ 0 h 452"/>
                    <a:gd name="T8" fmla="*/ 2147483646 w 1828"/>
                    <a:gd name="T9" fmla="*/ 2147483646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8"/>
                    <a:gd name="T16" fmla="*/ 0 h 452"/>
                    <a:gd name="T17" fmla="*/ 1828 w 1828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8" h="452">
                      <a:moveTo>
                        <a:pt x="1828" y="452"/>
                      </a:moveTo>
                      <a:lnTo>
                        <a:pt x="0" y="452"/>
                      </a:lnTo>
                      <a:lnTo>
                        <a:pt x="260" y="0"/>
                      </a:lnTo>
                      <a:lnTo>
                        <a:pt x="1568" y="0"/>
                      </a:lnTo>
                      <a:lnTo>
                        <a:pt x="1828" y="452"/>
                      </a:lnTo>
                      <a:close/>
                    </a:path>
                  </a:pathLst>
                </a:custGeom>
                <a:solidFill>
                  <a:srgbClr val="CCDEF3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>
                    <a:solidFill>
                      <a:srgbClr val="003366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0" name="Rectangle 286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gray">
                <a:xfrm rot="10800000" flipV="1">
                  <a:off x="2079021" y="2971932"/>
                  <a:ext cx="1827451" cy="2319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1pPr>
                  <a:lvl2pPr marL="193675" indent="-192088"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457200" indent="-261938" defTabSz="895350">
                    <a:defRPr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614363" indent="-155575" defTabSz="895350">
                    <a:defRPr sz="16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746125" indent="-130175" defTabSz="89535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12033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16605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21177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25749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defRPr/>
                  </a:pPr>
                  <a:r>
                    <a:rPr lang="en-US" sz="1400" kern="0" dirty="0">
                      <a:solidFill>
                        <a:srgbClr val="003366"/>
                      </a:solidFill>
                      <a:cs typeface="Arial" charset="0"/>
                    </a:rPr>
                    <a:t>PK/PD</a:t>
                  </a:r>
                </a:p>
              </p:txBody>
            </p:sp>
            <p:sp>
              <p:nvSpPr>
                <p:cNvPr id="211" name="Freeform 5"/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gray">
                <a:xfrm rot="10800000">
                  <a:off x="1224835" y="2068652"/>
                  <a:ext cx="3543762" cy="679562"/>
                </a:xfrm>
                <a:custGeom>
                  <a:avLst/>
                  <a:gdLst>
                    <a:gd name="T0" fmla="*/ 2147483646 w 2346"/>
                    <a:gd name="T1" fmla="*/ 2147483646 h 452"/>
                    <a:gd name="T2" fmla="*/ 0 w 2346"/>
                    <a:gd name="T3" fmla="*/ 2147483646 h 452"/>
                    <a:gd name="T4" fmla="*/ 2147483646 w 2346"/>
                    <a:gd name="T5" fmla="*/ 0 h 452"/>
                    <a:gd name="T6" fmla="*/ 2147483646 w 2346"/>
                    <a:gd name="T7" fmla="*/ 0 h 452"/>
                    <a:gd name="T8" fmla="*/ 2147483646 w 2346"/>
                    <a:gd name="T9" fmla="*/ 2147483646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46"/>
                    <a:gd name="T16" fmla="*/ 0 h 452"/>
                    <a:gd name="T17" fmla="*/ 2346 w 2346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46" h="452">
                      <a:moveTo>
                        <a:pt x="2346" y="452"/>
                      </a:moveTo>
                      <a:lnTo>
                        <a:pt x="0" y="452"/>
                      </a:lnTo>
                      <a:lnTo>
                        <a:pt x="258" y="0"/>
                      </a:lnTo>
                      <a:lnTo>
                        <a:pt x="2086" y="0"/>
                      </a:lnTo>
                      <a:lnTo>
                        <a:pt x="2346" y="452"/>
                      </a:lnTo>
                      <a:close/>
                    </a:path>
                  </a:pathLst>
                </a:custGeom>
                <a:solidFill>
                  <a:srgbClr val="CCDEF3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>
                    <a:solidFill>
                      <a:srgbClr val="003366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2" name="Rectangle 286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gray">
                <a:xfrm rot="10800000" flipV="1">
                  <a:off x="1705911" y="2291649"/>
                  <a:ext cx="2572085" cy="2319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1pPr>
                  <a:lvl2pPr marL="193675" indent="-192088" defTabSz="89535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457200" indent="-261938" defTabSz="895350">
                    <a:defRPr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614363" indent="-155575" defTabSz="895350">
                    <a:defRPr sz="16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746125" indent="-130175" defTabSz="89535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12033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16605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21177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2574925" indent="-130175" defTabSz="895350" eaLnBrk="0" hangingPunct="0">
                    <a:defRPr sz="14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3366"/>
                    </a:buClr>
                    <a:defRPr/>
                  </a:pPr>
                  <a:r>
                    <a:rPr lang="en-US" sz="1800" kern="0" dirty="0">
                      <a:solidFill>
                        <a:srgbClr val="003366"/>
                      </a:solidFill>
                      <a:cs typeface="Arial" charset="0"/>
                    </a:rPr>
                    <a:t>Clinical</a:t>
                  </a:r>
                </a:p>
              </p:txBody>
            </p:sp>
          </p:grpSp>
          <p:sp>
            <p:nvSpPr>
              <p:cNvPr id="204" name="Rectangle 20"/>
              <p:cNvSpPr>
                <a:spLocks noChangeArrowheads="1"/>
              </p:cNvSpPr>
              <p:nvPr/>
            </p:nvSpPr>
            <p:spPr bwMode="gray">
              <a:xfrm>
                <a:off x="709812" y="5255357"/>
                <a:ext cx="3207286" cy="631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5000"/>
                  </a:lnSpc>
                  <a:spcBef>
                    <a:spcPct val="40000"/>
                  </a:spcBef>
                  <a:spcAft>
                    <a:spcPct val="20000"/>
                  </a:spcAft>
                  <a:buClr>
                    <a:schemeClr val="hlink"/>
                  </a:buClr>
                  <a:buSzPct val="110000"/>
                  <a:buFont typeface="Wingdings" pitchFamily="2" charset="2"/>
                  <a:buChar char="§"/>
                  <a:defRPr sz="20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lnSpc>
                    <a:spcPct val="95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20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lnSpc>
                    <a:spcPct val="95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5BC3"/>
                  </a:buClr>
                  <a:buFont typeface="Arial" pitchFamily="34" charset="0"/>
                  <a:buChar char="–"/>
                  <a:defRPr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lnSpc>
                    <a:spcPct val="95000"/>
                  </a:lnSpc>
                  <a:spcBef>
                    <a:spcPct val="20000"/>
                  </a:spcBef>
                  <a:buClr>
                    <a:srgbClr val="005BC3"/>
                  </a:buClr>
                  <a:buFont typeface="Arial" pitchFamily="34" charset="0"/>
                  <a:buChar char="»"/>
                  <a:defRPr sz="16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defTabSz="68578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GB" altLang="en-US" sz="1100" kern="0" dirty="0">
                    <a:solidFill>
                      <a:srgbClr val="003366"/>
                    </a:solidFill>
                  </a:rPr>
                  <a:t>Development costs: </a:t>
                </a:r>
                <a:br>
                  <a:rPr lang="en-GB" altLang="en-US" sz="1100" kern="0" dirty="0">
                    <a:solidFill>
                      <a:srgbClr val="003366"/>
                    </a:solidFill>
                  </a:rPr>
                </a:br>
                <a:r>
                  <a:rPr lang="en-GB" altLang="en-US" sz="1100" kern="0" dirty="0">
                    <a:solidFill>
                      <a:srgbClr val="003366"/>
                    </a:solidFill>
                  </a:rPr>
                  <a:t>US$  800  </a:t>
                </a:r>
                <a:r>
                  <a:rPr lang="en-GB" altLang="en-US" sz="1100" kern="0" dirty="0" err="1">
                    <a:solidFill>
                      <a:srgbClr val="003366"/>
                    </a:solidFill>
                  </a:rPr>
                  <a:t>mn</a:t>
                </a:r>
                <a:endParaRPr lang="en-GB" altLang="en-US" sz="1100" kern="0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200" name="Group 15"/>
            <p:cNvGrpSpPr>
              <a:grpSpLocks/>
            </p:cNvGrpSpPr>
            <p:nvPr/>
          </p:nvGrpSpPr>
          <p:grpSpPr bwMode="auto">
            <a:xfrm>
              <a:off x="1089909" y="1774151"/>
              <a:ext cx="2516517" cy="341632"/>
              <a:chOff x="1089909" y="1774151"/>
              <a:chExt cx="2516517" cy="341632"/>
            </a:xfrm>
          </p:grpSpPr>
          <p:sp>
            <p:nvSpPr>
              <p:cNvPr id="201" name="Rectangle 18"/>
              <p:cNvSpPr txBox="1">
                <a:spLocks noChangeArrowheads="1"/>
              </p:cNvSpPr>
              <p:nvPr/>
            </p:nvSpPr>
            <p:spPr bwMode="gray">
              <a:xfrm>
                <a:off x="1089909" y="1862149"/>
                <a:ext cx="2516517" cy="253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 defTabSz="876300">
                  <a:lnSpc>
                    <a:spcPct val="95000"/>
                  </a:lnSpc>
                  <a:spcBef>
                    <a:spcPct val="40000"/>
                  </a:spcBef>
                  <a:spcAft>
                    <a:spcPct val="20000"/>
                  </a:spcAft>
                  <a:buClr>
                    <a:schemeClr val="hlink"/>
                  </a:buClr>
                  <a:buSzPct val="110000"/>
                  <a:buFont typeface="Wingdings" pitchFamily="2" charset="2"/>
                  <a:buChar char="§"/>
                  <a:defRPr sz="20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876300">
                  <a:lnSpc>
                    <a:spcPct val="95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20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876300">
                  <a:lnSpc>
                    <a:spcPct val="95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5BC3"/>
                  </a:buClr>
                  <a:buFont typeface="Arial" pitchFamily="34" charset="0"/>
                  <a:buChar char="–"/>
                  <a:defRPr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876300">
                  <a:lnSpc>
                    <a:spcPct val="95000"/>
                  </a:lnSpc>
                  <a:spcBef>
                    <a:spcPct val="20000"/>
                  </a:spcBef>
                  <a:buClr>
                    <a:srgbClr val="005BC3"/>
                  </a:buClr>
                  <a:buFont typeface="Arial" pitchFamily="34" charset="0"/>
                  <a:buChar char="»"/>
                  <a:defRPr sz="16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876300">
                  <a:spcBef>
                    <a:spcPct val="20000"/>
                  </a:spcBef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8763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8763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8763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8763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5BC3"/>
                  </a:buClr>
                  <a:buFont typeface="Arial" pitchFamily="34" charset="0"/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defRPr/>
                </a:pPr>
                <a:r>
                  <a:rPr lang="en-GB" altLang="en-US" sz="1100" b="1" kern="0" dirty="0">
                    <a:solidFill>
                      <a:srgbClr val="003366"/>
                    </a:solidFill>
                  </a:rPr>
                  <a:t>Originator development</a:t>
                </a:r>
              </a:p>
            </p:txBody>
          </p:sp>
          <p:cxnSp>
            <p:nvCxnSpPr>
              <p:cNvPr id="202" name="Straight Connector 201"/>
              <p:cNvCxnSpPr/>
              <p:nvPr/>
            </p:nvCxnSpPr>
            <p:spPr bwMode="gray">
              <a:xfrm>
                <a:off x="2286228" y="1774151"/>
                <a:ext cx="0" cy="120357"/>
              </a:xfrm>
              <a:prstGeom prst="line">
                <a:avLst/>
              </a:prstGeom>
              <a:solidFill>
                <a:srgbClr val="CCDEF3"/>
              </a:solidFill>
              <a:ln w="12700" cap="flat" cmpd="sng" algn="ctr">
                <a:solidFill>
                  <a:srgbClr val="62B4E8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3786608" y="1493126"/>
            <a:ext cx="2658665" cy="2821266"/>
            <a:chOff x="3748525" y="1759469"/>
            <a:chExt cx="3543762" cy="4133273"/>
          </a:xfrm>
        </p:grpSpPr>
        <p:grpSp>
          <p:nvGrpSpPr>
            <p:cNvPr id="214" name="Group 25"/>
            <p:cNvGrpSpPr>
              <a:grpSpLocks/>
            </p:cNvGrpSpPr>
            <p:nvPr/>
          </p:nvGrpSpPr>
          <p:grpSpPr bwMode="auto">
            <a:xfrm>
              <a:off x="3748525" y="2073530"/>
              <a:ext cx="3543762" cy="3073065"/>
              <a:chOff x="3748525" y="2073530"/>
              <a:chExt cx="3543762" cy="3073065"/>
            </a:xfrm>
          </p:grpSpPr>
          <p:grpSp>
            <p:nvGrpSpPr>
              <p:cNvPr id="218" name="Group 14"/>
              <p:cNvGrpSpPr>
                <a:grpSpLocks/>
              </p:cNvGrpSpPr>
              <p:nvPr/>
            </p:nvGrpSpPr>
            <p:grpSpPr bwMode="auto">
              <a:xfrm>
                <a:off x="3748525" y="2073530"/>
                <a:ext cx="3543762" cy="3073065"/>
                <a:chOff x="3748525" y="2073530"/>
                <a:chExt cx="3543762" cy="3073065"/>
              </a:xfrm>
            </p:grpSpPr>
            <p:sp>
              <p:nvSpPr>
                <p:cNvPr id="223" name="Freeform 6"/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gray">
                <a:xfrm>
                  <a:off x="4138249" y="3787470"/>
                  <a:ext cx="2761294" cy="679562"/>
                </a:xfrm>
                <a:custGeom>
                  <a:avLst/>
                  <a:gdLst>
                    <a:gd name="T0" fmla="*/ 2147483646 w 1828"/>
                    <a:gd name="T1" fmla="*/ 2147483646 h 452"/>
                    <a:gd name="T2" fmla="*/ 0 w 1828"/>
                    <a:gd name="T3" fmla="*/ 2147483646 h 452"/>
                    <a:gd name="T4" fmla="*/ 2147483646 w 1828"/>
                    <a:gd name="T5" fmla="*/ 0 h 452"/>
                    <a:gd name="T6" fmla="*/ 2147483646 w 1828"/>
                    <a:gd name="T7" fmla="*/ 0 h 452"/>
                    <a:gd name="T8" fmla="*/ 2147483646 w 1828"/>
                    <a:gd name="T9" fmla="*/ 2147483646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8"/>
                    <a:gd name="T16" fmla="*/ 0 h 452"/>
                    <a:gd name="T17" fmla="*/ 1828 w 1828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8" h="452">
                      <a:moveTo>
                        <a:pt x="1828" y="452"/>
                      </a:moveTo>
                      <a:lnTo>
                        <a:pt x="0" y="452"/>
                      </a:lnTo>
                      <a:lnTo>
                        <a:pt x="260" y="0"/>
                      </a:lnTo>
                      <a:lnTo>
                        <a:pt x="1568" y="0"/>
                      </a:lnTo>
                      <a:lnTo>
                        <a:pt x="1828" y="45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>
                    <a:solidFill>
                      <a:srgbClr val="003366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" name="Freeform 5"/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4929250" y="2074142"/>
                  <a:ext cx="1185486" cy="1034379"/>
                </a:xfrm>
                <a:custGeom>
                  <a:avLst/>
                  <a:gdLst>
                    <a:gd name="T0" fmla="*/ 2147483647 w 1527"/>
                    <a:gd name="T1" fmla="*/ 2147483647 h 1364"/>
                    <a:gd name="T2" fmla="*/ 2147483647 w 1527"/>
                    <a:gd name="T3" fmla="*/ 0 h 1364"/>
                    <a:gd name="T4" fmla="*/ 0 w 1527"/>
                    <a:gd name="T5" fmla="*/ 2147483647 h 1364"/>
                    <a:gd name="T6" fmla="*/ 2147483647 w 1527"/>
                    <a:gd name="T7" fmla="*/ 2147483647 h 13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7"/>
                    <a:gd name="T13" fmla="*/ 0 h 1364"/>
                    <a:gd name="T14" fmla="*/ 1527 w 1527"/>
                    <a:gd name="T15" fmla="*/ 1364 h 13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7" h="1364">
                      <a:moveTo>
                        <a:pt x="1526" y="1363"/>
                      </a:moveTo>
                      <a:lnTo>
                        <a:pt x="763" y="0"/>
                      </a:lnTo>
                      <a:lnTo>
                        <a:pt x="0" y="1363"/>
                      </a:lnTo>
                      <a:lnTo>
                        <a:pt x="1526" y="1363"/>
                      </a:ln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 dirty="0">
                    <a:solidFill>
                      <a:srgbClr val="000000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25" name="Freeform 7"/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gray">
                <a:xfrm>
                  <a:off x="4530914" y="3108521"/>
                  <a:ext cx="1975811" cy="678540"/>
                </a:xfrm>
                <a:custGeom>
                  <a:avLst/>
                  <a:gdLst>
                    <a:gd name="T0" fmla="*/ 2147483647 w 1308"/>
                    <a:gd name="T1" fmla="*/ 2147483647 h 452"/>
                    <a:gd name="T2" fmla="*/ 0 w 1308"/>
                    <a:gd name="T3" fmla="*/ 2147483647 h 452"/>
                    <a:gd name="T4" fmla="*/ 2147483647 w 1308"/>
                    <a:gd name="T5" fmla="*/ 0 h 452"/>
                    <a:gd name="T6" fmla="*/ 2147483647 w 1308"/>
                    <a:gd name="T7" fmla="*/ 0 h 452"/>
                    <a:gd name="T8" fmla="*/ 2147483647 w 1308"/>
                    <a:gd name="T9" fmla="*/ 2147483647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8"/>
                    <a:gd name="T16" fmla="*/ 0 h 452"/>
                    <a:gd name="T17" fmla="*/ 1308 w 1308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8" h="452">
                      <a:moveTo>
                        <a:pt x="1308" y="452"/>
                      </a:moveTo>
                      <a:lnTo>
                        <a:pt x="0" y="452"/>
                      </a:lnTo>
                      <a:lnTo>
                        <a:pt x="264" y="0"/>
                      </a:lnTo>
                      <a:lnTo>
                        <a:pt x="1048" y="0"/>
                      </a:lnTo>
                      <a:lnTo>
                        <a:pt x="1308" y="45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 dirty="0">
                    <a:solidFill>
                      <a:srgbClr val="003366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26" name="Freeform 5"/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gray">
                <a:xfrm>
                  <a:off x="3748525" y="4467344"/>
                  <a:ext cx="3543762" cy="678539"/>
                </a:xfrm>
                <a:custGeom>
                  <a:avLst/>
                  <a:gdLst>
                    <a:gd name="T0" fmla="*/ 2147483647 w 2346"/>
                    <a:gd name="T1" fmla="*/ 2147483647 h 452"/>
                    <a:gd name="T2" fmla="*/ 0 w 2346"/>
                    <a:gd name="T3" fmla="*/ 2147483647 h 452"/>
                    <a:gd name="T4" fmla="*/ 2147483647 w 2346"/>
                    <a:gd name="T5" fmla="*/ 0 h 452"/>
                    <a:gd name="T6" fmla="*/ 2147483647 w 2346"/>
                    <a:gd name="T7" fmla="*/ 0 h 452"/>
                    <a:gd name="T8" fmla="*/ 2147483647 w 2346"/>
                    <a:gd name="T9" fmla="*/ 2147483647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46"/>
                    <a:gd name="T16" fmla="*/ 0 h 452"/>
                    <a:gd name="T17" fmla="*/ 2346 w 2346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46" h="452">
                      <a:moveTo>
                        <a:pt x="2346" y="452"/>
                      </a:moveTo>
                      <a:lnTo>
                        <a:pt x="0" y="452"/>
                      </a:lnTo>
                      <a:lnTo>
                        <a:pt x="258" y="0"/>
                      </a:lnTo>
                      <a:lnTo>
                        <a:pt x="2086" y="0"/>
                      </a:lnTo>
                      <a:lnTo>
                        <a:pt x="2346" y="45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78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00" kern="0" dirty="0">
                    <a:solidFill>
                      <a:srgbClr val="003366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19" name="Rectangle 286"/>
              <p:cNvSpPr txBox="1">
                <a:spLocks noChangeArrowheads="1"/>
              </p:cNvSpPr>
              <p:nvPr/>
            </p:nvSpPr>
            <p:spPr bwMode="gray">
              <a:xfrm>
                <a:off x="5091124" y="2689885"/>
                <a:ext cx="868086" cy="231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1pPr>
                <a:lvl2pPr marL="193675" indent="-192088"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2pPr>
                <a:lvl3pPr marL="457200" indent="-261938" defTabSz="895350">
                  <a:defRPr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3pPr>
                <a:lvl4pPr marL="614363" indent="-155575" defTabSz="895350">
                  <a:defRPr sz="16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4pPr>
                <a:lvl5pPr marL="746125" indent="-130175" defTabSz="89535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5pPr>
                <a:lvl6pPr marL="12033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6pPr>
                <a:lvl7pPr marL="16605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7pPr>
                <a:lvl8pPr marL="21177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8pPr>
                <a:lvl9pPr marL="25749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defRPr/>
                </a:pPr>
                <a:r>
                  <a:rPr lang="en-US" sz="900" kern="0" dirty="0">
                    <a:solidFill>
                      <a:srgbClr val="003366"/>
                    </a:solidFill>
                    <a:cs typeface="Arial" charset="0"/>
                  </a:rPr>
                  <a:t>Clinical</a:t>
                </a:r>
              </a:p>
            </p:txBody>
          </p:sp>
          <p:sp>
            <p:nvSpPr>
              <p:cNvPr id="220" name="Rectangle 286"/>
              <p:cNvSpPr txBox="1">
                <a:spLocks noChangeArrowheads="1"/>
              </p:cNvSpPr>
              <p:nvPr/>
            </p:nvSpPr>
            <p:spPr bwMode="gray">
              <a:xfrm>
                <a:off x="4856248" y="3331794"/>
                <a:ext cx="1337837" cy="231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1pPr>
                <a:lvl2pPr marL="193675" indent="-192088"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2pPr>
                <a:lvl3pPr marL="457200" indent="-261938" defTabSz="895350">
                  <a:defRPr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3pPr>
                <a:lvl4pPr marL="614363" indent="-155575" defTabSz="895350">
                  <a:defRPr sz="16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4pPr>
                <a:lvl5pPr marL="746125" indent="-130175" defTabSz="89535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5pPr>
                <a:lvl6pPr marL="12033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6pPr>
                <a:lvl7pPr marL="16605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7pPr>
                <a:lvl8pPr marL="21177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8pPr>
                <a:lvl9pPr marL="25749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defRPr/>
                </a:pPr>
                <a:r>
                  <a:rPr lang="en-US" sz="1200" kern="0" dirty="0">
                    <a:solidFill>
                      <a:srgbClr val="003366"/>
                    </a:solidFill>
                    <a:cs typeface="Arial" charset="0"/>
                  </a:rPr>
                  <a:t>PK/PD</a:t>
                </a:r>
              </a:p>
            </p:txBody>
          </p:sp>
          <p:sp>
            <p:nvSpPr>
              <p:cNvPr id="221" name="Rectangle 286"/>
              <p:cNvSpPr txBox="1">
                <a:spLocks noChangeArrowheads="1"/>
              </p:cNvSpPr>
              <p:nvPr/>
            </p:nvSpPr>
            <p:spPr bwMode="gray">
              <a:xfrm>
                <a:off x="4610263" y="4012077"/>
                <a:ext cx="1828220" cy="2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1pPr>
                <a:lvl2pPr marL="193675" indent="-192088"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2pPr>
                <a:lvl3pPr marL="457200" indent="-261938" defTabSz="895350">
                  <a:defRPr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3pPr>
                <a:lvl4pPr marL="614363" indent="-155575" defTabSz="895350">
                  <a:defRPr sz="16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4pPr>
                <a:lvl5pPr marL="746125" indent="-130175" defTabSz="89535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5pPr>
                <a:lvl6pPr marL="12033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6pPr>
                <a:lvl7pPr marL="16605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7pPr>
                <a:lvl8pPr marL="21177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8pPr>
                <a:lvl9pPr marL="25749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defRPr/>
                </a:pPr>
                <a:r>
                  <a:rPr lang="en-US" sz="1400" kern="0" dirty="0">
                    <a:solidFill>
                      <a:srgbClr val="003366"/>
                    </a:solidFill>
                    <a:cs typeface="Arial" charset="0"/>
                  </a:rPr>
                  <a:t>Pre-clinical</a:t>
                </a:r>
              </a:p>
            </p:txBody>
          </p:sp>
          <p:sp>
            <p:nvSpPr>
              <p:cNvPr id="222" name="Rectangle 286"/>
              <p:cNvSpPr txBox="1">
                <a:spLocks noChangeArrowheads="1"/>
              </p:cNvSpPr>
              <p:nvPr/>
            </p:nvSpPr>
            <p:spPr bwMode="gray">
              <a:xfrm>
                <a:off x="4238906" y="4690617"/>
                <a:ext cx="2570934" cy="231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1pPr>
                <a:lvl2pPr marL="193675" indent="-192088" defTabSz="895350">
                  <a:defRPr sz="20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2pPr>
                <a:lvl3pPr marL="457200" indent="-261938" defTabSz="895350">
                  <a:defRPr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3pPr>
                <a:lvl4pPr marL="614363" indent="-155575" defTabSz="895350">
                  <a:defRPr sz="16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4pPr>
                <a:lvl5pPr marL="746125" indent="-130175" defTabSz="89535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5pPr>
                <a:lvl6pPr marL="12033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6pPr>
                <a:lvl7pPr marL="16605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7pPr>
                <a:lvl8pPr marL="21177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8pPr>
                <a:lvl9pPr marL="2574925" indent="-130175" defTabSz="895350" eaLnBrk="0" hangingPunct="0">
                  <a:defRPr sz="1400">
                    <a:solidFill>
                      <a:schemeClr val="tx2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3366"/>
                  </a:buClr>
                  <a:defRPr/>
                </a:pPr>
                <a:r>
                  <a:rPr lang="en-US" sz="1800" kern="0" dirty="0">
                    <a:solidFill>
                      <a:srgbClr val="003366"/>
                    </a:solidFill>
                    <a:cs typeface="Arial" charset="0"/>
                  </a:rPr>
                  <a:t>Analytical</a:t>
                </a:r>
              </a:p>
            </p:txBody>
          </p:sp>
        </p:grpSp>
        <p:sp>
          <p:nvSpPr>
            <p:cNvPr id="215" name="Rectangle 91"/>
            <p:cNvSpPr>
              <a:spLocks noChangeArrowheads="1"/>
            </p:cNvSpPr>
            <p:nvPr/>
          </p:nvSpPr>
          <p:spPr bwMode="gray">
            <a:xfrm>
              <a:off x="3946631" y="5261475"/>
              <a:ext cx="3175582" cy="63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68578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100" kern="0" dirty="0">
                  <a:solidFill>
                    <a:srgbClr val="003366"/>
                  </a:solidFill>
                </a:rPr>
                <a:t>Development costs: </a:t>
              </a:r>
              <a:br>
                <a:rPr lang="en-US" altLang="en-US" sz="1100" kern="0" dirty="0">
                  <a:solidFill>
                    <a:srgbClr val="003366"/>
                  </a:solidFill>
                </a:rPr>
              </a:br>
              <a:r>
                <a:rPr lang="en-US" altLang="en-US" sz="1100" kern="0" dirty="0">
                  <a:solidFill>
                    <a:srgbClr val="003366"/>
                  </a:solidFill>
                </a:rPr>
                <a:t>US$ 100-300 </a:t>
              </a:r>
              <a:r>
                <a:rPr lang="en-US" altLang="en-US" sz="1100" kern="0" dirty="0" err="1">
                  <a:solidFill>
                    <a:srgbClr val="003366"/>
                  </a:solidFill>
                </a:rPr>
                <a:t>mn</a:t>
              </a:r>
              <a:endParaRPr lang="en-US" altLang="en-US" sz="1100" kern="0" dirty="0">
                <a:solidFill>
                  <a:srgbClr val="003366"/>
                </a:solidFill>
              </a:endParaRPr>
            </a:p>
          </p:txBody>
        </p:sp>
        <p:sp>
          <p:nvSpPr>
            <p:cNvPr id="216" name="Rectangle 18"/>
            <p:cNvSpPr txBox="1">
              <a:spLocks noChangeArrowheads="1"/>
            </p:cNvSpPr>
            <p:nvPr/>
          </p:nvSpPr>
          <p:spPr bwMode="gray">
            <a:xfrm>
              <a:off x="4598233" y="1846321"/>
              <a:ext cx="2145284" cy="2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 defTabSz="876300"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763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763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763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763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763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763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763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763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defRPr/>
              </a:pPr>
              <a:r>
                <a:rPr lang="en-GB" altLang="en-US" sz="1100" b="1" kern="0" dirty="0">
                  <a:solidFill>
                    <a:srgbClr val="003366"/>
                  </a:solidFill>
                </a:rPr>
                <a:t>Biosimilar development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 bwMode="gray">
            <a:xfrm>
              <a:off x="5584044" y="1759469"/>
              <a:ext cx="0" cy="120357"/>
            </a:xfrm>
            <a:prstGeom prst="line">
              <a:avLst/>
            </a:prstGeom>
            <a:solidFill>
              <a:srgbClr val="CCDEF3"/>
            </a:solidFill>
            <a:ln w="12700" cap="flat" cmpd="sng" algn="ctr">
              <a:solidFill>
                <a:srgbClr val="62B4E8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1699391" y="1737424"/>
            <a:ext cx="2657475" cy="2150269"/>
            <a:chOff x="1224835" y="2068655"/>
            <a:chExt cx="3543762" cy="3073072"/>
          </a:xfrm>
          <a:solidFill>
            <a:srgbClr val="CCDEF3"/>
          </a:solidFill>
        </p:grpSpPr>
        <p:sp>
          <p:nvSpPr>
            <p:cNvPr id="228" name="Freeform 5"/>
            <p:cNvSpPr>
              <a:spLocks/>
            </p:cNvSpPr>
            <p:nvPr/>
          </p:nvSpPr>
          <p:spPr bwMode="gray">
            <a:xfrm rot="10800000">
              <a:off x="2403069" y="4107347"/>
              <a:ext cx="1184275" cy="1034380"/>
            </a:xfrm>
            <a:custGeom>
              <a:avLst/>
              <a:gdLst>
                <a:gd name="T0" fmla="*/ 2147483647 w 1527"/>
                <a:gd name="T1" fmla="*/ 2147483647 h 1364"/>
                <a:gd name="T2" fmla="*/ 2147483647 w 1527"/>
                <a:gd name="T3" fmla="*/ 0 h 1364"/>
                <a:gd name="T4" fmla="*/ 0 w 1527"/>
                <a:gd name="T5" fmla="*/ 2147483647 h 1364"/>
                <a:gd name="T6" fmla="*/ 2147483647 w 1527"/>
                <a:gd name="T7" fmla="*/ 2147483647 h 1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7"/>
                <a:gd name="T13" fmla="*/ 0 h 1364"/>
                <a:gd name="T14" fmla="*/ 1527 w 1527"/>
                <a:gd name="T15" fmla="*/ 1364 h 1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7" h="1364">
                  <a:moveTo>
                    <a:pt x="1526" y="1363"/>
                  </a:moveTo>
                  <a:lnTo>
                    <a:pt x="763" y="0"/>
                  </a:lnTo>
                  <a:lnTo>
                    <a:pt x="0" y="1363"/>
                  </a:lnTo>
                  <a:lnTo>
                    <a:pt x="1526" y="1363"/>
                  </a:lnTo>
                </a:path>
              </a:pathLst>
            </a:custGeom>
            <a:solidFill>
              <a:schemeClr val="bg2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29" name="Rectangle 286"/>
            <p:cNvSpPr txBox="1">
              <a:spLocks noChangeArrowheads="1"/>
            </p:cNvSpPr>
            <p:nvPr/>
          </p:nvSpPr>
          <p:spPr bwMode="gray">
            <a:xfrm rot="10800000" flipV="1">
              <a:off x="2558655" y="4293776"/>
              <a:ext cx="867058" cy="23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193675" indent="-192088"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457200" indent="-261938" defTabSz="89535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614363" indent="-155575" defTabSz="89535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746125" indent="-130175" defTabSz="89535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12033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16605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21177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25749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defRPr/>
              </a:pPr>
              <a:r>
                <a:rPr lang="en-US" sz="900" kern="0" dirty="0">
                  <a:solidFill>
                    <a:srgbClr val="003366"/>
                  </a:solidFill>
                  <a:cs typeface="Arial" charset="0"/>
                </a:rPr>
                <a:t>Analytical</a:t>
              </a:r>
            </a:p>
          </p:txBody>
        </p:sp>
        <p:sp>
          <p:nvSpPr>
            <p:cNvPr id="230" name="Freeform 7"/>
            <p:cNvSpPr>
              <a:spLocks/>
            </p:cNvSpPr>
            <p:nvPr/>
          </p:nvSpPr>
          <p:spPr bwMode="gray">
            <a:xfrm rot="10800000">
              <a:off x="2010324" y="3427784"/>
              <a:ext cx="1975806" cy="679563"/>
            </a:xfrm>
            <a:custGeom>
              <a:avLst/>
              <a:gdLst>
                <a:gd name="T0" fmla="*/ 2147483647 w 1308"/>
                <a:gd name="T1" fmla="*/ 2147483647 h 452"/>
                <a:gd name="T2" fmla="*/ 0 w 1308"/>
                <a:gd name="T3" fmla="*/ 2147483647 h 452"/>
                <a:gd name="T4" fmla="*/ 2147483647 w 1308"/>
                <a:gd name="T5" fmla="*/ 0 h 452"/>
                <a:gd name="T6" fmla="*/ 2147483647 w 1308"/>
                <a:gd name="T7" fmla="*/ 0 h 452"/>
                <a:gd name="T8" fmla="*/ 2147483647 w 1308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"/>
                <a:gd name="T16" fmla="*/ 0 h 452"/>
                <a:gd name="T17" fmla="*/ 1308 w 1308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" h="452">
                  <a:moveTo>
                    <a:pt x="1308" y="452"/>
                  </a:moveTo>
                  <a:lnTo>
                    <a:pt x="0" y="452"/>
                  </a:lnTo>
                  <a:lnTo>
                    <a:pt x="264" y="0"/>
                  </a:lnTo>
                  <a:lnTo>
                    <a:pt x="1048" y="0"/>
                  </a:lnTo>
                  <a:lnTo>
                    <a:pt x="1308" y="45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31" name="Rectangle 286"/>
            <p:cNvSpPr txBox="1">
              <a:spLocks noChangeArrowheads="1"/>
            </p:cNvSpPr>
            <p:nvPr/>
          </p:nvSpPr>
          <p:spPr bwMode="gray">
            <a:xfrm rot="10800000" flipV="1">
              <a:off x="2323008" y="3651799"/>
              <a:ext cx="1338351" cy="23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193675" indent="-192088"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457200" indent="-261938" defTabSz="89535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614363" indent="-155575" defTabSz="89535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746125" indent="-130175" defTabSz="89535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12033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16605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21177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25749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defRPr/>
              </a:pPr>
              <a:r>
                <a:rPr lang="en-US" sz="1200" kern="0" dirty="0">
                  <a:solidFill>
                    <a:srgbClr val="003366"/>
                  </a:solidFill>
                  <a:cs typeface="Arial" charset="0"/>
                </a:rPr>
                <a:t>Pre-clinical</a:t>
              </a:r>
            </a:p>
          </p:txBody>
        </p:sp>
        <p:sp>
          <p:nvSpPr>
            <p:cNvPr id="232" name="Freeform 6"/>
            <p:cNvSpPr>
              <a:spLocks/>
            </p:cNvSpPr>
            <p:nvPr/>
          </p:nvSpPr>
          <p:spPr bwMode="gray">
            <a:xfrm rot="10800000">
              <a:off x="1617579" y="2748219"/>
              <a:ext cx="2761294" cy="679563"/>
            </a:xfrm>
            <a:custGeom>
              <a:avLst/>
              <a:gdLst>
                <a:gd name="T0" fmla="*/ 2147483647 w 1828"/>
                <a:gd name="T1" fmla="*/ 2147483647 h 452"/>
                <a:gd name="T2" fmla="*/ 0 w 1828"/>
                <a:gd name="T3" fmla="*/ 2147483647 h 452"/>
                <a:gd name="T4" fmla="*/ 2147483647 w 1828"/>
                <a:gd name="T5" fmla="*/ 0 h 452"/>
                <a:gd name="T6" fmla="*/ 2147483647 w 1828"/>
                <a:gd name="T7" fmla="*/ 0 h 452"/>
                <a:gd name="T8" fmla="*/ 2147483647 w 1828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8"/>
                <a:gd name="T16" fmla="*/ 0 h 452"/>
                <a:gd name="T17" fmla="*/ 1828 w 1828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8" h="452">
                  <a:moveTo>
                    <a:pt x="1828" y="452"/>
                  </a:moveTo>
                  <a:lnTo>
                    <a:pt x="0" y="452"/>
                  </a:lnTo>
                  <a:lnTo>
                    <a:pt x="260" y="0"/>
                  </a:lnTo>
                  <a:lnTo>
                    <a:pt x="1568" y="0"/>
                  </a:lnTo>
                  <a:lnTo>
                    <a:pt x="1828" y="45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Rectangle 286"/>
            <p:cNvSpPr txBox="1">
              <a:spLocks noChangeArrowheads="1"/>
            </p:cNvSpPr>
            <p:nvPr/>
          </p:nvSpPr>
          <p:spPr bwMode="gray">
            <a:xfrm rot="10800000" flipV="1">
              <a:off x="2078297" y="2972235"/>
              <a:ext cx="1827771" cy="23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193675" indent="-192088"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457200" indent="-261938" defTabSz="89535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614363" indent="-155575" defTabSz="89535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746125" indent="-130175" defTabSz="89535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12033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16605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21177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25749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defRPr/>
              </a:pPr>
              <a:r>
                <a:rPr lang="en-US" sz="1400" kern="0" dirty="0">
                  <a:solidFill>
                    <a:srgbClr val="003366"/>
                  </a:solidFill>
                  <a:cs typeface="Arial" charset="0"/>
                </a:rPr>
                <a:t>PK/PD</a:t>
              </a:r>
            </a:p>
          </p:txBody>
        </p:sp>
        <p:sp>
          <p:nvSpPr>
            <p:cNvPr id="234" name="Freeform 5"/>
            <p:cNvSpPr>
              <a:spLocks/>
            </p:cNvSpPr>
            <p:nvPr/>
          </p:nvSpPr>
          <p:spPr bwMode="gray">
            <a:xfrm rot="10800000">
              <a:off x="1224835" y="2068655"/>
              <a:ext cx="3543762" cy="679563"/>
            </a:xfrm>
            <a:custGeom>
              <a:avLst/>
              <a:gdLst>
                <a:gd name="T0" fmla="*/ 2147483647 w 2346"/>
                <a:gd name="T1" fmla="*/ 2147483647 h 452"/>
                <a:gd name="T2" fmla="*/ 0 w 2346"/>
                <a:gd name="T3" fmla="*/ 2147483647 h 452"/>
                <a:gd name="T4" fmla="*/ 2147483647 w 2346"/>
                <a:gd name="T5" fmla="*/ 0 h 452"/>
                <a:gd name="T6" fmla="*/ 2147483647 w 2346"/>
                <a:gd name="T7" fmla="*/ 0 h 452"/>
                <a:gd name="T8" fmla="*/ 2147483647 w 2346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6"/>
                <a:gd name="T16" fmla="*/ 0 h 452"/>
                <a:gd name="T17" fmla="*/ 2346 w 2346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6" h="452">
                  <a:moveTo>
                    <a:pt x="2346" y="452"/>
                  </a:moveTo>
                  <a:lnTo>
                    <a:pt x="0" y="452"/>
                  </a:lnTo>
                  <a:lnTo>
                    <a:pt x="258" y="0"/>
                  </a:lnTo>
                  <a:lnTo>
                    <a:pt x="2086" y="0"/>
                  </a:lnTo>
                  <a:lnTo>
                    <a:pt x="2346" y="45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35" name="Rectangle 286"/>
            <p:cNvSpPr txBox="1">
              <a:spLocks noChangeArrowheads="1"/>
            </p:cNvSpPr>
            <p:nvPr/>
          </p:nvSpPr>
          <p:spPr bwMode="gray">
            <a:xfrm rot="10800000" flipV="1">
              <a:off x="1706702" y="2292667"/>
              <a:ext cx="2570964" cy="23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193675" indent="-192088" defTabSz="8953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457200" indent="-261938" defTabSz="89535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614363" indent="-155575" defTabSz="89535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746125" indent="-130175" defTabSz="89535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12033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16605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21177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2574925" indent="-130175" defTabSz="89535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defRPr/>
              </a:pPr>
              <a:r>
                <a:rPr lang="en-US" sz="1800" kern="0" dirty="0">
                  <a:solidFill>
                    <a:srgbClr val="003366"/>
                  </a:solidFill>
                  <a:cs typeface="Arial" charset="0"/>
                </a:rPr>
                <a:t>Clinical</a:t>
              </a:r>
            </a:p>
          </p:txBody>
        </p:sp>
      </p:grpSp>
      <p:sp>
        <p:nvSpPr>
          <p:cNvPr id="236" name="Rectangle 25"/>
          <p:cNvSpPr txBox="1">
            <a:spLocks/>
          </p:cNvSpPr>
          <p:nvPr/>
        </p:nvSpPr>
        <p:spPr bwMode="gray">
          <a:xfrm>
            <a:off x="6469912" y="1494968"/>
            <a:ext cx="1017164" cy="27912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54006" tIns="54006" rIns="54006" bIns="54006"/>
          <a:lstStyle>
            <a:lvl1pPr marL="266700" lvl="0" indent="-266700" defTabSz="87630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cs typeface="+mn-cs"/>
              </a:defRPr>
            </a:lvl1pPr>
            <a:lvl2pPr marL="542925" lvl="1" indent="-274638" defTabSz="87630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2pPr>
            <a:lvl3pPr marL="752475" lvl="2" indent="-207963" defTabSz="87630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990600" lvl="3" indent="-236538" defTabSz="87630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1209675" lvl="4" indent="-217488" defTabSz="876300" eaLnBrk="0" hangingPunct="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n-lt"/>
              </a:defRPr>
            </a:lvl5pPr>
            <a:lvl6pPr marL="1666875" indent="-217488" defTabSz="876300" fontAlgn="base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</a:defRPr>
            </a:lvl6pPr>
            <a:lvl7pPr marL="2124075" indent="-217488" defTabSz="876300" fontAlgn="base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</a:defRPr>
            </a:lvl7pPr>
            <a:lvl8pPr marL="2581275" indent="-217488" defTabSz="876300" fontAlgn="base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</a:defRPr>
            </a:lvl8pPr>
            <a:lvl9pPr marL="3038475" indent="-217488" defTabSz="876300" fontAlgn="base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None/>
              <a:defRPr/>
            </a:pPr>
            <a:r>
              <a:rPr lang="en-US" altLang="en-US" sz="1200" kern="0" dirty="0">
                <a:solidFill>
                  <a:srgbClr val="FFFFFF"/>
                </a:solidFill>
                <a:ea typeface="ＭＳ Ｐゴシック" pitchFamily="34" charset="-128"/>
              </a:rPr>
              <a:t>In the end, both approaches provide the same level of confidence </a:t>
            </a:r>
          </a:p>
          <a:p>
            <a:pPr marL="0" indent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None/>
              <a:defRPr/>
            </a:pPr>
            <a:r>
              <a:rPr lang="en-US" altLang="en-US" sz="1200" kern="0" dirty="0">
                <a:solidFill>
                  <a:srgbClr val="FFFFFF"/>
                </a:solidFill>
                <a:ea typeface="ＭＳ Ｐゴシック" pitchFamily="34" charset="-128"/>
              </a:rPr>
              <a:t>with regard to safety and efficacy of the product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18330" y="3437282"/>
            <a:ext cx="720328" cy="786132"/>
            <a:chOff x="7104246" y="4285332"/>
            <a:chExt cx="960437" cy="1048176"/>
          </a:xfrm>
        </p:grpSpPr>
        <p:pic>
          <p:nvPicPr>
            <p:cNvPr id="237" name="Picture 7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>
              <a:off x="7345221" y="4285332"/>
              <a:ext cx="579899" cy="57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8" name="Picture 7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gray">
            <a:xfrm>
              <a:off x="7104246" y="4371801"/>
              <a:ext cx="960437" cy="96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47" name="Right Triangle 246"/>
          <p:cNvSpPr>
            <a:spLocks/>
          </p:cNvSpPr>
          <p:nvPr/>
        </p:nvSpPr>
        <p:spPr bwMode="gray">
          <a:xfrm>
            <a:off x="4623796" y="1143684"/>
            <a:ext cx="322659" cy="330994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7499" tIns="35099" rIns="67499" bIns="35099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3366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35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>
            <p:custDataLst>
              <p:tags r:id="rId1"/>
            </p:custDataLst>
          </p:nvPr>
        </p:nvSpPr>
        <p:spPr bwMode="auto">
          <a:xfrm>
            <a:off x="1143001" y="1"/>
            <a:ext cx="119063" cy="119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Analytical Characterization </a:t>
            </a:r>
            <a:r>
              <a:rPr lang="en-US" b="1" dirty="0" smtClean="0"/>
              <a:t>of a </a:t>
            </a:r>
            <a:r>
              <a:rPr lang="en-US" b="1" dirty="0"/>
              <a:t>reference </a:t>
            </a:r>
            <a:r>
              <a:rPr lang="en-US" b="1" dirty="0" smtClean="0"/>
              <a:t>product</a:t>
            </a:r>
            <a:endParaRPr lang="en-US" dirty="0"/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0538" y="1879349"/>
            <a:ext cx="1326912" cy="21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" name="Freeform 17437"/>
          <p:cNvSpPr>
            <a:spLocks/>
          </p:cNvSpPr>
          <p:nvPr/>
        </p:nvSpPr>
        <p:spPr bwMode="auto">
          <a:xfrm>
            <a:off x="4127492" y="2719438"/>
            <a:ext cx="639791" cy="893975"/>
          </a:xfrm>
          <a:custGeom>
            <a:avLst/>
            <a:gdLst>
              <a:gd name="T0" fmla="*/ 0 w 1383476"/>
              <a:gd name="T1" fmla="*/ 23634 h 1882239"/>
              <a:gd name="T2" fmla="*/ 0 w 1383476"/>
              <a:gd name="T3" fmla="*/ 1081145 h 1882239"/>
              <a:gd name="T4" fmla="*/ 165429 w 1383476"/>
              <a:gd name="T5" fmla="*/ 1087052 h 1882239"/>
              <a:gd name="T6" fmla="*/ 171338 w 1383476"/>
              <a:gd name="T7" fmla="*/ 1872802 h 1882239"/>
              <a:gd name="T8" fmla="*/ 1045756 w 1383476"/>
              <a:gd name="T9" fmla="*/ 1795999 h 1882239"/>
              <a:gd name="T10" fmla="*/ 1158010 w 1383476"/>
              <a:gd name="T11" fmla="*/ 1595130 h 1882239"/>
              <a:gd name="T12" fmla="*/ 1276175 w 1383476"/>
              <a:gd name="T13" fmla="*/ 1394263 h 1882239"/>
              <a:gd name="T14" fmla="*/ 1341166 w 1383476"/>
              <a:gd name="T15" fmla="*/ 1110683 h 1882239"/>
              <a:gd name="T16" fmla="*/ 1376615 w 1383476"/>
              <a:gd name="T17" fmla="*/ 850737 h 1882239"/>
              <a:gd name="T18" fmla="*/ 1370707 w 1383476"/>
              <a:gd name="T19" fmla="*/ 573066 h 1882239"/>
              <a:gd name="T20" fmla="*/ 1370707 w 1383476"/>
              <a:gd name="T21" fmla="*/ 259948 h 1882239"/>
              <a:gd name="T22" fmla="*/ 1364798 w 1383476"/>
              <a:gd name="T23" fmla="*/ 41357 h 1882239"/>
              <a:gd name="T24" fmla="*/ 1317533 w 1383476"/>
              <a:gd name="T25" fmla="*/ 0 h 1882239"/>
              <a:gd name="T26" fmla="*/ 0 w 1383476"/>
              <a:gd name="T27" fmla="*/ 23634 h 18822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83476" h="1882239">
                <a:moveTo>
                  <a:pt x="0" y="23751"/>
                </a:moveTo>
                <a:lnTo>
                  <a:pt x="0" y="1086593"/>
                </a:lnTo>
                <a:lnTo>
                  <a:pt x="166255" y="1092530"/>
                </a:lnTo>
                <a:cubicBezTo>
                  <a:pt x="168234" y="1355766"/>
                  <a:pt x="170214" y="1619003"/>
                  <a:pt x="172193" y="1882239"/>
                </a:cubicBezTo>
                <a:lnTo>
                  <a:pt x="1050967" y="1805050"/>
                </a:lnTo>
                <a:lnTo>
                  <a:pt x="1163782" y="1603169"/>
                </a:lnTo>
                <a:lnTo>
                  <a:pt x="1282535" y="1401289"/>
                </a:lnTo>
                <a:lnTo>
                  <a:pt x="1347850" y="1116281"/>
                </a:lnTo>
                <a:lnTo>
                  <a:pt x="1383476" y="855024"/>
                </a:lnTo>
                <a:lnTo>
                  <a:pt x="1377538" y="575954"/>
                </a:lnTo>
                <a:lnTo>
                  <a:pt x="1377538" y="261258"/>
                </a:lnTo>
                <a:lnTo>
                  <a:pt x="1371600" y="41564"/>
                </a:lnTo>
                <a:lnTo>
                  <a:pt x="1324099" y="0"/>
                </a:lnTo>
                <a:lnTo>
                  <a:pt x="0" y="23751"/>
                </a:lnTo>
                <a:close/>
              </a:path>
            </a:pathLst>
          </a:custGeom>
          <a:solidFill>
            <a:schemeClr val="accent4">
              <a:alpha val="34901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3755759" y="3590269"/>
            <a:ext cx="866309" cy="314126"/>
          </a:xfrm>
          <a:custGeom>
            <a:avLst/>
            <a:gdLst>
              <a:gd name="T0" fmla="*/ 1867771 w 1870363"/>
              <a:gd name="T1" fmla="*/ 0 h 659708"/>
              <a:gd name="T2" fmla="*/ 0 w 1870363"/>
              <a:gd name="T3" fmla="*/ 185812 h 659708"/>
              <a:gd name="T4" fmla="*/ 130448 w 1870363"/>
              <a:gd name="T5" fmla="*/ 311687 h 659708"/>
              <a:gd name="T6" fmla="*/ 249039 w 1870363"/>
              <a:gd name="T7" fmla="*/ 359637 h 659708"/>
              <a:gd name="T8" fmla="*/ 462498 w 1870363"/>
              <a:gd name="T9" fmla="*/ 449548 h 659708"/>
              <a:gd name="T10" fmla="*/ 581082 w 1870363"/>
              <a:gd name="T11" fmla="*/ 617378 h 659708"/>
              <a:gd name="T12" fmla="*/ 729324 w 1870363"/>
              <a:gd name="T13" fmla="*/ 623371 h 659708"/>
              <a:gd name="T14" fmla="*/ 889416 w 1870363"/>
              <a:gd name="T15" fmla="*/ 647347 h 659708"/>
              <a:gd name="T16" fmla="*/ 942783 w 1870363"/>
              <a:gd name="T17" fmla="*/ 665329 h 659708"/>
              <a:gd name="T18" fmla="*/ 1061367 w 1870363"/>
              <a:gd name="T19" fmla="*/ 659335 h 659708"/>
              <a:gd name="T20" fmla="*/ 1215537 w 1870363"/>
              <a:gd name="T21" fmla="*/ 653341 h 659708"/>
              <a:gd name="T22" fmla="*/ 1251109 w 1870363"/>
              <a:gd name="T23" fmla="*/ 605389 h 659708"/>
              <a:gd name="T24" fmla="*/ 1292619 w 1870363"/>
              <a:gd name="T25" fmla="*/ 551444 h 659708"/>
              <a:gd name="T26" fmla="*/ 1428996 w 1870363"/>
              <a:gd name="T27" fmla="*/ 461536 h 659708"/>
              <a:gd name="T28" fmla="*/ 1488292 w 1870363"/>
              <a:gd name="T29" fmla="*/ 425571 h 659708"/>
              <a:gd name="T30" fmla="*/ 1606875 w 1870363"/>
              <a:gd name="T31" fmla="*/ 323673 h 659708"/>
              <a:gd name="T32" fmla="*/ 1766975 w 1870363"/>
              <a:gd name="T33" fmla="*/ 155842 h 659708"/>
              <a:gd name="T34" fmla="*/ 1867771 w 1870363"/>
              <a:gd name="T35" fmla="*/ 0 h 659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70363" h="659708">
                <a:moveTo>
                  <a:pt x="1870363" y="0"/>
                </a:moveTo>
                <a:lnTo>
                  <a:pt x="0" y="184068"/>
                </a:lnTo>
                <a:lnTo>
                  <a:pt x="130628" y="308759"/>
                </a:lnTo>
                <a:lnTo>
                  <a:pt x="249381" y="356260"/>
                </a:lnTo>
                <a:lnTo>
                  <a:pt x="463137" y="445325"/>
                </a:lnTo>
                <a:lnTo>
                  <a:pt x="581891" y="611579"/>
                </a:lnTo>
                <a:lnTo>
                  <a:pt x="730332" y="617517"/>
                </a:lnTo>
                <a:lnTo>
                  <a:pt x="890649" y="641268"/>
                </a:lnTo>
                <a:cubicBezTo>
                  <a:pt x="908462" y="647206"/>
                  <a:pt x="925356" y="657789"/>
                  <a:pt x="944088" y="659081"/>
                </a:cubicBezTo>
                <a:cubicBezTo>
                  <a:pt x="983628" y="661808"/>
                  <a:pt x="1023245" y="654865"/>
                  <a:pt x="1062841" y="653143"/>
                </a:cubicBezTo>
                <a:lnTo>
                  <a:pt x="1217220" y="647205"/>
                </a:lnTo>
                <a:cubicBezTo>
                  <a:pt x="1224386" y="589884"/>
                  <a:pt x="1207201" y="599704"/>
                  <a:pt x="1252846" y="599704"/>
                </a:cubicBezTo>
                <a:lnTo>
                  <a:pt x="1294410" y="546265"/>
                </a:lnTo>
                <a:lnTo>
                  <a:pt x="1430976" y="457200"/>
                </a:lnTo>
                <a:cubicBezTo>
                  <a:pt x="1482231" y="425166"/>
                  <a:pt x="1461777" y="435863"/>
                  <a:pt x="1490353" y="421574"/>
                </a:cubicBezTo>
                <a:lnTo>
                  <a:pt x="1609106" y="320634"/>
                </a:lnTo>
                <a:lnTo>
                  <a:pt x="1769423" y="154379"/>
                </a:lnTo>
                <a:lnTo>
                  <a:pt x="1870363" y="0"/>
                </a:lnTo>
                <a:close/>
              </a:path>
            </a:pathLst>
          </a:custGeom>
          <a:solidFill>
            <a:schemeClr val="accent1">
              <a:alpha val="58823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82" name="Freeform 17434"/>
          <p:cNvSpPr>
            <a:spLocks/>
          </p:cNvSpPr>
          <p:nvPr/>
        </p:nvSpPr>
        <p:spPr bwMode="auto">
          <a:xfrm>
            <a:off x="3593309" y="1988087"/>
            <a:ext cx="577847" cy="651027"/>
          </a:xfrm>
          <a:custGeom>
            <a:avLst/>
            <a:gdLst>
              <a:gd name="T0" fmla="*/ 1242420 w 1247613"/>
              <a:gd name="T1" fmla="*/ 0 h 1371600"/>
              <a:gd name="T2" fmla="*/ 1242420 w 1247613"/>
              <a:gd name="T3" fmla="*/ 0 h 1371600"/>
              <a:gd name="T4" fmla="*/ 1242420 w 1247613"/>
              <a:gd name="T5" fmla="*/ 884712 h 1371600"/>
              <a:gd name="T6" fmla="*/ 1242420 w 1247613"/>
              <a:gd name="T7" fmla="*/ 1365662 h 1371600"/>
              <a:gd name="T8" fmla="*/ 0 w 1247613"/>
              <a:gd name="T9" fmla="*/ 1371600 h 1371600"/>
              <a:gd name="T10" fmla="*/ 17831 w 1247613"/>
              <a:gd name="T11" fmla="*/ 1169719 h 1371600"/>
              <a:gd name="T12" fmla="*/ 83226 w 1247613"/>
              <a:gd name="T13" fmla="*/ 997527 h 1371600"/>
              <a:gd name="T14" fmla="*/ 107003 w 1247613"/>
              <a:gd name="T15" fmla="*/ 866899 h 1371600"/>
              <a:gd name="T16" fmla="*/ 148612 w 1247613"/>
              <a:gd name="T17" fmla="*/ 754083 h 1371600"/>
              <a:gd name="T18" fmla="*/ 237785 w 1247613"/>
              <a:gd name="T19" fmla="*/ 510639 h 1371600"/>
              <a:gd name="T20" fmla="*/ 344789 w 1247613"/>
              <a:gd name="T21" fmla="*/ 409699 h 1371600"/>
              <a:gd name="T22" fmla="*/ 445846 w 1247613"/>
              <a:gd name="T23" fmla="*/ 296883 h 1371600"/>
              <a:gd name="T24" fmla="*/ 600405 w 1247613"/>
              <a:gd name="T25" fmla="*/ 213756 h 1371600"/>
              <a:gd name="T26" fmla="*/ 731187 w 1247613"/>
              <a:gd name="T27" fmla="*/ 172192 h 1371600"/>
              <a:gd name="T28" fmla="*/ 850075 w 1247613"/>
              <a:gd name="T29" fmla="*/ 89065 h 1371600"/>
              <a:gd name="T30" fmla="*/ 992750 w 1247613"/>
              <a:gd name="T31" fmla="*/ 29688 h 1371600"/>
              <a:gd name="T32" fmla="*/ 1182976 w 1247613"/>
              <a:gd name="T33" fmla="*/ 0 h 1371600"/>
              <a:gd name="T34" fmla="*/ 1242420 w 1247613"/>
              <a:gd name="T35" fmla="*/ 0 h 137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47613" h="1371600">
                <a:moveTo>
                  <a:pt x="1240971" y="0"/>
                </a:moveTo>
                <a:lnTo>
                  <a:pt x="1240971" y="0"/>
                </a:lnTo>
                <a:cubicBezTo>
                  <a:pt x="1253487" y="475575"/>
                  <a:pt x="1245257" y="61866"/>
                  <a:pt x="1240971" y="884712"/>
                </a:cubicBezTo>
                <a:cubicBezTo>
                  <a:pt x="1240136" y="1045026"/>
                  <a:pt x="1240971" y="1205345"/>
                  <a:pt x="1240971" y="1365662"/>
                </a:cubicBezTo>
                <a:lnTo>
                  <a:pt x="0" y="1371600"/>
                </a:lnTo>
                <a:lnTo>
                  <a:pt x="17813" y="1169719"/>
                </a:lnTo>
                <a:lnTo>
                  <a:pt x="83127" y="997527"/>
                </a:lnTo>
                <a:lnTo>
                  <a:pt x="106877" y="866899"/>
                </a:lnTo>
                <a:lnTo>
                  <a:pt x="148441" y="754083"/>
                </a:lnTo>
                <a:lnTo>
                  <a:pt x="237506" y="510639"/>
                </a:lnTo>
                <a:lnTo>
                  <a:pt x="344384" y="409699"/>
                </a:lnTo>
                <a:lnTo>
                  <a:pt x="445324" y="296883"/>
                </a:lnTo>
                <a:lnTo>
                  <a:pt x="599703" y="213756"/>
                </a:lnTo>
                <a:lnTo>
                  <a:pt x="730332" y="172192"/>
                </a:lnTo>
                <a:lnTo>
                  <a:pt x="849085" y="89065"/>
                </a:lnTo>
                <a:lnTo>
                  <a:pt x="991589" y="29688"/>
                </a:lnTo>
                <a:lnTo>
                  <a:pt x="1181594" y="0"/>
                </a:lnTo>
                <a:lnTo>
                  <a:pt x="1240971" y="0"/>
                </a:lnTo>
                <a:close/>
              </a:path>
            </a:pathLst>
          </a:custGeom>
          <a:solidFill>
            <a:schemeClr val="accent6">
              <a:alpha val="41176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83" name="Freeform 35"/>
          <p:cNvSpPr>
            <a:spLocks/>
          </p:cNvSpPr>
          <p:nvPr/>
        </p:nvSpPr>
        <p:spPr bwMode="auto">
          <a:xfrm>
            <a:off x="4116992" y="1960280"/>
            <a:ext cx="613905" cy="748776"/>
          </a:xfrm>
          <a:custGeom>
            <a:avLst/>
            <a:gdLst>
              <a:gd name="T0" fmla="*/ 154416 w 1327688"/>
              <a:gd name="T1" fmla="*/ 0 h 1575661"/>
              <a:gd name="T2" fmla="*/ 159564 w 1327688"/>
              <a:gd name="T3" fmla="*/ 1416204 h 1575661"/>
              <a:gd name="T4" fmla="*/ 5148 w 1327688"/>
              <a:gd name="T5" fmla="*/ 1411017 h 1575661"/>
              <a:gd name="T6" fmla="*/ 0 w 1327688"/>
              <a:gd name="T7" fmla="*/ 1582207 h 1575661"/>
              <a:gd name="T8" fmla="*/ 1322854 w 1327688"/>
              <a:gd name="T9" fmla="*/ 1551081 h 1575661"/>
              <a:gd name="T10" fmla="*/ 1307412 w 1327688"/>
              <a:gd name="T11" fmla="*/ 1509581 h 1575661"/>
              <a:gd name="T12" fmla="*/ 1297117 w 1327688"/>
              <a:gd name="T13" fmla="*/ 1328016 h 1575661"/>
              <a:gd name="T14" fmla="*/ 1281675 w 1327688"/>
              <a:gd name="T15" fmla="*/ 1270953 h 1575661"/>
              <a:gd name="T16" fmla="*/ 1255939 w 1327688"/>
              <a:gd name="T17" fmla="*/ 1250203 h 1575661"/>
              <a:gd name="T18" fmla="*/ 1240497 w 1327688"/>
              <a:gd name="T19" fmla="*/ 1198327 h 1575661"/>
              <a:gd name="T20" fmla="*/ 1230202 w 1327688"/>
              <a:gd name="T21" fmla="*/ 1182764 h 1575661"/>
              <a:gd name="T22" fmla="*/ 1225055 w 1327688"/>
              <a:gd name="T23" fmla="*/ 1162013 h 1575661"/>
              <a:gd name="T24" fmla="*/ 1219907 w 1327688"/>
              <a:gd name="T25" fmla="*/ 1146452 h 1575661"/>
              <a:gd name="T26" fmla="*/ 1214761 w 1327688"/>
              <a:gd name="T27" fmla="*/ 1120514 h 1575661"/>
              <a:gd name="T28" fmla="*/ 1199318 w 1327688"/>
              <a:gd name="T29" fmla="*/ 928573 h 1575661"/>
              <a:gd name="T30" fmla="*/ 1183877 w 1327688"/>
              <a:gd name="T31" fmla="*/ 902636 h 1575661"/>
              <a:gd name="T32" fmla="*/ 1168435 w 1327688"/>
              <a:gd name="T33" fmla="*/ 892261 h 1575661"/>
              <a:gd name="T34" fmla="*/ 1142698 w 1327688"/>
              <a:gd name="T35" fmla="*/ 866324 h 1575661"/>
              <a:gd name="T36" fmla="*/ 1122110 w 1327688"/>
              <a:gd name="T37" fmla="*/ 835197 h 1575661"/>
              <a:gd name="T38" fmla="*/ 1116962 w 1327688"/>
              <a:gd name="T39" fmla="*/ 819634 h 1575661"/>
              <a:gd name="T40" fmla="*/ 1106667 w 1327688"/>
              <a:gd name="T41" fmla="*/ 778134 h 1575661"/>
              <a:gd name="T42" fmla="*/ 1096372 w 1327688"/>
              <a:gd name="T43" fmla="*/ 747009 h 1575661"/>
              <a:gd name="T44" fmla="*/ 1065490 w 1327688"/>
              <a:gd name="T45" fmla="*/ 705508 h 1575661"/>
              <a:gd name="T46" fmla="*/ 1055195 w 1327688"/>
              <a:gd name="T47" fmla="*/ 664009 h 1575661"/>
              <a:gd name="T48" fmla="*/ 1039752 w 1327688"/>
              <a:gd name="T49" fmla="*/ 648446 h 1575661"/>
              <a:gd name="T50" fmla="*/ 1019165 w 1327688"/>
              <a:gd name="T51" fmla="*/ 617320 h 1575661"/>
              <a:gd name="T52" fmla="*/ 1008870 w 1327688"/>
              <a:gd name="T53" fmla="*/ 601756 h 1575661"/>
              <a:gd name="T54" fmla="*/ 993426 w 1327688"/>
              <a:gd name="T55" fmla="*/ 591381 h 1575661"/>
              <a:gd name="T56" fmla="*/ 972838 w 1327688"/>
              <a:gd name="T57" fmla="*/ 586194 h 1575661"/>
              <a:gd name="T58" fmla="*/ 957397 w 1327688"/>
              <a:gd name="T59" fmla="*/ 581007 h 1575661"/>
              <a:gd name="T60" fmla="*/ 828714 w 1327688"/>
              <a:gd name="T61" fmla="*/ 575819 h 1575661"/>
              <a:gd name="T62" fmla="*/ 797831 w 1327688"/>
              <a:gd name="T63" fmla="*/ 555070 h 1575661"/>
              <a:gd name="T64" fmla="*/ 813272 w 1327688"/>
              <a:gd name="T65" fmla="*/ 446129 h 1575661"/>
              <a:gd name="T66" fmla="*/ 787535 w 1327688"/>
              <a:gd name="T67" fmla="*/ 394253 h 1575661"/>
              <a:gd name="T68" fmla="*/ 766946 w 1327688"/>
              <a:gd name="T69" fmla="*/ 363130 h 1575661"/>
              <a:gd name="T70" fmla="*/ 756652 w 1327688"/>
              <a:gd name="T71" fmla="*/ 347567 h 1575661"/>
              <a:gd name="T72" fmla="*/ 710326 w 1327688"/>
              <a:gd name="T73" fmla="*/ 321630 h 1575661"/>
              <a:gd name="T74" fmla="*/ 679442 w 1327688"/>
              <a:gd name="T75" fmla="*/ 290503 h 1575661"/>
              <a:gd name="T76" fmla="*/ 669148 w 1327688"/>
              <a:gd name="T77" fmla="*/ 274940 h 1575661"/>
              <a:gd name="T78" fmla="*/ 653706 w 1327688"/>
              <a:gd name="T79" fmla="*/ 264567 h 1575661"/>
              <a:gd name="T80" fmla="*/ 612527 w 1327688"/>
              <a:gd name="T81" fmla="*/ 259376 h 1575661"/>
              <a:gd name="T82" fmla="*/ 591938 w 1327688"/>
              <a:gd name="T83" fmla="*/ 254192 h 1575661"/>
              <a:gd name="T84" fmla="*/ 561054 w 1327688"/>
              <a:gd name="T85" fmla="*/ 223065 h 1575661"/>
              <a:gd name="T86" fmla="*/ 530171 w 1327688"/>
              <a:gd name="T87" fmla="*/ 202315 h 1575661"/>
              <a:gd name="T88" fmla="*/ 488992 w 1327688"/>
              <a:gd name="T89" fmla="*/ 155628 h 1575661"/>
              <a:gd name="T90" fmla="*/ 468405 w 1327688"/>
              <a:gd name="T91" fmla="*/ 145254 h 1575661"/>
              <a:gd name="T92" fmla="*/ 442666 w 1327688"/>
              <a:gd name="T93" fmla="*/ 124499 h 1575661"/>
              <a:gd name="T94" fmla="*/ 432372 w 1327688"/>
              <a:gd name="T95" fmla="*/ 114125 h 1575661"/>
              <a:gd name="T96" fmla="*/ 406637 w 1327688"/>
              <a:gd name="T97" fmla="*/ 103754 h 1575661"/>
              <a:gd name="T98" fmla="*/ 380898 w 1327688"/>
              <a:gd name="T99" fmla="*/ 88190 h 1575661"/>
              <a:gd name="T100" fmla="*/ 350017 w 1327688"/>
              <a:gd name="T101" fmla="*/ 72622 h 1575661"/>
              <a:gd name="T102" fmla="*/ 324277 w 1327688"/>
              <a:gd name="T103" fmla="*/ 57061 h 1575661"/>
              <a:gd name="T104" fmla="*/ 308838 w 1327688"/>
              <a:gd name="T105" fmla="*/ 41499 h 1575661"/>
              <a:gd name="T106" fmla="*/ 277952 w 1327688"/>
              <a:gd name="T107" fmla="*/ 36315 h 1575661"/>
              <a:gd name="T108" fmla="*/ 252219 w 1327688"/>
              <a:gd name="T109" fmla="*/ 31122 h 1575661"/>
              <a:gd name="T110" fmla="*/ 221332 w 1327688"/>
              <a:gd name="T111" fmla="*/ 20754 h 1575661"/>
              <a:gd name="T112" fmla="*/ 154416 w 1327688"/>
              <a:gd name="T113" fmla="*/ 0 h 15756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27688" h="1575661">
                <a:moveTo>
                  <a:pt x="154983" y="0"/>
                </a:moveTo>
                <a:lnTo>
                  <a:pt x="160149" y="1410345"/>
                </a:lnTo>
                <a:lnTo>
                  <a:pt x="5166" y="1405179"/>
                </a:lnTo>
                <a:lnTo>
                  <a:pt x="0" y="1575661"/>
                </a:lnTo>
                <a:lnTo>
                  <a:pt x="1327688" y="1544664"/>
                </a:lnTo>
                <a:cubicBezTo>
                  <a:pt x="1322522" y="1530888"/>
                  <a:pt x="1313889" y="1517950"/>
                  <a:pt x="1312190" y="1503335"/>
                </a:cubicBezTo>
                <a:cubicBezTo>
                  <a:pt x="1305217" y="1443370"/>
                  <a:pt x="1313696" y="1381719"/>
                  <a:pt x="1301857" y="1322522"/>
                </a:cubicBezTo>
                <a:cubicBezTo>
                  <a:pt x="1299084" y="1308658"/>
                  <a:pt x="1293850" y="1276933"/>
                  <a:pt x="1286359" y="1265695"/>
                </a:cubicBezTo>
                <a:cubicBezTo>
                  <a:pt x="1273007" y="1245665"/>
                  <a:pt x="1281917" y="1252159"/>
                  <a:pt x="1260529" y="1245030"/>
                </a:cubicBezTo>
                <a:cubicBezTo>
                  <a:pt x="1257641" y="1233482"/>
                  <a:pt x="1250058" y="1200911"/>
                  <a:pt x="1245030" y="1193369"/>
                </a:cubicBezTo>
                <a:lnTo>
                  <a:pt x="1234698" y="1177871"/>
                </a:lnTo>
                <a:cubicBezTo>
                  <a:pt x="1232976" y="1170983"/>
                  <a:pt x="1231483" y="1164033"/>
                  <a:pt x="1229532" y="1157206"/>
                </a:cubicBezTo>
                <a:cubicBezTo>
                  <a:pt x="1228036" y="1151970"/>
                  <a:pt x="1225687" y="1146991"/>
                  <a:pt x="1224366" y="1141708"/>
                </a:cubicBezTo>
                <a:cubicBezTo>
                  <a:pt x="1222236" y="1133190"/>
                  <a:pt x="1220922" y="1124488"/>
                  <a:pt x="1219200" y="1115878"/>
                </a:cubicBezTo>
                <a:cubicBezTo>
                  <a:pt x="1213682" y="944828"/>
                  <a:pt x="1230926" y="1006401"/>
                  <a:pt x="1203701" y="924732"/>
                </a:cubicBezTo>
                <a:cubicBezTo>
                  <a:pt x="1198436" y="908938"/>
                  <a:pt x="1201096" y="909216"/>
                  <a:pt x="1188203" y="898901"/>
                </a:cubicBezTo>
                <a:cubicBezTo>
                  <a:pt x="1183355" y="895022"/>
                  <a:pt x="1177378" y="892657"/>
                  <a:pt x="1172705" y="888569"/>
                </a:cubicBezTo>
                <a:cubicBezTo>
                  <a:pt x="1163541" y="880551"/>
                  <a:pt x="1146874" y="862739"/>
                  <a:pt x="1146874" y="862739"/>
                </a:cubicBezTo>
                <a:cubicBezTo>
                  <a:pt x="1134591" y="825887"/>
                  <a:pt x="1152007" y="870438"/>
                  <a:pt x="1126210" y="831742"/>
                </a:cubicBezTo>
                <a:cubicBezTo>
                  <a:pt x="1123189" y="827211"/>
                  <a:pt x="1122477" y="821498"/>
                  <a:pt x="1121044" y="816244"/>
                </a:cubicBezTo>
                <a:cubicBezTo>
                  <a:pt x="1117308" y="802544"/>
                  <a:pt x="1115203" y="788386"/>
                  <a:pt x="1110712" y="774915"/>
                </a:cubicBezTo>
                <a:cubicBezTo>
                  <a:pt x="1107268" y="764583"/>
                  <a:pt x="1106420" y="752980"/>
                  <a:pt x="1100379" y="743918"/>
                </a:cubicBezTo>
                <a:cubicBezTo>
                  <a:pt x="1077013" y="708869"/>
                  <a:pt x="1088495" y="721703"/>
                  <a:pt x="1069383" y="702589"/>
                </a:cubicBezTo>
                <a:cubicBezTo>
                  <a:pt x="1068638" y="698863"/>
                  <a:pt x="1063590" y="668069"/>
                  <a:pt x="1059051" y="661261"/>
                </a:cubicBezTo>
                <a:cubicBezTo>
                  <a:pt x="1054998" y="655182"/>
                  <a:pt x="1048038" y="651529"/>
                  <a:pt x="1043552" y="645762"/>
                </a:cubicBezTo>
                <a:cubicBezTo>
                  <a:pt x="1035928" y="635960"/>
                  <a:pt x="1029776" y="625098"/>
                  <a:pt x="1022888" y="614766"/>
                </a:cubicBezTo>
                <a:cubicBezTo>
                  <a:pt x="1019444" y="609600"/>
                  <a:pt x="1017722" y="602711"/>
                  <a:pt x="1012556" y="599267"/>
                </a:cubicBezTo>
                <a:cubicBezTo>
                  <a:pt x="1007390" y="595823"/>
                  <a:pt x="1002764" y="591381"/>
                  <a:pt x="997057" y="588935"/>
                </a:cubicBezTo>
                <a:cubicBezTo>
                  <a:pt x="990531" y="586138"/>
                  <a:pt x="983220" y="585720"/>
                  <a:pt x="976393" y="583769"/>
                </a:cubicBezTo>
                <a:cubicBezTo>
                  <a:pt x="971157" y="582273"/>
                  <a:pt x="966327" y="578991"/>
                  <a:pt x="960895" y="578603"/>
                </a:cubicBezTo>
                <a:cubicBezTo>
                  <a:pt x="917919" y="575533"/>
                  <a:pt x="874793" y="575159"/>
                  <a:pt x="831742" y="573437"/>
                </a:cubicBezTo>
                <a:lnTo>
                  <a:pt x="800746" y="552773"/>
                </a:lnTo>
                <a:lnTo>
                  <a:pt x="816244" y="444284"/>
                </a:lnTo>
                <a:cubicBezTo>
                  <a:pt x="783378" y="356641"/>
                  <a:pt x="816333" y="427183"/>
                  <a:pt x="790413" y="392623"/>
                </a:cubicBezTo>
                <a:cubicBezTo>
                  <a:pt x="782962" y="382689"/>
                  <a:pt x="776637" y="371959"/>
                  <a:pt x="769749" y="361627"/>
                </a:cubicBezTo>
                <a:cubicBezTo>
                  <a:pt x="766305" y="356461"/>
                  <a:pt x="764583" y="349572"/>
                  <a:pt x="759417" y="346128"/>
                </a:cubicBezTo>
                <a:cubicBezTo>
                  <a:pt x="723889" y="322443"/>
                  <a:pt x="740201" y="329391"/>
                  <a:pt x="712922" y="320298"/>
                </a:cubicBezTo>
                <a:cubicBezTo>
                  <a:pt x="702590" y="309966"/>
                  <a:pt x="690030" y="301459"/>
                  <a:pt x="681925" y="289301"/>
                </a:cubicBezTo>
                <a:cubicBezTo>
                  <a:pt x="678481" y="284135"/>
                  <a:pt x="675983" y="278193"/>
                  <a:pt x="671593" y="273803"/>
                </a:cubicBezTo>
                <a:cubicBezTo>
                  <a:pt x="667203" y="269413"/>
                  <a:pt x="662085" y="265105"/>
                  <a:pt x="656095" y="263471"/>
                </a:cubicBezTo>
                <a:cubicBezTo>
                  <a:pt x="642701" y="259818"/>
                  <a:pt x="628461" y="260587"/>
                  <a:pt x="614766" y="258305"/>
                </a:cubicBezTo>
                <a:cubicBezTo>
                  <a:pt x="607762" y="257138"/>
                  <a:pt x="600989" y="254861"/>
                  <a:pt x="594101" y="253139"/>
                </a:cubicBezTo>
                <a:cubicBezTo>
                  <a:pt x="543702" y="219537"/>
                  <a:pt x="620791" y="273418"/>
                  <a:pt x="563105" y="222142"/>
                </a:cubicBezTo>
                <a:cubicBezTo>
                  <a:pt x="553824" y="213892"/>
                  <a:pt x="532108" y="201478"/>
                  <a:pt x="532108" y="201478"/>
                </a:cubicBezTo>
                <a:cubicBezTo>
                  <a:pt x="521189" y="185098"/>
                  <a:pt x="508476" y="163831"/>
                  <a:pt x="490779" y="154983"/>
                </a:cubicBezTo>
                <a:lnTo>
                  <a:pt x="470115" y="144651"/>
                </a:lnTo>
                <a:cubicBezTo>
                  <a:pt x="445177" y="119710"/>
                  <a:pt x="476858" y="150044"/>
                  <a:pt x="444285" y="123986"/>
                </a:cubicBezTo>
                <a:cubicBezTo>
                  <a:pt x="440481" y="120943"/>
                  <a:pt x="438181" y="116071"/>
                  <a:pt x="433952" y="113654"/>
                </a:cubicBezTo>
                <a:cubicBezTo>
                  <a:pt x="425901" y="109053"/>
                  <a:pt x="416732" y="106766"/>
                  <a:pt x="408122" y="103322"/>
                </a:cubicBezTo>
                <a:cubicBezTo>
                  <a:pt x="387942" y="83140"/>
                  <a:pt x="409116" y="101235"/>
                  <a:pt x="382291" y="87823"/>
                </a:cubicBezTo>
                <a:cubicBezTo>
                  <a:pt x="342229" y="67793"/>
                  <a:pt x="390253" y="85311"/>
                  <a:pt x="351295" y="72325"/>
                </a:cubicBezTo>
                <a:cubicBezTo>
                  <a:pt x="319107" y="40140"/>
                  <a:pt x="365711" y="83660"/>
                  <a:pt x="325464" y="56827"/>
                </a:cubicBezTo>
                <a:cubicBezTo>
                  <a:pt x="319385" y="52774"/>
                  <a:pt x="316642" y="44295"/>
                  <a:pt x="309966" y="41328"/>
                </a:cubicBezTo>
                <a:cubicBezTo>
                  <a:pt x="300394" y="37074"/>
                  <a:pt x="289275" y="38036"/>
                  <a:pt x="278969" y="36162"/>
                </a:cubicBezTo>
                <a:cubicBezTo>
                  <a:pt x="270330" y="34591"/>
                  <a:pt x="261610" y="33306"/>
                  <a:pt x="253139" y="30996"/>
                </a:cubicBezTo>
                <a:cubicBezTo>
                  <a:pt x="242632" y="28130"/>
                  <a:pt x="233006" y="21440"/>
                  <a:pt x="222142" y="20664"/>
                </a:cubicBezTo>
                <a:lnTo>
                  <a:pt x="154983" y="0"/>
                </a:lnTo>
                <a:close/>
              </a:path>
            </a:pathLst>
          </a:custGeom>
          <a:solidFill>
            <a:schemeClr val="accent3">
              <a:alpha val="47842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84" name="Freeform 36"/>
          <p:cNvSpPr>
            <a:spLocks/>
          </p:cNvSpPr>
          <p:nvPr/>
        </p:nvSpPr>
        <p:spPr bwMode="auto">
          <a:xfrm>
            <a:off x="3552088" y="2653603"/>
            <a:ext cx="564905" cy="596934"/>
          </a:xfrm>
          <a:custGeom>
            <a:avLst/>
            <a:gdLst>
              <a:gd name="T0" fmla="*/ 98233 w 1219493"/>
              <a:gd name="T1" fmla="*/ 5175 h 1255363"/>
              <a:gd name="T2" fmla="*/ 1216857 w 1219493"/>
              <a:gd name="T3" fmla="*/ 0 h 1255363"/>
              <a:gd name="T4" fmla="*/ 1216857 w 1219493"/>
              <a:gd name="T5" fmla="*/ 1258516 h 1255363"/>
              <a:gd name="T6" fmla="*/ 26070 w 1219493"/>
              <a:gd name="T7" fmla="*/ 1253338 h 1255363"/>
              <a:gd name="T8" fmla="*/ 15756 w 1219493"/>
              <a:gd name="T9" fmla="*/ 1123861 h 1255363"/>
              <a:gd name="T10" fmla="*/ 10599 w 1219493"/>
              <a:gd name="T11" fmla="*/ 1103143 h 1255363"/>
              <a:gd name="T12" fmla="*/ 5450 w 1219493"/>
              <a:gd name="T13" fmla="*/ 714713 h 1255363"/>
              <a:gd name="T14" fmla="*/ 10599 w 1219493"/>
              <a:gd name="T15" fmla="*/ 693995 h 1255363"/>
              <a:gd name="T16" fmla="*/ 20913 w 1219493"/>
              <a:gd name="T17" fmla="*/ 569701 h 1255363"/>
              <a:gd name="T18" fmla="*/ 26070 w 1219493"/>
              <a:gd name="T19" fmla="*/ 554159 h 1255363"/>
              <a:gd name="T20" fmla="*/ 36375 w 1219493"/>
              <a:gd name="T21" fmla="*/ 502372 h 1255363"/>
              <a:gd name="T22" fmla="*/ 41532 w 1219493"/>
              <a:gd name="T23" fmla="*/ 435042 h 1255363"/>
              <a:gd name="T24" fmla="*/ 46689 w 1219493"/>
              <a:gd name="T25" fmla="*/ 419508 h 1255363"/>
              <a:gd name="T26" fmla="*/ 51846 w 1219493"/>
              <a:gd name="T27" fmla="*/ 388430 h 1255363"/>
              <a:gd name="T28" fmla="*/ 56994 w 1219493"/>
              <a:gd name="T29" fmla="*/ 98399 h 1255363"/>
              <a:gd name="T30" fmla="*/ 77614 w 1219493"/>
              <a:gd name="T31" fmla="*/ 36253 h 1255363"/>
              <a:gd name="T32" fmla="*/ 87928 w 1219493"/>
              <a:gd name="T33" fmla="*/ 5175 h 1255363"/>
              <a:gd name="T34" fmla="*/ 98233 w 1219493"/>
              <a:gd name="T35" fmla="*/ 5175 h 12553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19493" h="1255363">
                <a:moveTo>
                  <a:pt x="98449" y="5166"/>
                </a:moveTo>
                <a:lnTo>
                  <a:pt x="1219493" y="0"/>
                </a:lnTo>
                <a:lnTo>
                  <a:pt x="1219493" y="1255363"/>
                </a:lnTo>
                <a:lnTo>
                  <a:pt x="26124" y="1250197"/>
                </a:lnTo>
                <a:cubicBezTo>
                  <a:pt x="23812" y="1213210"/>
                  <a:pt x="21845" y="1160388"/>
                  <a:pt x="15792" y="1121044"/>
                </a:cubicBezTo>
                <a:cubicBezTo>
                  <a:pt x="14712" y="1114027"/>
                  <a:pt x="12348" y="1107268"/>
                  <a:pt x="10626" y="1100380"/>
                </a:cubicBezTo>
                <a:cubicBezTo>
                  <a:pt x="206" y="897214"/>
                  <a:pt x="-4424" y="910562"/>
                  <a:pt x="5459" y="712922"/>
                </a:cubicBezTo>
                <a:cubicBezTo>
                  <a:pt x="5814" y="705831"/>
                  <a:pt x="8904" y="699146"/>
                  <a:pt x="10626" y="692258"/>
                </a:cubicBezTo>
                <a:cubicBezTo>
                  <a:pt x="12091" y="671752"/>
                  <a:pt x="16920" y="594519"/>
                  <a:pt x="20958" y="568272"/>
                </a:cubicBezTo>
                <a:cubicBezTo>
                  <a:pt x="21786" y="562890"/>
                  <a:pt x="24943" y="558089"/>
                  <a:pt x="26124" y="552773"/>
                </a:cubicBezTo>
                <a:cubicBezTo>
                  <a:pt x="51460" y="438760"/>
                  <a:pt x="15869" y="583465"/>
                  <a:pt x="36456" y="501112"/>
                </a:cubicBezTo>
                <a:cubicBezTo>
                  <a:pt x="38178" y="478726"/>
                  <a:pt x="38837" y="456232"/>
                  <a:pt x="41622" y="433953"/>
                </a:cubicBezTo>
                <a:cubicBezTo>
                  <a:pt x="42297" y="428550"/>
                  <a:pt x="45607" y="423771"/>
                  <a:pt x="46788" y="418455"/>
                </a:cubicBezTo>
                <a:cubicBezTo>
                  <a:pt x="49060" y="408230"/>
                  <a:pt x="50232" y="397790"/>
                  <a:pt x="51954" y="387458"/>
                </a:cubicBezTo>
                <a:cubicBezTo>
                  <a:pt x="53676" y="291024"/>
                  <a:pt x="54198" y="194561"/>
                  <a:pt x="57120" y="98156"/>
                </a:cubicBezTo>
                <a:cubicBezTo>
                  <a:pt x="58790" y="43061"/>
                  <a:pt x="49364" y="55111"/>
                  <a:pt x="77785" y="36163"/>
                </a:cubicBezTo>
                <a:cubicBezTo>
                  <a:pt x="81229" y="25831"/>
                  <a:pt x="91561" y="15498"/>
                  <a:pt x="88117" y="5166"/>
                </a:cubicBezTo>
                <a:lnTo>
                  <a:pt x="98449" y="5166"/>
                </a:lnTo>
                <a:close/>
              </a:path>
            </a:pathLst>
          </a:custGeom>
          <a:solidFill>
            <a:schemeClr val="accent5">
              <a:alpha val="36862"/>
            </a:schemeClr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85" name="Freeform 17433"/>
          <p:cNvSpPr>
            <a:spLocks/>
          </p:cNvSpPr>
          <p:nvPr/>
        </p:nvSpPr>
        <p:spPr bwMode="auto">
          <a:xfrm>
            <a:off x="3573622" y="3254984"/>
            <a:ext cx="642566" cy="417569"/>
          </a:xfrm>
          <a:custGeom>
            <a:avLst/>
            <a:gdLst>
              <a:gd name="T0" fmla="*/ 0 w 1403068"/>
              <a:gd name="T1" fmla="*/ 4536 h 887497"/>
              <a:gd name="T2" fmla="*/ 0 w 1403068"/>
              <a:gd name="T3" fmla="*/ 4536 h 887497"/>
              <a:gd name="T4" fmla="*/ 489883 w 1403068"/>
              <a:gd name="T5" fmla="*/ 1918 h 887497"/>
              <a:gd name="T6" fmla="*/ 1012863 w 1403068"/>
              <a:gd name="T7" fmla="*/ 9771 h 887497"/>
              <a:gd name="T8" fmla="*/ 1244562 w 1403068"/>
              <a:gd name="T9" fmla="*/ 7155 h 887497"/>
              <a:gd name="T10" fmla="*/ 1254493 w 1403068"/>
              <a:gd name="T11" fmla="*/ 559567 h 887497"/>
              <a:gd name="T12" fmla="*/ 380650 w 1403068"/>
              <a:gd name="T13" fmla="*/ 627638 h 887497"/>
              <a:gd name="T14" fmla="*/ 254871 w 1403068"/>
              <a:gd name="T15" fmla="*/ 533386 h 887497"/>
              <a:gd name="T16" fmla="*/ 218461 w 1403068"/>
              <a:gd name="T17" fmla="*/ 449608 h 887497"/>
              <a:gd name="T18" fmla="*/ 208530 w 1403068"/>
              <a:gd name="T19" fmla="*/ 368449 h 887497"/>
              <a:gd name="T20" fmla="*/ 175430 w 1403068"/>
              <a:gd name="T21" fmla="*/ 308231 h 887497"/>
              <a:gd name="T22" fmla="*/ 125779 w 1403068"/>
              <a:gd name="T23" fmla="*/ 219217 h 887497"/>
              <a:gd name="T24" fmla="*/ 72821 w 1403068"/>
              <a:gd name="T25" fmla="*/ 132822 h 887497"/>
              <a:gd name="T26" fmla="*/ 26481 w 1403068"/>
              <a:gd name="T27" fmla="*/ 75224 h 887497"/>
              <a:gd name="T28" fmla="*/ 0 w 1403068"/>
              <a:gd name="T29" fmla="*/ 4536 h 8874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03068" h="887497">
                <a:moveTo>
                  <a:pt x="0" y="6415"/>
                </a:moveTo>
                <a:lnTo>
                  <a:pt x="0" y="6415"/>
                </a:lnTo>
                <a:lnTo>
                  <a:pt x="547900" y="2713"/>
                </a:lnTo>
                <a:cubicBezTo>
                  <a:pt x="1058152" y="4431"/>
                  <a:pt x="919935" y="-9835"/>
                  <a:pt x="1132820" y="13819"/>
                </a:cubicBezTo>
                <a:cubicBezTo>
                  <a:pt x="1337659" y="9552"/>
                  <a:pt x="1251272" y="10117"/>
                  <a:pt x="1391962" y="10117"/>
                </a:cubicBezTo>
                <a:lnTo>
                  <a:pt x="1403068" y="791244"/>
                </a:lnTo>
                <a:lnTo>
                  <a:pt x="425733" y="887497"/>
                </a:lnTo>
                <a:lnTo>
                  <a:pt x="285056" y="754224"/>
                </a:lnTo>
                <a:lnTo>
                  <a:pt x="244334" y="635759"/>
                </a:lnTo>
                <a:lnTo>
                  <a:pt x="233228" y="520996"/>
                </a:lnTo>
                <a:lnTo>
                  <a:pt x="196208" y="435850"/>
                </a:lnTo>
                <a:lnTo>
                  <a:pt x="140677" y="309981"/>
                </a:lnTo>
                <a:lnTo>
                  <a:pt x="81445" y="187814"/>
                </a:lnTo>
                <a:lnTo>
                  <a:pt x="29617" y="106369"/>
                </a:lnTo>
                <a:lnTo>
                  <a:pt x="0" y="6415"/>
                </a:lnTo>
                <a:close/>
              </a:path>
            </a:pathLst>
          </a:custGeom>
          <a:solidFill>
            <a:schemeClr val="accent2">
              <a:alpha val="30196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7499" tIns="35099" rIns="67499" bIns="35099" anchor="ctr"/>
          <a:lstStyle/>
          <a:p>
            <a:pPr defTabSz="685783">
              <a:defRPr/>
            </a:pPr>
            <a:endParaRPr lang="en-US" sz="14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>
            <a:off x="5057115" y="2736788"/>
            <a:ext cx="1947539" cy="113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>
              <a:buClr>
                <a:srgbClr val="005BC3"/>
              </a:buClr>
              <a:buSzPct val="110000"/>
              <a:defRPr/>
            </a:pPr>
            <a:r>
              <a:rPr lang="en-US" sz="1100" b="1" dirty="0">
                <a:solidFill>
                  <a:srgbClr val="8D1F1B"/>
                </a:solidFill>
                <a:cs typeface="Arial" charset="0"/>
              </a:rPr>
              <a:t>Post translat. modif. e.g.: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NP-HPLC-(MS) N-glycans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AEX N-glycans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MALDI-TOF N-glycans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HPAEC-PAD N-glycans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MALDI-TOF O-glycans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HPAEC-PAD sialic acids</a:t>
            </a:r>
          </a:p>
          <a:p>
            <a:pPr marL="171446" indent="-171446" defTabSz="685783">
              <a:buClr>
                <a:srgbClr val="8D1F1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RP-HPLC sialic acids</a:t>
            </a:r>
          </a:p>
        </p:txBody>
      </p: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1928245" y="1755693"/>
            <a:ext cx="1752572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>
              <a:buSzPct val="110000"/>
              <a:defRPr/>
            </a:pP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Primary structure e.g.:</a:t>
            </a:r>
          </a:p>
          <a:p>
            <a:pPr marL="171446" indent="-171446" defTabSz="685783"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LC-MS intact mass</a:t>
            </a:r>
          </a:p>
          <a:p>
            <a:pPr marL="171446" indent="-171446" defTabSz="685783"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LC-MS subunits</a:t>
            </a:r>
          </a:p>
          <a:p>
            <a:pPr marL="171446" indent="-171446" defTabSz="685783"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Peptide mapping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4864150" y="1769334"/>
            <a:ext cx="2096423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>
              <a:buClr>
                <a:srgbClr val="005BC3"/>
              </a:buClr>
              <a:buSzPct val="110000"/>
              <a:defRPr/>
            </a:pPr>
            <a:r>
              <a:rPr lang="en-US" sz="1100" b="1" dirty="0">
                <a:solidFill>
                  <a:srgbClr val="EC9A1E"/>
                </a:solidFill>
                <a:cs typeface="Arial" charset="0"/>
              </a:rPr>
              <a:t>Higher order structure e.g.:</a:t>
            </a:r>
          </a:p>
          <a:p>
            <a:pPr marL="171446" indent="-171446" defTabSz="685783">
              <a:buClr>
                <a:srgbClr val="EC9A1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NMR</a:t>
            </a:r>
          </a:p>
          <a:p>
            <a:pPr marL="171446" indent="-171446" defTabSz="685783">
              <a:buClr>
                <a:srgbClr val="EC9A1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CD spectroscopy</a:t>
            </a:r>
          </a:p>
          <a:p>
            <a:pPr marL="171446" indent="-171446" defTabSz="685783">
              <a:buClr>
                <a:srgbClr val="EC9A1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FT-IR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1669554" y="2408479"/>
            <a:ext cx="2074744" cy="87716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>
                <a:srgbClr val="005BC3"/>
              </a:buClr>
              <a:buSzPct val="110000"/>
              <a:defRPr/>
            </a:pPr>
            <a:r>
              <a:rPr lang="en-US" sz="1100" b="1" kern="0" dirty="0">
                <a:solidFill>
                  <a:srgbClr val="7F7F7F"/>
                </a:solidFill>
                <a:cs typeface="Arial" pitchFamily="34" charset="0"/>
              </a:rPr>
              <a:t>Impurities e.g.:</a:t>
            </a:r>
          </a:p>
          <a:p>
            <a:pPr marL="171446" indent="-171446" defTabSz="685783">
              <a:buClr>
                <a:srgbClr val="7F7F7F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CEX, cIEF  acidic/basic variants</a:t>
            </a:r>
          </a:p>
          <a:p>
            <a:pPr marL="171446" indent="-171446" defTabSz="685783">
              <a:buClr>
                <a:srgbClr val="7F7F7F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LC glycation</a:t>
            </a:r>
          </a:p>
          <a:p>
            <a:pPr marL="171446" indent="-171446" defTabSz="685783">
              <a:buClr>
                <a:srgbClr val="7F7F7F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Peptide mapping deamidation, </a:t>
            </a:r>
          </a:p>
          <a:p>
            <a:pPr marL="171446" indent="-171446" defTabSz="685783">
              <a:buClr>
                <a:srgbClr val="7F7F7F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oxidation, mutation, glycation</a:t>
            </a:r>
          </a:p>
          <a:p>
            <a:pPr marL="171446" indent="-171446" defTabSz="685783">
              <a:buClr>
                <a:srgbClr val="7F7F7F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SEC/FFF/AUC aggregation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57571" y="4089508"/>
            <a:ext cx="2332746" cy="36933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>
                <a:srgbClr val="005BC3"/>
              </a:buClr>
              <a:buSzPct val="110000"/>
              <a:defRPr/>
            </a:pPr>
            <a:r>
              <a:rPr lang="en-US" sz="1100" b="1" kern="0" dirty="0">
                <a:solidFill>
                  <a:srgbClr val="0460A9"/>
                </a:solidFill>
                <a:cs typeface="Arial" pitchFamily="34" charset="0"/>
              </a:rPr>
              <a:t>Combination of attributes e.g.:</a:t>
            </a:r>
          </a:p>
          <a:p>
            <a:pPr marL="171446" indent="-171446" defTabSz="685783">
              <a:buClr>
                <a:srgbClr val="0460A9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MVDA, mathematical algorithms </a:t>
            </a:r>
          </a:p>
        </p:txBody>
      </p:sp>
      <p:sp>
        <p:nvSpPr>
          <p:cNvPr id="67" name="TextBox 16"/>
          <p:cNvSpPr txBox="1">
            <a:spLocks noChangeArrowheads="1"/>
          </p:cNvSpPr>
          <p:nvPr/>
        </p:nvSpPr>
        <p:spPr bwMode="auto">
          <a:xfrm>
            <a:off x="1873680" y="3603120"/>
            <a:ext cx="1778568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>
              <a:buClr>
                <a:srgbClr val="005BC3"/>
              </a:buClr>
              <a:buSzPct val="110000"/>
              <a:defRPr/>
            </a:pPr>
            <a:r>
              <a:rPr lang="en-US" sz="1100" b="1" dirty="0">
                <a:solidFill>
                  <a:srgbClr val="E74A21"/>
                </a:solidFill>
                <a:cs typeface="Arial" charset="0"/>
              </a:rPr>
              <a:t>Biological activity e.g.:</a:t>
            </a:r>
          </a:p>
          <a:p>
            <a:pPr marL="171446" indent="-171446" defTabSz="685783">
              <a:buClr>
                <a:srgbClr val="E74A2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Binding assay</a:t>
            </a:r>
          </a:p>
          <a:p>
            <a:pPr marL="171446" indent="-171446" defTabSz="685783">
              <a:buClr>
                <a:srgbClr val="E74A2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ADCC assay</a:t>
            </a:r>
          </a:p>
          <a:p>
            <a:pPr marL="171446" indent="-171446" defTabSz="685783">
              <a:buClr>
                <a:srgbClr val="E74A2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CDC assay</a:t>
            </a:r>
          </a:p>
        </p:txBody>
      </p:sp>
      <p:cxnSp>
        <p:nvCxnSpPr>
          <p:cNvPr id="68" name="Straight Connector 2"/>
          <p:cNvCxnSpPr/>
          <p:nvPr/>
        </p:nvCxnSpPr>
        <p:spPr bwMode="auto">
          <a:xfrm flipV="1">
            <a:off x="3523242" y="1914020"/>
            <a:ext cx="90307" cy="1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endCxn id="82" idx="11"/>
          </p:cNvCxnSpPr>
          <p:nvPr/>
        </p:nvCxnSpPr>
        <p:spPr bwMode="auto">
          <a:xfrm>
            <a:off x="3612124" y="1915970"/>
            <a:ext cx="187685" cy="213033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23"/>
          <p:cNvCxnSpPr>
            <a:cxnSpLocks noChangeShapeType="1"/>
          </p:cNvCxnSpPr>
          <p:nvPr/>
        </p:nvCxnSpPr>
        <p:spPr bwMode="auto">
          <a:xfrm flipV="1">
            <a:off x="4763674" y="1878301"/>
            <a:ext cx="89315" cy="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24"/>
          <p:cNvCxnSpPr>
            <a:cxnSpLocks noChangeShapeType="1"/>
            <a:endCxn id="83" idx="31"/>
          </p:cNvCxnSpPr>
          <p:nvPr/>
        </p:nvCxnSpPr>
        <p:spPr bwMode="auto">
          <a:xfrm flipH="1">
            <a:off x="4485898" y="1877453"/>
            <a:ext cx="269400" cy="34660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27"/>
          <p:cNvCxnSpPr>
            <a:cxnSpLocks noChangeShapeType="1"/>
          </p:cNvCxnSpPr>
          <p:nvPr/>
        </p:nvCxnSpPr>
        <p:spPr bwMode="auto">
          <a:xfrm flipV="1">
            <a:off x="2786329" y="2510524"/>
            <a:ext cx="674821" cy="1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28"/>
          <p:cNvCxnSpPr>
            <a:cxnSpLocks noChangeShapeType="1"/>
          </p:cNvCxnSpPr>
          <p:nvPr/>
        </p:nvCxnSpPr>
        <p:spPr bwMode="auto">
          <a:xfrm>
            <a:off x="3449560" y="2501884"/>
            <a:ext cx="154465" cy="170564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30"/>
          <p:cNvCxnSpPr>
            <a:cxnSpLocks noChangeShapeType="1"/>
          </p:cNvCxnSpPr>
          <p:nvPr/>
        </p:nvCxnSpPr>
        <p:spPr bwMode="auto">
          <a:xfrm flipV="1">
            <a:off x="3396950" y="3719689"/>
            <a:ext cx="90307" cy="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31"/>
          <p:cNvCxnSpPr>
            <a:cxnSpLocks noChangeShapeType="1"/>
            <a:endCxn id="85" idx="7"/>
          </p:cNvCxnSpPr>
          <p:nvPr/>
        </p:nvCxnSpPr>
        <p:spPr bwMode="auto">
          <a:xfrm flipV="1">
            <a:off x="3488350" y="3505945"/>
            <a:ext cx="201998" cy="21374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19"/>
          <p:cNvCxnSpPr>
            <a:cxnSpLocks noChangeShapeType="1"/>
          </p:cNvCxnSpPr>
          <p:nvPr/>
        </p:nvCxnSpPr>
        <p:spPr bwMode="auto">
          <a:xfrm>
            <a:off x="4218865" y="3913129"/>
            <a:ext cx="1" cy="19566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36"/>
          <p:cNvCxnSpPr>
            <a:cxnSpLocks noChangeShapeType="1"/>
          </p:cNvCxnSpPr>
          <p:nvPr/>
        </p:nvCxnSpPr>
        <p:spPr bwMode="auto">
          <a:xfrm flipV="1">
            <a:off x="4964192" y="2870154"/>
            <a:ext cx="90307" cy="1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37"/>
          <p:cNvCxnSpPr>
            <a:cxnSpLocks noChangeShapeType="1"/>
            <a:endCxn id="80" idx="8"/>
          </p:cNvCxnSpPr>
          <p:nvPr/>
        </p:nvCxnSpPr>
        <p:spPr bwMode="auto">
          <a:xfrm flipH="1">
            <a:off x="4764108" y="2870153"/>
            <a:ext cx="200082" cy="253344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585913" y="4972050"/>
            <a:ext cx="171450" cy="171450"/>
          </a:xfrm>
        </p:spPr>
        <p:txBody>
          <a:bodyPr/>
          <a:lstStyle/>
          <a:p>
            <a:fld id="{47547CF9-5B10-D24F-A8D7-45A9778164F7}" type="slidenum">
              <a:rPr lang="uk-UA"/>
              <a:pPr/>
              <a:t>13</a:t>
            </a:fld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1671640" y="1153062"/>
            <a:ext cx="5536406" cy="3462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900" dirty="0">
                <a:solidFill>
                  <a:srgbClr val="000000"/>
                </a:solidFill>
                <a:ea typeface="Calibri" panose="020F0502020204030204" pitchFamily="34" charset="0"/>
              </a:rPr>
              <a:t>“</a:t>
            </a:r>
            <a:r>
              <a:rPr lang="en-US" sz="900" b="1" dirty="0">
                <a:solidFill>
                  <a:srgbClr val="000000"/>
                </a:solidFill>
                <a:ea typeface="Calibri" panose="020F0502020204030204" pitchFamily="34" charset="0"/>
              </a:rPr>
              <a:t>Patients and health care professionals are able to rely upon the safety and effectiveness of biosimilar products, in the same manner as for the reference product</a:t>
            </a:r>
            <a:r>
              <a:rPr lang="en-US" sz="900" dirty="0">
                <a:solidFill>
                  <a:srgbClr val="000000"/>
                </a:solidFill>
                <a:ea typeface="Calibri" panose="020F0502020204030204" pitchFamily="34" charset="0"/>
              </a:rPr>
              <a:t>.” - </a:t>
            </a:r>
            <a:r>
              <a:rPr lang="en-US" sz="900" dirty="0">
                <a:solidFill>
                  <a:srgbClr val="000000"/>
                </a:solidFill>
              </a:rPr>
              <a:t>Steven J. </a:t>
            </a:r>
            <a:r>
              <a:rPr lang="en-US" sz="900" dirty="0" err="1">
                <a:solidFill>
                  <a:srgbClr val="000000"/>
                </a:solidFill>
              </a:rPr>
              <a:t>Lemery</a:t>
            </a:r>
            <a:r>
              <a:rPr lang="en-US" sz="900" dirty="0">
                <a:solidFill>
                  <a:srgbClr val="000000"/>
                </a:solidFill>
              </a:rPr>
              <a:t>, FDA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18277" y="4486852"/>
            <a:ext cx="5565531" cy="3462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600" dirty="0">
                <a:solidFill>
                  <a:srgbClr val="CCCCCC">
                    <a:lumMod val="75000"/>
                  </a:srgbClr>
                </a:solidFill>
                <a:cs typeface="Arial" panose="020B0604020202020204" pitchFamily="34" charset="0"/>
              </a:rPr>
              <a:t>Berkowitz SA, et al. </a:t>
            </a:r>
            <a:r>
              <a:rPr lang="en-US" sz="600" i="1" dirty="0">
                <a:solidFill>
                  <a:srgbClr val="CCCCCC">
                    <a:lumMod val="75000"/>
                  </a:srgbClr>
                </a:solidFill>
                <a:cs typeface="Arial" panose="020B0604020202020204" pitchFamily="34" charset="0"/>
              </a:rPr>
              <a:t>Nat Rev Drug </a:t>
            </a:r>
            <a:r>
              <a:rPr lang="en-US" sz="600" i="1" dirty="0" err="1">
                <a:solidFill>
                  <a:srgbClr val="CCCCCC">
                    <a:lumMod val="75000"/>
                  </a:srgbClr>
                </a:solidFill>
                <a:cs typeface="Arial" panose="020B0604020202020204" pitchFamily="34" charset="0"/>
              </a:rPr>
              <a:t>Discov</a:t>
            </a:r>
            <a:r>
              <a:rPr lang="en-US" sz="600" i="1" dirty="0">
                <a:solidFill>
                  <a:srgbClr val="CCCCCC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600" dirty="0">
                <a:solidFill>
                  <a:srgbClr val="CCCCCC">
                    <a:lumMod val="75000"/>
                  </a:srgbClr>
                </a:solidFill>
                <a:cs typeface="Arial" panose="020B0604020202020204" pitchFamily="34" charset="0"/>
              </a:rPr>
              <a:t>2012; 11(7): 527–540; http://www.fda.gov/downloads/AdvisoryCommittees/CommitteesMeetingMaterials/Drugs/AdvisoryCommitteeforPharmaceuticalScienceandClinicalPharmacology/UCM315764.pdf Accessed July 10, 2015</a:t>
            </a:r>
          </a:p>
        </p:txBody>
      </p:sp>
    </p:spTree>
    <p:extLst>
      <p:ext uri="{BB962C8B-B14F-4D97-AF65-F5344CB8AC3E}">
        <p14:creationId xmlns:p14="http://schemas.microsoft.com/office/powerpoint/2010/main" val="1307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>
            <p:custDataLst>
              <p:tags r:id="rId1"/>
            </p:custDataLst>
          </p:nvPr>
        </p:nvSpPr>
        <p:spPr bwMode="auto">
          <a:xfrm>
            <a:off x="1143001" y="1"/>
            <a:ext cx="119063" cy="119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Understanding the target: Variability of originator references defines goalposts for </a:t>
            </a:r>
            <a:r>
              <a:rPr lang="en-US" sz="2100" dirty="0" err="1"/>
              <a:t>biosimilars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14</a:t>
            </a:fld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1657350" y="1419447"/>
            <a:ext cx="5829300" cy="135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57350" y="1131094"/>
            <a:ext cx="5829300" cy="270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7499" tIns="35099" rIns="34289" bIns="35099" anchor="ctr"/>
          <a:lstStyle/>
          <a:p>
            <a:pPr defTabSz="685783">
              <a:defRPr/>
            </a:pPr>
            <a:r>
              <a:rPr lang="en-US" sz="900" b="1" dirty="0">
                <a:solidFill>
                  <a:srgbClr val="FFFFFF"/>
                </a:solidFill>
                <a:ea typeface="MS PGothic" charset="0"/>
                <a:cs typeface="Arial" charset="0"/>
              </a:rPr>
              <a:t>Comparison of the different pre- and post-change batches of Rituxan</a:t>
            </a:r>
            <a:r>
              <a:rPr lang="en-US" sz="900" b="1" baseline="30000" dirty="0">
                <a:solidFill>
                  <a:srgbClr val="FFFFFF"/>
                </a:solidFill>
                <a:ea typeface="MS PGothic" charset="0"/>
                <a:cs typeface="Arial" charset="0"/>
              </a:rPr>
              <a:t>®</a:t>
            </a:r>
            <a:r>
              <a:rPr lang="en-US" sz="900" b="1" dirty="0">
                <a:solidFill>
                  <a:srgbClr val="FFFFFF"/>
                </a:solidFill>
                <a:ea typeface="MS PGothic" charset="0"/>
                <a:cs typeface="Arial" charset="0"/>
              </a:rPr>
              <a:t>/MabThera</a:t>
            </a:r>
            <a:r>
              <a:rPr lang="en-US" sz="900" b="1" strike="sngStrike" baseline="30000" dirty="0">
                <a:solidFill>
                  <a:srgbClr val="FFFFFF"/>
                </a:solidFill>
                <a:ea typeface="MS PGothic" charset="0"/>
                <a:cs typeface="Arial" charset="0"/>
              </a:rPr>
              <a:t>®</a:t>
            </a:r>
            <a:r>
              <a:rPr lang="en-US" sz="900" b="1" dirty="0">
                <a:solidFill>
                  <a:srgbClr val="FFFFFF"/>
                </a:solidFill>
                <a:ea typeface="MS PGothic" charset="0"/>
                <a:cs typeface="Arial" charset="0"/>
              </a:rPr>
              <a:t> (rituximab)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57350" y="2858345"/>
            <a:ext cx="5829300" cy="1631253"/>
            <a:chOff x="685800" y="1508125"/>
            <a:chExt cx="7772400" cy="2175004"/>
          </a:xfrm>
        </p:grpSpPr>
        <p:sp>
          <p:nvSpPr>
            <p:cNvPr id="22" name="Rectangle 21"/>
            <p:cNvSpPr/>
            <p:nvPr/>
          </p:nvSpPr>
          <p:spPr>
            <a:xfrm>
              <a:off x="685800" y="1886227"/>
              <a:ext cx="7772400" cy="17969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5800" y="1508125"/>
              <a:ext cx="7772400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0000" tIns="46800" rIns="45720" bIns="46800" anchor="ctr"/>
            <a:lstStyle/>
            <a:p>
              <a:pPr defTabSz="685783">
                <a:defRPr/>
              </a:pPr>
              <a:r>
                <a:rPr lang="en-US" sz="900" b="1" dirty="0">
                  <a:solidFill>
                    <a:srgbClr val="FFFFFF"/>
                  </a:solidFill>
                  <a:ea typeface="MS PGothic" charset="0"/>
                  <a:cs typeface="Arial" charset="0"/>
                </a:rPr>
                <a:t>Comparison of the different pre- and post-change batches of </a:t>
              </a:r>
              <a:r>
                <a:rPr lang="en-US" sz="900" b="1" dirty="0" err="1">
                  <a:solidFill>
                    <a:srgbClr val="FFFFFF"/>
                  </a:solidFill>
                  <a:ea typeface="MS PGothic" charset="0"/>
                  <a:cs typeface="Arial" charset="0"/>
                </a:rPr>
                <a:t>Enbrel</a:t>
              </a:r>
              <a:r>
                <a:rPr lang="en-US" sz="900" b="1" baseline="30000" dirty="0">
                  <a:solidFill>
                    <a:srgbClr val="FFFFFF"/>
                  </a:solidFill>
                  <a:ea typeface="MS PGothic" charset="0"/>
                  <a:cs typeface="Arial" charset="0"/>
                </a:rPr>
                <a:t>®</a:t>
              </a:r>
              <a:r>
                <a:rPr lang="en-US" sz="900" b="1" dirty="0">
                  <a:solidFill>
                    <a:srgbClr val="FFFFFF"/>
                  </a:solidFill>
                  <a:ea typeface="MS PGothic" charset="0"/>
                  <a:cs typeface="Arial" charset="0"/>
                </a:rPr>
                <a:t> (</a:t>
              </a:r>
              <a:r>
                <a:rPr lang="en-US" sz="900" b="1" dirty="0" err="1">
                  <a:solidFill>
                    <a:srgbClr val="FFFFFF"/>
                  </a:solidFill>
                  <a:ea typeface="MS PGothic" charset="0"/>
                  <a:cs typeface="Arial" charset="0"/>
                </a:rPr>
                <a:t>etanercept</a:t>
              </a:r>
              <a:r>
                <a:rPr lang="en-US" sz="900" b="1" dirty="0">
                  <a:solidFill>
                    <a:srgbClr val="FFFFFF"/>
                  </a:solidFill>
                  <a:ea typeface="MS PGothic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714501" y="1485901"/>
            <a:ext cx="2687240" cy="1268414"/>
            <a:chOff x="762000" y="1981200"/>
            <a:chExt cx="3582987" cy="1691219"/>
          </a:xfrm>
        </p:grpSpPr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762000" y="2632985"/>
              <a:ext cx="3582987" cy="650191"/>
              <a:chOff x="693" y="1077"/>
              <a:chExt cx="1474" cy="380"/>
            </a:xfrm>
          </p:grpSpPr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693" y="1077"/>
                <a:ext cx="932" cy="380"/>
              </a:xfrm>
              <a:custGeom>
                <a:avLst/>
                <a:gdLst>
                  <a:gd name="T0" fmla="*/ 34 w 932"/>
                  <a:gd name="T1" fmla="*/ 380 h 380"/>
                  <a:gd name="T2" fmla="*/ 73 w 932"/>
                  <a:gd name="T3" fmla="*/ 379 h 380"/>
                  <a:gd name="T4" fmla="*/ 117 w 932"/>
                  <a:gd name="T5" fmla="*/ 379 h 380"/>
                  <a:gd name="T6" fmla="*/ 155 w 932"/>
                  <a:gd name="T7" fmla="*/ 378 h 380"/>
                  <a:gd name="T8" fmla="*/ 177 w 932"/>
                  <a:gd name="T9" fmla="*/ 376 h 380"/>
                  <a:gd name="T10" fmla="*/ 196 w 932"/>
                  <a:gd name="T11" fmla="*/ 373 h 380"/>
                  <a:gd name="T12" fmla="*/ 214 w 932"/>
                  <a:gd name="T13" fmla="*/ 370 h 380"/>
                  <a:gd name="T14" fmla="*/ 234 w 932"/>
                  <a:gd name="T15" fmla="*/ 368 h 380"/>
                  <a:gd name="T16" fmla="*/ 259 w 932"/>
                  <a:gd name="T17" fmla="*/ 367 h 380"/>
                  <a:gd name="T18" fmla="*/ 281 w 932"/>
                  <a:gd name="T19" fmla="*/ 366 h 380"/>
                  <a:gd name="T20" fmla="*/ 321 w 932"/>
                  <a:gd name="T21" fmla="*/ 366 h 380"/>
                  <a:gd name="T22" fmla="*/ 349 w 932"/>
                  <a:gd name="T23" fmla="*/ 367 h 380"/>
                  <a:gd name="T24" fmla="*/ 366 w 932"/>
                  <a:gd name="T25" fmla="*/ 364 h 380"/>
                  <a:gd name="T26" fmla="*/ 380 w 932"/>
                  <a:gd name="T27" fmla="*/ 357 h 380"/>
                  <a:gd name="T28" fmla="*/ 392 w 932"/>
                  <a:gd name="T29" fmla="*/ 351 h 380"/>
                  <a:gd name="T30" fmla="*/ 407 w 932"/>
                  <a:gd name="T31" fmla="*/ 348 h 380"/>
                  <a:gd name="T32" fmla="*/ 424 w 932"/>
                  <a:gd name="T33" fmla="*/ 349 h 380"/>
                  <a:gd name="T34" fmla="*/ 439 w 932"/>
                  <a:gd name="T35" fmla="*/ 353 h 380"/>
                  <a:gd name="T36" fmla="*/ 457 w 932"/>
                  <a:gd name="T37" fmla="*/ 358 h 380"/>
                  <a:gd name="T38" fmla="*/ 471 w 932"/>
                  <a:gd name="T39" fmla="*/ 359 h 380"/>
                  <a:gd name="T40" fmla="*/ 481 w 932"/>
                  <a:gd name="T41" fmla="*/ 355 h 380"/>
                  <a:gd name="T42" fmla="*/ 489 w 932"/>
                  <a:gd name="T43" fmla="*/ 348 h 380"/>
                  <a:gd name="T44" fmla="*/ 497 w 932"/>
                  <a:gd name="T45" fmla="*/ 333 h 380"/>
                  <a:gd name="T46" fmla="*/ 504 w 932"/>
                  <a:gd name="T47" fmla="*/ 314 h 380"/>
                  <a:gd name="T48" fmla="*/ 511 w 932"/>
                  <a:gd name="T49" fmla="*/ 281 h 380"/>
                  <a:gd name="T50" fmla="*/ 515 w 932"/>
                  <a:gd name="T51" fmla="*/ 252 h 380"/>
                  <a:gd name="T52" fmla="*/ 522 w 932"/>
                  <a:gd name="T53" fmla="*/ 199 h 380"/>
                  <a:gd name="T54" fmla="*/ 530 w 932"/>
                  <a:gd name="T55" fmla="*/ 122 h 380"/>
                  <a:gd name="T56" fmla="*/ 534 w 932"/>
                  <a:gd name="T57" fmla="*/ 91 h 380"/>
                  <a:gd name="T58" fmla="*/ 541 w 932"/>
                  <a:gd name="T59" fmla="*/ 36 h 380"/>
                  <a:gd name="T60" fmla="*/ 545 w 932"/>
                  <a:gd name="T61" fmla="*/ 14 h 380"/>
                  <a:gd name="T62" fmla="*/ 551 w 932"/>
                  <a:gd name="T63" fmla="*/ 0 h 380"/>
                  <a:gd name="T64" fmla="*/ 555 w 932"/>
                  <a:gd name="T65" fmla="*/ 2 h 380"/>
                  <a:gd name="T66" fmla="*/ 560 w 932"/>
                  <a:gd name="T67" fmla="*/ 20 h 380"/>
                  <a:gd name="T68" fmla="*/ 565 w 932"/>
                  <a:gd name="T69" fmla="*/ 53 h 380"/>
                  <a:gd name="T70" fmla="*/ 570 w 932"/>
                  <a:gd name="T71" fmla="*/ 93 h 380"/>
                  <a:gd name="T72" fmla="*/ 577 w 932"/>
                  <a:gd name="T73" fmla="*/ 150 h 380"/>
                  <a:gd name="T74" fmla="*/ 584 w 932"/>
                  <a:gd name="T75" fmla="*/ 211 h 380"/>
                  <a:gd name="T76" fmla="*/ 588 w 932"/>
                  <a:gd name="T77" fmla="*/ 235 h 380"/>
                  <a:gd name="T78" fmla="*/ 597 w 932"/>
                  <a:gd name="T79" fmla="*/ 278 h 380"/>
                  <a:gd name="T80" fmla="*/ 603 w 932"/>
                  <a:gd name="T81" fmla="*/ 299 h 380"/>
                  <a:gd name="T82" fmla="*/ 610 w 932"/>
                  <a:gd name="T83" fmla="*/ 317 h 380"/>
                  <a:gd name="T84" fmla="*/ 621 w 932"/>
                  <a:gd name="T85" fmla="*/ 333 h 380"/>
                  <a:gd name="T86" fmla="*/ 636 w 932"/>
                  <a:gd name="T87" fmla="*/ 346 h 380"/>
                  <a:gd name="T88" fmla="*/ 650 w 932"/>
                  <a:gd name="T89" fmla="*/ 353 h 380"/>
                  <a:gd name="T90" fmla="*/ 664 w 932"/>
                  <a:gd name="T91" fmla="*/ 357 h 380"/>
                  <a:gd name="T92" fmla="*/ 685 w 932"/>
                  <a:gd name="T93" fmla="*/ 360 h 380"/>
                  <a:gd name="T94" fmla="*/ 706 w 932"/>
                  <a:gd name="T95" fmla="*/ 361 h 380"/>
                  <a:gd name="T96" fmla="*/ 722 w 932"/>
                  <a:gd name="T97" fmla="*/ 359 h 380"/>
                  <a:gd name="T98" fmla="*/ 736 w 932"/>
                  <a:gd name="T99" fmla="*/ 353 h 380"/>
                  <a:gd name="T100" fmla="*/ 747 w 932"/>
                  <a:gd name="T101" fmla="*/ 344 h 380"/>
                  <a:gd name="T102" fmla="*/ 761 w 932"/>
                  <a:gd name="T103" fmla="*/ 327 h 380"/>
                  <a:gd name="T104" fmla="*/ 774 w 932"/>
                  <a:gd name="T105" fmla="*/ 309 h 380"/>
                  <a:gd name="T106" fmla="*/ 787 w 932"/>
                  <a:gd name="T107" fmla="*/ 299 h 380"/>
                  <a:gd name="T108" fmla="*/ 797 w 932"/>
                  <a:gd name="T109" fmla="*/ 303 h 380"/>
                  <a:gd name="T110" fmla="*/ 814 w 932"/>
                  <a:gd name="T111" fmla="*/ 323 h 380"/>
                  <a:gd name="T112" fmla="*/ 826 w 932"/>
                  <a:gd name="T113" fmla="*/ 338 h 380"/>
                  <a:gd name="T114" fmla="*/ 838 w 932"/>
                  <a:gd name="T115" fmla="*/ 348 h 380"/>
                  <a:gd name="T116" fmla="*/ 850 w 932"/>
                  <a:gd name="T117" fmla="*/ 354 h 380"/>
                  <a:gd name="T118" fmla="*/ 866 w 932"/>
                  <a:gd name="T119" fmla="*/ 359 h 380"/>
                  <a:gd name="T120" fmla="*/ 883 w 932"/>
                  <a:gd name="T121" fmla="*/ 362 h 380"/>
                  <a:gd name="T122" fmla="*/ 903 w 932"/>
                  <a:gd name="T123" fmla="*/ 364 h 380"/>
                  <a:gd name="T124" fmla="*/ 921 w 932"/>
                  <a:gd name="T125" fmla="*/ 362 h 3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2" h="380">
                    <a:moveTo>
                      <a:pt x="0" y="380"/>
                    </a:moveTo>
                    <a:lnTo>
                      <a:pt x="3" y="380"/>
                    </a:lnTo>
                    <a:lnTo>
                      <a:pt x="8" y="380"/>
                    </a:lnTo>
                    <a:lnTo>
                      <a:pt x="13" y="380"/>
                    </a:lnTo>
                    <a:lnTo>
                      <a:pt x="19" y="380"/>
                    </a:lnTo>
                    <a:lnTo>
                      <a:pt x="24" y="380"/>
                    </a:lnTo>
                    <a:lnTo>
                      <a:pt x="29" y="380"/>
                    </a:lnTo>
                    <a:lnTo>
                      <a:pt x="34" y="380"/>
                    </a:lnTo>
                    <a:lnTo>
                      <a:pt x="38" y="380"/>
                    </a:lnTo>
                    <a:lnTo>
                      <a:pt x="43" y="380"/>
                    </a:lnTo>
                    <a:lnTo>
                      <a:pt x="48" y="379"/>
                    </a:lnTo>
                    <a:lnTo>
                      <a:pt x="53" y="379"/>
                    </a:lnTo>
                    <a:lnTo>
                      <a:pt x="58" y="379"/>
                    </a:lnTo>
                    <a:lnTo>
                      <a:pt x="63" y="379"/>
                    </a:lnTo>
                    <a:lnTo>
                      <a:pt x="68" y="379"/>
                    </a:lnTo>
                    <a:lnTo>
                      <a:pt x="73" y="379"/>
                    </a:lnTo>
                    <a:lnTo>
                      <a:pt x="79" y="379"/>
                    </a:lnTo>
                    <a:lnTo>
                      <a:pt x="84" y="379"/>
                    </a:lnTo>
                    <a:lnTo>
                      <a:pt x="90" y="379"/>
                    </a:lnTo>
                    <a:lnTo>
                      <a:pt x="95" y="379"/>
                    </a:lnTo>
                    <a:lnTo>
                      <a:pt x="101" y="379"/>
                    </a:lnTo>
                    <a:lnTo>
                      <a:pt x="106" y="379"/>
                    </a:lnTo>
                    <a:lnTo>
                      <a:pt x="112" y="379"/>
                    </a:lnTo>
                    <a:lnTo>
                      <a:pt x="117" y="379"/>
                    </a:lnTo>
                    <a:lnTo>
                      <a:pt x="122" y="379"/>
                    </a:lnTo>
                    <a:lnTo>
                      <a:pt x="126" y="379"/>
                    </a:lnTo>
                    <a:lnTo>
                      <a:pt x="131" y="378"/>
                    </a:lnTo>
                    <a:lnTo>
                      <a:pt x="136" y="378"/>
                    </a:lnTo>
                    <a:lnTo>
                      <a:pt x="141" y="378"/>
                    </a:lnTo>
                    <a:lnTo>
                      <a:pt x="147" y="378"/>
                    </a:lnTo>
                    <a:lnTo>
                      <a:pt x="151" y="378"/>
                    </a:lnTo>
                    <a:lnTo>
                      <a:pt x="155" y="378"/>
                    </a:lnTo>
                    <a:lnTo>
                      <a:pt x="159" y="378"/>
                    </a:lnTo>
                    <a:lnTo>
                      <a:pt x="163" y="377"/>
                    </a:lnTo>
                    <a:lnTo>
                      <a:pt x="166" y="377"/>
                    </a:lnTo>
                    <a:lnTo>
                      <a:pt x="168" y="377"/>
                    </a:lnTo>
                    <a:lnTo>
                      <a:pt x="171" y="377"/>
                    </a:lnTo>
                    <a:lnTo>
                      <a:pt x="174" y="376"/>
                    </a:lnTo>
                    <a:lnTo>
                      <a:pt x="175" y="376"/>
                    </a:lnTo>
                    <a:lnTo>
                      <a:pt x="177" y="376"/>
                    </a:lnTo>
                    <a:lnTo>
                      <a:pt x="180" y="376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7" y="375"/>
                    </a:lnTo>
                    <a:lnTo>
                      <a:pt x="190" y="374"/>
                    </a:lnTo>
                    <a:lnTo>
                      <a:pt x="193" y="374"/>
                    </a:lnTo>
                    <a:lnTo>
                      <a:pt x="195" y="373"/>
                    </a:lnTo>
                    <a:lnTo>
                      <a:pt x="196" y="373"/>
                    </a:lnTo>
                    <a:lnTo>
                      <a:pt x="198" y="373"/>
                    </a:lnTo>
                    <a:lnTo>
                      <a:pt x="201" y="372"/>
                    </a:lnTo>
                    <a:lnTo>
                      <a:pt x="204" y="371"/>
                    </a:lnTo>
                    <a:lnTo>
                      <a:pt x="206" y="371"/>
                    </a:lnTo>
                    <a:lnTo>
                      <a:pt x="207" y="371"/>
                    </a:lnTo>
                    <a:lnTo>
                      <a:pt x="209" y="371"/>
                    </a:lnTo>
                    <a:lnTo>
                      <a:pt x="211" y="370"/>
                    </a:lnTo>
                    <a:lnTo>
                      <a:pt x="214" y="370"/>
                    </a:lnTo>
                    <a:lnTo>
                      <a:pt x="217" y="369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4" y="369"/>
                    </a:lnTo>
                    <a:lnTo>
                      <a:pt x="227" y="368"/>
                    </a:lnTo>
                    <a:lnTo>
                      <a:pt x="229" y="368"/>
                    </a:lnTo>
                    <a:lnTo>
                      <a:pt x="231" y="368"/>
                    </a:lnTo>
                    <a:lnTo>
                      <a:pt x="234" y="368"/>
                    </a:lnTo>
                    <a:lnTo>
                      <a:pt x="237" y="368"/>
                    </a:lnTo>
                    <a:lnTo>
                      <a:pt x="240" y="368"/>
                    </a:lnTo>
                    <a:lnTo>
                      <a:pt x="243" y="368"/>
                    </a:lnTo>
                    <a:lnTo>
                      <a:pt x="247" y="367"/>
                    </a:lnTo>
                    <a:lnTo>
                      <a:pt x="251" y="367"/>
                    </a:lnTo>
                    <a:lnTo>
                      <a:pt x="253" y="367"/>
                    </a:lnTo>
                    <a:lnTo>
                      <a:pt x="256" y="367"/>
                    </a:lnTo>
                    <a:lnTo>
                      <a:pt x="259" y="367"/>
                    </a:lnTo>
                    <a:lnTo>
                      <a:pt x="262" y="367"/>
                    </a:lnTo>
                    <a:lnTo>
                      <a:pt x="263" y="366"/>
                    </a:lnTo>
                    <a:lnTo>
                      <a:pt x="266" y="366"/>
                    </a:lnTo>
                    <a:lnTo>
                      <a:pt x="269" y="366"/>
                    </a:lnTo>
                    <a:lnTo>
                      <a:pt x="272" y="366"/>
                    </a:lnTo>
                    <a:lnTo>
                      <a:pt x="274" y="366"/>
                    </a:lnTo>
                    <a:lnTo>
                      <a:pt x="277" y="366"/>
                    </a:lnTo>
                    <a:lnTo>
                      <a:pt x="281" y="366"/>
                    </a:lnTo>
                    <a:lnTo>
                      <a:pt x="285" y="366"/>
                    </a:lnTo>
                    <a:lnTo>
                      <a:pt x="290" y="366"/>
                    </a:lnTo>
                    <a:lnTo>
                      <a:pt x="295" y="366"/>
                    </a:lnTo>
                    <a:lnTo>
                      <a:pt x="300" y="366"/>
                    </a:lnTo>
                    <a:lnTo>
                      <a:pt x="306" y="366"/>
                    </a:lnTo>
                    <a:lnTo>
                      <a:pt x="311" y="366"/>
                    </a:lnTo>
                    <a:lnTo>
                      <a:pt x="316" y="366"/>
                    </a:lnTo>
                    <a:lnTo>
                      <a:pt x="321" y="366"/>
                    </a:lnTo>
                    <a:lnTo>
                      <a:pt x="326" y="366"/>
                    </a:lnTo>
                    <a:lnTo>
                      <a:pt x="331" y="366"/>
                    </a:lnTo>
                    <a:lnTo>
                      <a:pt x="335" y="366"/>
                    </a:lnTo>
                    <a:lnTo>
                      <a:pt x="338" y="367"/>
                    </a:lnTo>
                    <a:lnTo>
                      <a:pt x="341" y="367"/>
                    </a:lnTo>
                    <a:lnTo>
                      <a:pt x="345" y="367"/>
                    </a:lnTo>
                    <a:lnTo>
                      <a:pt x="347" y="367"/>
                    </a:lnTo>
                    <a:lnTo>
                      <a:pt x="349" y="367"/>
                    </a:lnTo>
                    <a:lnTo>
                      <a:pt x="351" y="366"/>
                    </a:lnTo>
                    <a:lnTo>
                      <a:pt x="354" y="366"/>
                    </a:lnTo>
                    <a:lnTo>
                      <a:pt x="356" y="366"/>
                    </a:lnTo>
                    <a:lnTo>
                      <a:pt x="358" y="366"/>
                    </a:lnTo>
                    <a:lnTo>
                      <a:pt x="359" y="365"/>
                    </a:lnTo>
                    <a:lnTo>
                      <a:pt x="361" y="365"/>
                    </a:lnTo>
                    <a:lnTo>
                      <a:pt x="363" y="364"/>
                    </a:lnTo>
                    <a:lnTo>
                      <a:pt x="366" y="364"/>
                    </a:lnTo>
                    <a:lnTo>
                      <a:pt x="368" y="363"/>
                    </a:lnTo>
                    <a:lnTo>
                      <a:pt x="369" y="362"/>
                    </a:lnTo>
                    <a:lnTo>
                      <a:pt x="370" y="362"/>
                    </a:lnTo>
                    <a:lnTo>
                      <a:pt x="371" y="361"/>
                    </a:lnTo>
                    <a:lnTo>
                      <a:pt x="374" y="360"/>
                    </a:lnTo>
                    <a:lnTo>
                      <a:pt x="376" y="359"/>
                    </a:lnTo>
                    <a:lnTo>
                      <a:pt x="379" y="358"/>
                    </a:lnTo>
                    <a:lnTo>
                      <a:pt x="380" y="357"/>
                    </a:lnTo>
                    <a:lnTo>
                      <a:pt x="381" y="357"/>
                    </a:lnTo>
                    <a:lnTo>
                      <a:pt x="381" y="356"/>
                    </a:lnTo>
                    <a:lnTo>
                      <a:pt x="383" y="356"/>
                    </a:lnTo>
                    <a:lnTo>
                      <a:pt x="385" y="354"/>
                    </a:lnTo>
                    <a:lnTo>
                      <a:pt x="388" y="353"/>
                    </a:lnTo>
                    <a:lnTo>
                      <a:pt x="390" y="352"/>
                    </a:lnTo>
                    <a:lnTo>
                      <a:pt x="391" y="352"/>
                    </a:lnTo>
                    <a:lnTo>
                      <a:pt x="392" y="351"/>
                    </a:lnTo>
                    <a:lnTo>
                      <a:pt x="393" y="351"/>
                    </a:lnTo>
                    <a:lnTo>
                      <a:pt x="395" y="350"/>
                    </a:lnTo>
                    <a:lnTo>
                      <a:pt x="397" y="350"/>
                    </a:lnTo>
                    <a:lnTo>
                      <a:pt x="399" y="349"/>
                    </a:lnTo>
                    <a:lnTo>
                      <a:pt x="402" y="348"/>
                    </a:lnTo>
                    <a:lnTo>
                      <a:pt x="403" y="348"/>
                    </a:lnTo>
                    <a:lnTo>
                      <a:pt x="405" y="348"/>
                    </a:lnTo>
                    <a:lnTo>
                      <a:pt x="407" y="348"/>
                    </a:lnTo>
                    <a:lnTo>
                      <a:pt x="410" y="348"/>
                    </a:lnTo>
                    <a:lnTo>
                      <a:pt x="412" y="348"/>
                    </a:lnTo>
                    <a:lnTo>
                      <a:pt x="413" y="348"/>
                    </a:lnTo>
                    <a:lnTo>
                      <a:pt x="415" y="348"/>
                    </a:lnTo>
                    <a:lnTo>
                      <a:pt x="417" y="348"/>
                    </a:lnTo>
                    <a:lnTo>
                      <a:pt x="420" y="348"/>
                    </a:lnTo>
                    <a:lnTo>
                      <a:pt x="422" y="349"/>
                    </a:lnTo>
                    <a:lnTo>
                      <a:pt x="424" y="349"/>
                    </a:lnTo>
                    <a:lnTo>
                      <a:pt x="425" y="349"/>
                    </a:lnTo>
                    <a:lnTo>
                      <a:pt x="426" y="349"/>
                    </a:lnTo>
                    <a:lnTo>
                      <a:pt x="429" y="350"/>
                    </a:lnTo>
                    <a:lnTo>
                      <a:pt x="432" y="351"/>
                    </a:lnTo>
                    <a:lnTo>
                      <a:pt x="434" y="351"/>
                    </a:lnTo>
                    <a:lnTo>
                      <a:pt x="435" y="352"/>
                    </a:lnTo>
                    <a:lnTo>
                      <a:pt x="437" y="352"/>
                    </a:lnTo>
                    <a:lnTo>
                      <a:pt x="439" y="353"/>
                    </a:lnTo>
                    <a:lnTo>
                      <a:pt x="442" y="354"/>
                    </a:lnTo>
                    <a:lnTo>
                      <a:pt x="444" y="355"/>
                    </a:lnTo>
                    <a:lnTo>
                      <a:pt x="446" y="355"/>
                    </a:lnTo>
                    <a:lnTo>
                      <a:pt x="447" y="355"/>
                    </a:lnTo>
                    <a:lnTo>
                      <a:pt x="450" y="356"/>
                    </a:lnTo>
                    <a:lnTo>
                      <a:pt x="452" y="357"/>
                    </a:lnTo>
                    <a:lnTo>
                      <a:pt x="455" y="357"/>
                    </a:lnTo>
                    <a:lnTo>
                      <a:pt x="457" y="358"/>
                    </a:lnTo>
                    <a:lnTo>
                      <a:pt x="458" y="358"/>
                    </a:lnTo>
                    <a:lnTo>
                      <a:pt x="460" y="358"/>
                    </a:lnTo>
                    <a:lnTo>
                      <a:pt x="462" y="359"/>
                    </a:lnTo>
                    <a:lnTo>
                      <a:pt x="465" y="359"/>
                    </a:lnTo>
                    <a:lnTo>
                      <a:pt x="466" y="359"/>
                    </a:lnTo>
                    <a:lnTo>
                      <a:pt x="468" y="359"/>
                    </a:lnTo>
                    <a:lnTo>
                      <a:pt x="469" y="359"/>
                    </a:lnTo>
                    <a:lnTo>
                      <a:pt x="471" y="359"/>
                    </a:lnTo>
                    <a:lnTo>
                      <a:pt x="473" y="358"/>
                    </a:lnTo>
                    <a:lnTo>
                      <a:pt x="475" y="358"/>
                    </a:lnTo>
                    <a:lnTo>
                      <a:pt x="476" y="357"/>
                    </a:lnTo>
                    <a:lnTo>
                      <a:pt x="478" y="357"/>
                    </a:lnTo>
                    <a:lnTo>
                      <a:pt x="479" y="356"/>
                    </a:lnTo>
                    <a:lnTo>
                      <a:pt x="480" y="356"/>
                    </a:lnTo>
                    <a:lnTo>
                      <a:pt x="481" y="355"/>
                    </a:lnTo>
                    <a:lnTo>
                      <a:pt x="482" y="355"/>
                    </a:lnTo>
                    <a:lnTo>
                      <a:pt x="483" y="354"/>
                    </a:lnTo>
                    <a:lnTo>
                      <a:pt x="485" y="353"/>
                    </a:lnTo>
                    <a:lnTo>
                      <a:pt x="486" y="352"/>
                    </a:lnTo>
                    <a:lnTo>
                      <a:pt x="487" y="350"/>
                    </a:lnTo>
                    <a:lnTo>
                      <a:pt x="488" y="349"/>
                    </a:lnTo>
                    <a:lnTo>
                      <a:pt x="489" y="349"/>
                    </a:lnTo>
                    <a:lnTo>
                      <a:pt x="489" y="348"/>
                    </a:lnTo>
                    <a:lnTo>
                      <a:pt x="490" y="347"/>
                    </a:lnTo>
                    <a:lnTo>
                      <a:pt x="491" y="346"/>
                    </a:lnTo>
                    <a:lnTo>
                      <a:pt x="492" y="344"/>
                    </a:lnTo>
                    <a:lnTo>
                      <a:pt x="494" y="341"/>
                    </a:lnTo>
                    <a:lnTo>
                      <a:pt x="495" y="338"/>
                    </a:lnTo>
                    <a:lnTo>
                      <a:pt x="496" y="336"/>
                    </a:lnTo>
                    <a:lnTo>
                      <a:pt x="497" y="333"/>
                    </a:lnTo>
                    <a:lnTo>
                      <a:pt x="499" y="330"/>
                    </a:lnTo>
                    <a:lnTo>
                      <a:pt x="500" y="327"/>
                    </a:lnTo>
                    <a:lnTo>
                      <a:pt x="500" y="326"/>
                    </a:lnTo>
                    <a:lnTo>
                      <a:pt x="500" y="325"/>
                    </a:lnTo>
                    <a:lnTo>
                      <a:pt x="501" y="324"/>
                    </a:lnTo>
                    <a:lnTo>
                      <a:pt x="501" y="322"/>
                    </a:lnTo>
                    <a:lnTo>
                      <a:pt x="502" y="318"/>
                    </a:lnTo>
                    <a:lnTo>
                      <a:pt x="504" y="314"/>
                    </a:lnTo>
                    <a:lnTo>
                      <a:pt x="505" y="310"/>
                    </a:lnTo>
                    <a:lnTo>
                      <a:pt x="506" y="306"/>
                    </a:lnTo>
                    <a:lnTo>
                      <a:pt x="507" y="301"/>
                    </a:lnTo>
                    <a:lnTo>
                      <a:pt x="508" y="297"/>
                    </a:lnTo>
                    <a:lnTo>
                      <a:pt x="509" y="292"/>
                    </a:lnTo>
                    <a:lnTo>
                      <a:pt x="510" y="286"/>
                    </a:lnTo>
                    <a:lnTo>
                      <a:pt x="510" y="283"/>
                    </a:lnTo>
                    <a:lnTo>
                      <a:pt x="511" y="281"/>
                    </a:lnTo>
                    <a:lnTo>
                      <a:pt x="511" y="279"/>
                    </a:lnTo>
                    <a:lnTo>
                      <a:pt x="511" y="277"/>
                    </a:lnTo>
                    <a:lnTo>
                      <a:pt x="511" y="276"/>
                    </a:lnTo>
                    <a:lnTo>
                      <a:pt x="512" y="275"/>
                    </a:lnTo>
                    <a:lnTo>
                      <a:pt x="512" y="271"/>
                    </a:lnTo>
                    <a:lnTo>
                      <a:pt x="513" y="265"/>
                    </a:lnTo>
                    <a:lnTo>
                      <a:pt x="514" y="259"/>
                    </a:lnTo>
                    <a:lnTo>
                      <a:pt x="515" y="252"/>
                    </a:lnTo>
                    <a:lnTo>
                      <a:pt x="516" y="245"/>
                    </a:lnTo>
                    <a:lnTo>
                      <a:pt x="517" y="237"/>
                    </a:lnTo>
                    <a:lnTo>
                      <a:pt x="518" y="229"/>
                    </a:lnTo>
                    <a:lnTo>
                      <a:pt x="519" y="220"/>
                    </a:lnTo>
                    <a:lnTo>
                      <a:pt x="520" y="211"/>
                    </a:lnTo>
                    <a:lnTo>
                      <a:pt x="521" y="204"/>
                    </a:lnTo>
                    <a:lnTo>
                      <a:pt x="521" y="201"/>
                    </a:lnTo>
                    <a:lnTo>
                      <a:pt x="522" y="199"/>
                    </a:lnTo>
                    <a:lnTo>
                      <a:pt x="522" y="197"/>
                    </a:lnTo>
                    <a:lnTo>
                      <a:pt x="522" y="195"/>
                    </a:lnTo>
                    <a:lnTo>
                      <a:pt x="522" y="194"/>
                    </a:lnTo>
                    <a:lnTo>
                      <a:pt x="523" y="187"/>
                    </a:lnTo>
                    <a:lnTo>
                      <a:pt x="525" y="173"/>
                    </a:lnTo>
                    <a:lnTo>
                      <a:pt x="527" y="157"/>
                    </a:lnTo>
                    <a:lnTo>
                      <a:pt x="529" y="139"/>
                    </a:lnTo>
                    <a:lnTo>
                      <a:pt x="530" y="122"/>
                    </a:lnTo>
                    <a:lnTo>
                      <a:pt x="532" y="111"/>
                    </a:lnTo>
                    <a:lnTo>
                      <a:pt x="532" y="106"/>
                    </a:lnTo>
                    <a:lnTo>
                      <a:pt x="532" y="103"/>
                    </a:lnTo>
                    <a:lnTo>
                      <a:pt x="533" y="101"/>
                    </a:lnTo>
                    <a:lnTo>
                      <a:pt x="533" y="99"/>
                    </a:lnTo>
                    <a:lnTo>
                      <a:pt x="533" y="97"/>
                    </a:lnTo>
                    <a:lnTo>
                      <a:pt x="533" y="96"/>
                    </a:lnTo>
                    <a:lnTo>
                      <a:pt x="534" y="91"/>
                    </a:lnTo>
                    <a:lnTo>
                      <a:pt x="535" y="81"/>
                    </a:lnTo>
                    <a:lnTo>
                      <a:pt x="536" y="73"/>
                    </a:lnTo>
                    <a:lnTo>
                      <a:pt x="537" y="66"/>
                    </a:lnTo>
                    <a:lnTo>
                      <a:pt x="538" y="59"/>
                    </a:lnTo>
                    <a:lnTo>
                      <a:pt x="539" y="53"/>
                    </a:lnTo>
                    <a:lnTo>
                      <a:pt x="540" y="47"/>
                    </a:lnTo>
                    <a:lnTo>
                      <a:pt x="540" y="41"/>
                    </a:lnTo>
                    <a:lnTo>
                      <a:pt x="541" y="36"/>
                    </a:lnTo>
                    <a:lnTo>
                      <a:pt x="542" y="31"/>
                    </a:lnTo>
                    <a:lnTo>
                      <a:pt x="543" y="27"/>
                    </a:lnTo>
                    <a:lnTo>
                      <a:pt x="543" y="23"/>
                    </a:lnTo>
                    <a:lnTo>
                      <a:pt x="544" y="22"/>
                    </a:lnTo>
                    <a:lnTo>
                      <a:pt x="544" y="20"/>
                    </a:lnTo>
                    <a:lnTo>
                      <a:pt x="544" y="19"/>
                    </a:lnTo>
                    <a:lnTo>
                      <a:pt x="545" y="17"/>
                    </a:lnTo>
                    <a:lnTo>
                      <a:pt x="545" y="14"/>
                    </a:lnTo>
                    <a:lnTo>
                      <a:pt x="546" y="11"/>
                    </a:lnTo>
                    <a:lnTo>
                      <a:pt x="547" y="9"/>
                    </a:lnTo>
                    <a:lnTo>
                      <a:pt x="548" y="6"/>
                    </a:lnTo>
                    <a:lnTo>
                      <a:pt x="548" y="5"/>
                    </a:lnTo>
                    <a:lnTo>
                      <a:pt x="549" y="3"/>
                    </a:lnTo>
                    <a:lnTo>
                      <a:pt x="549" y="2"/>
                    </a:lnTo>
                    <a:lnTo>
                      <a:pt x="550" y="1"/>
                    </a:lnTo>
                    <a:lnTo>
                      <a:pt x="551" y="0"/>
                    </a:lnTo>
                    <a:lnTo>
                      <a:pt x="552" y="0"/>
                    </a:lnTo>
                    <a:lnTo>
                      <a:pt x="553" y="0"/>
                    </a:lnTo>
                    <a:lnTo>
                      <a:pt x="554" y="1"/>
                    </a:lnTo>
                    <a:lnTo>
                      <a:pt x="555" y="2"/>
                    </a:lnTo>
                    <a:lnTo>
                      <a:pt x="555" y="3"/>
                    </a:lnTo>
                    <a:lnTo>
                      <a:pt x="556" y="5"/>
                    </a:lnTo>
                    <a:lnTo>
                      <a:pt x="557" y="7"/>
                    </a:lnTo>
                    <a:lnTo>
                      <a:pt x="557" y="9"/>
                    </a:lnTo>
                    <a:lnTo>
                      <a:pt x="558" y="11"/>
                    </a:lnTo>
                    <a:lnTo>
                      <a:pt x="559" y="14"/>
                    </a:lnTo>
                    <a:lnTo>
                      <a:pt x="559" y="17"/>
                    </a:lnTo>
                    <a:lnTo>
                      <a:pt x="560" y="20"/>
                    </a:lnTo>
                    <a:lnTo>
                      <a:pt x="561" y="24"/>
                    </a:lnTo>
                    <a:lnTo>
                      <a:pt x="562" y="28"/>
                    </a:lnTo>
                    <a:lnTo>
                      <a:pt x="562" y="33"/>
                    </a:lnTo>
                    <a:lnTo>
                      <a:pt x="563" y="38"/>
                    </a:lnTo>
                    <a:lnTo>
                      <a:pt x="564" y="43"/>
                    </a:lnTo>
                    <a:lnTo>
                      <a:pt x="564" y="48"/>
                    </a:lnTo>
                    <a:lnTo>
                      <a:pt x="565" y="50"/>
                    </a:lnTo>
                    <a:lnTo>
                      <a:pt x="565" y="53"/>
                    </a:lnTo>
                    <a:lnTo>
                      <a:pt x="565" y="55"/>
                    </a:lnTo>
                    <a:lnTo>
                      <a:pt x="566" y="57"/>
                    </a:lnTo>
                    <a:lnTo>
                      <a:pt x="566" y="58"/>
                    </a:lnTo>
                    <a:lnTo>
                      <a:pt x="566" y="59"/>
                    </a:lnTo>
                    <a:lnTo>
                      <a:pt x="567" y="64"/>
                    </a:lnTo>
                    <a:lnTo>
                      <a:pt x="568" y="72"/>
                    </a:lnTo>
                    <a:lnTo>
                      <a:pt x="569" y="82"/>
                    </a:lnTo>
                    <a:lnTo>
                      <a:pt x="570" y="93"/>
                    </a:lnTo>
                    <a:lnTo>
                      <a:pt x="572" y="107"/>
                    </a:lnTo>
                    <a:lnTo>
                      <a:pt x="574" y="125"/>
                    </a:lnTo>
                    <a:lnTo>
                      <a:pt x="575" y="136"/>
                    </a:lnTo>
                    <a:lnTo>
                      <a:pt x="576" y="141"/>
                    </a:lnTo>
                    <a:lnTo>
                      <a:pt x="576" y="144"/>
                    </a:lnTo>
                    <a:lnTo>
                      <a:pt x="576" y="147"/>
                    </a:lnTo>
                    <a:lnTo>
                      <a:pt x="576" y="149"/>
                    </a:lnTo>
                    <a:lnTo>
                      <a:pt x="577" y="150"/>
                    </a:lnTo>
                    <a:lnTo>
                      <a:pt x="577" y="151"/>
                    </a:lnTo>
                    <a:lnTo>
                      <a:pt x="578" y="157"/>
                    </a:lnTo>
                    <a:lnTo>
                      <a:pt x="579" y="167"/>
                    </a:lnTo>
                    <a:lnTo>
                      <a:pt x="580" y="177"/>
                    </a:lnTo>
                    <a:lnTo>
                      <a:pt x="581" y="186"/>
                    </a:lnTo>
                    <a:lnTo>
                      <a:pt x="582" y="195"/>
                    </a:lnTo>
                    <a:lnTo>
                      <a:pt x="583" y="203"/>
                    </a:lnTo>
                    <a:lnTo>
                      <a:pt x="584" y="211"/>
                    </a:lnTo>
                    <a:lnTo>
                      <a:pt x="586" y="218"/>
                    </a:lnTo>
                    <a:lnTo>
                      <a:pt x="586" y="223"/>
                    </a:lnTo>
                    <a:lnTo>
                      <a:pt x="587" y="226"/>
                    </a:lnTo>
                    <a:lnTo>
                      <a:pt x="587" y="228"/>
                    </a:lnTo>
                    <a:lnTo>
                      <a:pt x="587" y="229"/>
                    </a:lnTo>
                    <a:lnTo>
                      <a:pt x="587" y="231"/>
                    </a:lnTo>
                    <a:lnTo>
                      <a:pt x="588" y="232"/>
                    </a:lnTo>
                    <a:lnTo>
                      <a:pt x="588" y="235"/>
                    </a:lnTo>
                    <a:lnTo>
                      <a:pt x="589" y="241"/>
                    </a:lnTo>
                    <a:lnTo>
                      <a:pt x="590" y="247"/>
                    </a:lnTo>
                    <a:lnTo>
                      <a:pt x="591" y="253"/>
                    </a:lnTo>
                    <a:lnTo>
                      <a:pt x="593" y="258"/>
                    </a:lnTo>
                    <a:lnTo>
                      <a:pt x="594" y="264"/>
                    </a:lnTo>
                    <a:lnTo>
                      <a:pt x="595" y="269"/>
                    </a:lnTo>
                    <a:lnTo>
                      <a:pt x="596" y="274"/>
                    </a:lnTo>
                    <a:lnTo>
                      <a:pt x="597" y="278"/>
                    </a:lnTo>
                    <a:lnTo>
                      <a:pt x="598" y="280"/>
                    </a:lnTo>
                    <a:lnTo>
                      <a:pt x="598" y="282"/>
                    </a:lnTo>
                    <a:lnTo>
                      <a:pt x="598" y="283"/>
                    </a:lnTo>
                    <a:lnTo>
                      <a:pt x="599" y="284"/>
                    </a:lnTo>
                    <a:lnTo>
                      <a:pt x="599" y="287"/>
                    </a:lnTo>
                    <a:lnTo>
                      <a:pt x="601" y="291"/>
                    </a:lnTo>
                    <a:lnTo>
                      <a:pt x="602" y="295"/>
                    </a:lnTo>
                    <a:lnTo>
                      <a:pt x="603" y="299"/>
                    </a:lnTo>
                    <a:lnTo>
                      <a:pt x="605" y="303"/>
                    </a:lnTo>
                    <a:lnTo>
                      <a:pt x="606" y="307"/>
                    </a:lnTo>
                    <a:lnTo>
                      <a:pt x="607" y="310"/>
                    </a:lnTo>
                    <a:lnTo>
                      <a:pt x="608" y="312"/>
                    </a:lnTo>
                    <a:lnTo>
                      <a:pt x="609" y="313"/>
                    </a:lnTo>
                    <a:lnTo>
                      <a:pt x="609" y="314"/>
                    </a:lnTo>
                    <a:lnTo>
                      <a:pt x="609" y="315"/>
                    </a:lnTo>
                    <a:lnTo>
                      <a:pt x="610" y="317"/>
                    </a:lnTo>
                    <a:lnTo>
                      <a:pt x="612" y="320"/>
                    </a:lnTo>
                    <a:lnTo>
                      <a:pt x="614" y="323"/>
                    </a:lnTo>
                    <a:lnTo>
                      <a:pt x="616" y="326"/>
                    </a:lnTo>
                    <a:lnTo>
                      <a:pt x="617" y="328"/>
                    </a:lnTo>
                    <a:lnTo>
                      <a:pt x="619" y="330"/>
                    </a:lnTo>
                    <a:lnTo>
                      <a:pt x="620" y="331"/>
                    </a:lnTo>
                    <a:lnTo>
                      <a:pt x="620" y="332"/>
                    </a:lnTo>
                    <a:lnTo>
                      <a:pt x="621" y="333"/>
                    </a:lnTo>
                    <a:lnTo>
                      <a:pt x="624" y="336"/>
                    </a:lnTo>
                    <a:lnTo>
                      <a:pt x="626" y="338"/>
                    </a:lnTo>
                    <a:lnTo>
                      <a:pt x="629" y="340"/>
                    </a:lnTo>
                    <a:lnTo>
                      <a:pt x="630" y="342"/>
                    </a:lnTo>
                    <a:lnTo>
                      <a:pt x="631" y="342"/>
                    </a:lnTo>
                    <a:lnTo>
                      <a:pt x="631" y="343"/>
                    </a:lnTo>
                    <a:lnTo>
                      <a:pt x="633" y="344"/>
                    </a:lnTo>
                    <a:lnTo>
                      <a:pt x="636" y="346"/>
                    </a:lnTo>
                    <a:lnTo>
                      <a:pt x="639" y="347"/>
                    </a:lnTo>
                    <a:lnTo>
                      <a:pt x="641" y="348"/>
                    </a:lnTo>
                    <a:lnTo>
                      <a:pt x="642" y="349"/>
                    </a:lnTo>
                    <a:lnTo>
                      <a:pt x="643" y="350"/>
                    </a:lnTo>
                    <a:lnTo>
                      <a:pt x="645" y="351"/>
                    </a:lnTo>
                    <a:lnTo>
                      <a:pt x="648" y="352"/>
                    </a:lnTo>
                    <a:lnTo>
                      <a:pt x="650" y="353"/>
                    </a:lnTo>
                    <a:lnTo>
                      <a:pt x="652" y="353"/>
                    </a:lnTo>
                    <a:lnTo>
                      <a:pt x="653" y="354"/>
                    </a:lnTo>
                    <a:lnTo>
                      <a:pt x="654" y="354"/>
                    </a:lnTo>
                    <a:lnTo>
                      <a:pt x="657" y="355"/>
                    </a:lnTo>
                    <a:lnTo>
                      <a:pt x="659" y="356"/>
                    </a:lnTo>
                    <a:lnTo>
                      <a:pt x="662" y="356"/>
                    </a:lnTo>
                    <a:lnTo>
                      <a:pt x="663" y="357"/>
                    </a:lnTo>
                    <a:lnTo>
                      <a:pt x="664" y="357"/>
                    </a:lnTo>
                    <a:lnTo>
                      <a:pt x="665" y="357"/>
                    </a:lnTo>
                    <a:lnTo>
                      <a:pt x="668" y="358"/>
                    </a:lnTo>
                    <a:lnTo>
                      <a:pt x="671" y="359"/>
                    </a:lnTo>
                    <a:lnTo>
                      <a:pt x="674" y="359"/>
                    </a:lnTo>
                    <a:lnTo>
                      <a:pt x="676" y="359"/>
                    </a:lnTo>
                    <a:lnTo>
                      <a:pt x="679" y="360"/>
                    </a:lnTo>
                    <a:lnTo>
                      <a:pt x="682" y="360"/>
                    </a:lnTo>
                    <a:lnTo>
                      <a:pt x="685" y="360"/>
                    </a:lnTo>
                    <a:lnTo>
                      <a:pt x="686" y="360"/>
                    </a:lnTo>
                    <a:lnTo>
                      <a:pt x="688" y="361"/>
                    </a:lnTo>
                    <a:lnTo>
                      <a:pt x="691" y="361"/>
                    </a:lnTo>
                    <a:lnTo>
                      <a:pt x="695" y="361"/>
                    </a:lnTo>
                    <a:lnTo>
                      <a:pt x="698" y="361"/>
                    </a:lnTo>
                    <a:lnTo>
                      <a:pt x="700" y="361"/>
                    </a:lnTo>
                    <a:lnTo>
                      <a:pt x="703" y="361"/>
                    </a:lnTo>
                    <a:lnTo>
                      <a:pt x="706" y="361"/>
                    </a:lnTo>
                    <a:lnTo>
                      <a:pt x="709" y="361"/>
                    </a:lnTo>
                    <a:lnTo>
                      <a:pt x="711" y="360"/>
                    </a:lnTo>
                    <a:lnTo>
                      <a:pt x="714" y="360"/>
                    </a:lnTo>
                    <a:lnTo>
                      <a:pt x="716" y="360"/>
                    </a:lnTo>
                    <a:lnTo>
                      <a:pt x="718" y="360"/>
                    </a:lnTo>
                    <a:lnTo>
                      <a:pt x="719" y="360"/>
                    </a:lnTo>
                    <a:lnTo>
                      <a:pt x="720" y="359"/>
                    </a:lnTo>
                    <a:lnTo>
                      <a:pt x="722" y="359"/>
                    </a:lnTo>
                    <a:lnTo>
                      <a:pt x="725" y="358"/>
                    </a:lnTo>
                    <a:lnTo>
                      <a:pt x="727" y="357"/>
                    </a:lnTo>
                    <a:lnTo>
                      <a:pt x="728" y="357"/>
                    </a:lnTo>
                    <a:lnTo>
                      <a:pt x="729" y="357"/>
                    </a:lnTo>
                    <a:lnTo>
                      <a:pt x="730" y="356"/>
                    </a:lnTo>
                    <a:lnTo>
                      <a:pt x="732" y="355"/>
                    </a:lnTo>
                    <a:lnTo>
                      <a:pt x="734" y="354"/>
                    </a:lnTo>
                    <a:lnTo>
                      <a:pt x="736" y="353"/>
                    </a:lnTo>
                    <a:lnTo>
                      <a:pt x="738" y="352"/>
                    </a:lnTo>
                    <a:lnTo>
                      <a:pt x="739" y="351"/>
                    </a:lnTo>
                    <a:lnTo>
                      <a:pt x="740" y="351"/>
                    </a:lnTo>
                    <a:lnTo>
                      <a:pt x="741" y="350"/>
                    </a:lnTo>
                    <a:lnTo>
                      <a:pt x="743" y="348"/>
                    </a:lnTo>
                    <a:lnTo>
                      <a:pt x="745" y="347"/>
                    </a:lnTo>
                    <a:lnTo>
                      <a:pt x="747" y="344"/>
                    </a:lnTo>
                    <a:lnTo>
                      <a:pt x="749" y="342"/>
                    </a:lnTo>
                    <a:lnTo>
                      <a:pt x="750" y="341"/>
                    </a:lnTo>
                    <a:lnTo>
                      <a:pt x="751" y="340"/>
                    </a:lnTo>
                    <a:lnTo>
                      <a:pt x="752" y="339"/>
                    </a:lnTo>
                    <a:lnTo>
                      <a:pt x="754" y="336"/>
                    </a:lnTo>
                    <a:lnTo>
                      <a:pt x="757" y="332"/>
                    </a:lnTo>
                    <a:lnTo>
                      <a:pt x="760" y="329"/>
                    </a:lnTo>
                    <a:lnTo>
                      <a:pt x="761" y="327"/>
                    </a:lnTo>
                    <a:lnTo>
                      <a:pt x="761" y="326"/>
                    </a:lnTo>
                    <a:lnTo>
                      <a:pt x="762" y="326"/>
                    </a:lnTo>
                    <a:lnTo>
                      <a:pt x="764" y="323"/>
                    </a:lnTo>
                    <a:lnTo>
                      <a:pt x="767" y="318"/>
                    </a:lnTo>
                    <a:lnTo>
                      <a:pt x="770" y="314"/>
                    </a:lnTo>
                    <a:lnTo>
                      <a:pt x="772" y="312"/>
                    </a:lnTo>
                    <a:lnTo>
                      <a:pt x="773" y="311"/>
                    </a:lnTo>
                    <a:lnTo>
                      <a:pt x="774" y="309"/>
                    </a:lnTo>
                    <a:lnTo>
                      <a:pt x="776" y="307"/>
                    </a:lnTo>
                    <a:lnTo>
                      <a:pt x="778" y="304"/>
                    </a:lnTo>
                    <a:lnTo>
                      <a:pt x="780" y="303"/>
                    </a:lnTo>
                    <a:lnTo>
                      <a:pt x="781" y="301"/>
                    </a:lnTo>
                    <a:lnTo>
                      <a:pt x="783" y="300"/>
                    </a:lnTo>
                    <a:lnTo>
                      <a:pt x="784" y="300"/>
                    </a:lnTo>
                    <a:lnTo>
                      <a:pt x="785" y="299"/>
                    </a:lnTo>
                    <a:lnTo>
                      <a:pt x="787" y="299"/>
                    </a:lnTo>
                    <a:lnTo>
                      <a:pt x="788" y="299"/>
                    </a:lnTo>
                    <a:lnTo>
                      <a:pt x="790" y="299"/>
                    </a:lnTo>
                    <a:lnTo>
                      <a:pt x="791" y="299"/>
                    </a:lnTo>
                    <a:lnTo>
                      <a:pt x="793" y="300"/>
                    </a:lnTo>
                    <a:lnTo>
                      <a:pt x="794" y="300"/>
                    </a:lnTo>
                    <a:lnTo>
                      <a:pt x="795" y="301"/>
                    </a:lnTo>
                    <a:lnTo>
                      <a:pt x="797" y="303"/>
                    </a:lnTo>
                    <a:lnTo>
                      <a:pt x="799" y="304"/>
                    </a:lnTo>
                    <a:lnTo>
                      <a:pt x="801" y="307"/>
                    </a:lnTo>
                    <a:lnTo>
                      <a:pt x="803" y="309"/>
                    </a:lnTo>
                    <a:lnTo>
                      <a:pt x="804" y="310"/>
                    </a:lnTo>
                    <a:lnTo>
                      <a:pt x="805" y="311"/>
                    </a:lnTo>
                    <a:lnTo>
                      <a:pt x="807" y="314"/>
                    </a:lnTo>
                    <a:lnTo>
                      <a:pt x="811" y="319"/>
                    </a:lnTo>
                    <a:lnTo>
                      <a:pt x="814" y="323"/>
                    </a:lnTo>
                    <a:lnTo>
                      <a:pt x="815" y="325"/>
                    </a:lnTo>
                    <a:lnTo>
                      <a:pt x="816" y="326"/>
                    </a:lnTo>
                    <a:lnTo>
                      <a:pt x="816" y="327"/>
                    </a:lnTo>
                    <a:lnTo>
                      <a:pt x="818" y="329"/>
                    </a:lnTo>
                    <a:lnTo>
                      <a:pt x="820" y="332"/>
                    </a:lnTo>
                    <a:lnTo>
                      <a:pt x="823" y="335"/>
                    </a:lnTo>
                    <a:lnTo>
                      <a:pt x="825" y="337"/>
                    </a:lnTo>
                    <a:lnTo>
                      <a:pt x="826" y="338"/>
                    </a:lnTo>
                    <a:lnTo>
                      <a:pt x="827" y="339"/>
                    </a:lnTo>
                    <a:lnTo>
                      <a:pt x="829" y="340"/>
                    </a:lnTo>
                    <a:lnTo>
                      <a:pt x="831" y="343"/>
                    </a:lnTo>
                    <a:lnTo>
                      <a:pt x="834" y="345"/>
                    </a:lnTo>
                    <a:lnTo>
                      <a:pt x="836" y="347"/>
                    </a:lnTo>
                    <a:lnTo>
                      <a:pt x="837" y="347"/>
                    </a:lnTo>
                    <a:lnTo>
                      <a:pt x="838" y="348"/>
                    </a:lnTo>
                    <a:lnTo>
                      <a:pt x="839" y="348"/>
                    </a:lnTo>
                    <a:lnTo>
                      <a:pt x="841" y="349"/>
                    </a:lnTo>
                    <a:lnTo>
                      <a:pt x="843" y="351"/>
                    </a:lnTo>
                    <a:lnTo>
                      <a:pt x="846" y="352"/>
                    </a:lnTo>
                    <a:lnTo>
                      <a:pt x="847" y="353"/>
                    </a:lnTo>
                    <a:lnTo>
                      <a:pt x="848" y="353"/>
                    </a:lnTo>
                    <a:lnTo>
                      <a:pt x="849" y="353"/>
                    </a:lnTo>
                    <a:lnTo>
                      <a:pt x="850" y="354"/>
                    </a:lnTo>
                    <a:lnTo>
                      <a:pt x="853" y="355"/>
                    </a:lnTo>
                    <a:lnTo>
                      <a:pt x="855" y="356"/>
                    </a:lnTo>
                    <a:lnTo>
                      <a:pt x="858" y="356"/>
                    </a:lnTo>
                    <a:lnTo>
                      <a:pt x="859" y="357"/>
                    </a:lnTo>
                    <a:lnTo>
                      <a:pt x="861" y="357"/>
                    </a:lnTo>
                    <a:lnTo>
                      <a:pt x="863" y="358"/>
                    </a:lnTo>
                    <a:lnTo>
                      <a:pt x="866" y="359"/>
                    </a:lnTo>
                    <a:lnTo>
                      <a:pt x="868" y="359"/>
                    </a:lnTo>
                    <a:lnTo>
                      <a:pt x="870" y="360"/>
                    </a:lnTo>
                    <a:lnTo>
                      <a:pt x="872" y="360"/>
                    </a:lnTo>
                    <a:lnTo>
                      <a:pt x="875" y="361"/>
                    </a:lnTo>
                    <a:lnTo>
                      <a:pt x="878" y="361"/>
                    </a:lnTo>
                    <a:lnTo>
                      <a:pt x="881" y="362"/>
                    </a:lnTo>
                    <a:lnTo>
                      <a:pt x="883" y="362"/>
                    </a:lnTo>
                    <a:lnTo>
                      <a:pt x="885" y="362"/>
                    </a:lnTo>
                    <a:lnTo>
                      <a:pt x="888" y="363"/>
                    </a:lnTo>
                    <a:lnTo>
                      <a:pt x="891" y="363"/>
                    </a:lnTo>
                    <a:lnTo>
                      <a:pt x="892" y="363"/>
                    </a:lnTo>
                    <a:lnTo>
                      <a:pt x="894" y="363"/>
                    </a:lnTo>
                    <a:lnTo>
                      <a:pt x="896" y="363"/>
                    </a:lnTo>
                    <a:lnTo>
                      <a:pt x="899" y="364"/>
                    </a:lnTo>
                    <a:lnTo>
                      <a:pt x="903" y="364"/>
                    </a:lnTo>
                    <a:lnTo>
                      <a:pt x="905" y="364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13" y="363"/>
                    </a:lnTo>
                    <a:lnTo>
                      <a:pt x="915" y="363"/>
                    </a:lnTo>
                    <a:lnTo>
                      <a:pt x="917" y="363"/>
                    </a:lnTo>
                    <a:lnTo>
                      <a:pt x="919" y="363"/>
                    </a:lnTo>
                    <a:lnTo>
                      <a:pt x="921" y="362"/>
                    </a:lnTo>
                    <a:lnTo>
                      <a:pt x="923" y="362"/>
                    </a:lnTo>
                    <a:lnTo>
                      <a:pt x="924" y="361"/>
                    </a:lnTo>
                    <a:lnTo>
                      <a:pt x="925" y="361"/>
                    </a:lnTo>
                    <a:lnTo>
                      <a:pt x="926" y="361"/>
                    </a:lnTo>
                    <a:lnTo>
                      <a:pt x="928" y="360"/>
                    </a:lnTo>
                    <a:lnTo>
                      <a:pt x="930" y="359"/>
                    </a:lnTo>
                    <a:lnTo>
                      <a:pt x="932" y="358"/>
                    </a:lnTo>
                  </a:path>
                </a:pathLst>
              </a:custGeom>
              <a:noFill/>
              <a:ln w="9525" cap="flat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783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1625" y="1349"/>
                <a:ext cx="542" cy="99"/>
              </a:xfrm>
              <a:custGeom>
                <a:avLst/>
                <a:gdLst>
                  <a:gd name="T0" fmla="*/ 4 w 542"/>
                  <a:gd name="T1" fmla="*/ 83 h 99"/>
                  <a:gd name="T2" fmla="*/ 10 w 542"/>
                  <a:gd name="T3" fmla="*/ 77 h 99"/>
                  <a:gd name="T4" fmla="*/ 16 w 542"/>
                  <a:gd name="T5" fmla="*/ 70 h 99"/>
                  <a:gd name="T6" fmla="*/ 24 w 542"/>
                  <a:gd name="T7" fmla="*/ 55 h 99"/>
                  <a:gd name="T8" fmla="*/ 33 w 542"/>
                  <a:gd name="T9" fmla="*/ 37 h 99"/>
                  <a:gd name="T10" fmla="*/ 40 w 542"/>
                  <a:gd name="T11" fmla="*/ 22 h 99"/>
                  <a:gd name="T12" fmla="*/ 47 w 542"/>
                  <a:gd name="T13" fmla="*/ 8 h 99"/>
                  <a:gd name="T14" fmla="*/ 54 w 542"/>
                  <a:gd name="T15" fmla="*/ 1 h 99"/>
                  <a:gd name="T16" fmla="*/ 60 w 542"/>
                  <a:gd name="T17" fmla="*/ 1 h 99"/>
                  <a:gd name="T18" fmla="*/ 68 w 542"/>
                  <a:gd name="T19" fmla="*/ 6 h 99"/>
                  <a:gd name="T20" fmla="*/ 74 w 542"/>
                  <a:gd name="T21" fmla="*/ 16 h 99"/>
                  <a:gd name="T22" fmla="*/ 80 w 542"/>
                  <a:gd name="T23" fmla="*/ 27 h 99"/>
                  <a:gd name="T24" fmla="*/ 90 w 542"/>
                  <a:gd name="T25" fmla="*/ 46 h 99"/>
                  <a:gd name="T26" fmla="*/ 96 w 542"/>
                  <a:gd name="T27" fmla="*/ 56 h 99"/>
                  <a:gd name="T28" fmla="*/ 103 w 542"/>
                  <a:gd name="T29" fmla="*/ 64 h 99"/>
                  <a:gd name="T30" fmla="*/ 112 w 542"/>
                  <a:gd name="T31" fmla="*/ 73 h 99"/>
                  <a:gd name="T32" fmla="*/ 121 w 542"/>
                  <a:gd name="T33" fmla="*/ 80 h 99"/>
                  <a:gd name="T34" fmla="*/ 128 w 542"/>
                  <a:gd name="T35" fmla="*/ 83 h 99"/>
                  <a:gd name="T36" fmla="*/ 137 w 542"/>
                  <a:gd name="T37" fmla="*/ 86 h 99"/>
                  <a:gd name="T38" fmla="*/ 147 w 542"/>
                  <a:gd name="T39" fmla="*/ 89 h 99"/>
                  <a:gd name="T40" fmla="*/ 158 w 542"/>
                  <a:gd name="T41" fmla="*/ 90 h 99"/>
                  <a:gd name="T42" fmla="*/ 171 w 542"/>
                  <a:gd name="T43" fmla="*/ 89 h 99"/>
                  <a:gd name="T44" fmla="*/ 183 w 542"/>
                  <a:gd name="T45" fmla="*/ 88 h 99"/>
                  <a:gd name="T46" fmla="*/ 193 w 542"/>
                  <a:gd name="T47" fmla="*/ 85 h 99"/>
                  <a:gd name="T48" fmla="*/ 203 w 542"/>
                  <a:gd name="T49" fmla="*/ 83 h 99"/>
                  <a:gd name="T50" fmla="*/ 213 w 542"/>
                  <a:gd name="T51" fmla="*/ 82 h 99"/>
                  <a:gd name="T52" fmla="*/ 224 w 542"/>
                  <a:gd name="T53" fmla="*/ 82 h 99"/>
                  <a:gd name="T54" fmla="*/ 233 w 542"/>
                  <a:gd name="T55" fmla="*/ 84 h 99"/>
                  <a:gd name="T56" fmla="*/ 244 w 542"/>
                  <a:gd name="T57" fmla="*/ 87 h 99"/>
                  <a:gd name="T58" fmla="*/ 257 w 542"/>
                  <a:gd name="T59" fmla="*/ 88 h 99"/>
                  <a:gd name="T60" fmla="*/ 267 w 542"/>
                  <a:gd name="T61" fmla="*/ 87 h 99"/>
                  <a:gd name="T62" fmla="*/ 276 w 542"/>
                  <a:gd name="T63" fmla="*/ 85 h 99"/>
                  <a:gd name="T64" fmla="*/ 286 w 542"/>
                  <a:gd name="T65" fmla="*/ 83 h 99"/>
                  <a:gd name="T66" fmla="*/ 297 w 542"/>
                  <a:gd name="T67" fmla="*/ 80 h 99"/>
                  <a:gd name="T68" fmla="*/ 308 w 542"/>
                  <a:gd name="T69" fmla="*/ 79 h 99"/>
                  <a:gd name="T70" fmla="*/ 320 w 542"/>
                  <a:gd name="T71" fmla="*/ 78 h 99"/>
                  <a:gd name="T72" fmla="*/ 333 w 542"/>
                  <a:gd name="T73" fmla="*/ 76 h 99"/>
                  <a:gd name="T74" fmla="*/ 345 w 542"/>
                  <a:gd name="T75" fmla="*/ 73 h 99"/>
                  <a:gd name="T76" fmla="*/ 360 w 542"/>
                  <a:gd name="T77" fmla="*/ 73 h 99"/>
                  <a:gd name="T78" fmla="*/ 370 w 542"/>
                  <a:gd name="T79" fmla="*/ 76 h 99"/>
                  <a:gd name="T80" fmla="*/ 377 w 542"/>
                  <a:gd name="T81" fmla="*/ 80 h 99"/>
                  <a:gd name="T82" fmla="*/ 385 w 542"/>
                  <a:gd name="T83" fmla="*/ 84 h 99"/>
                  <a:gd name="T84" fmla="*/ 395 w 542"/>
                  <a:gd name="T85" fmla="*/ 88 h 99"/>
                  <a:gd name="T86" fmla="*/ 405 w 542"/>
                  <a:gd name="T87" fmla="*/ 92 h 99"/>
                  <a:gd name="T88" fmla="*/ 415 w 542"/>
                  <a:gd name="T89" fmla="*/ 95 h 99"/>
                  <a:gd name="T90" fmla="*/ 426 w 542"/>
                  <a:gd name="T91" fmla="*/ 96 h 99"/>
                  <a:gd name="T92" fmla="*/ 437 w 542"/>
                  <a:gd name="T93" fmla="*/ 98 h 99"/>
                  <a:gd name="T94" fmla="*/ 449 w 542"/>
                  <a:gd name="T95" fmla="*/ 99 h 99"/>
                  <a:gd name="T96" fmla="*/ 462 w 542"/>
                  <a:gd name="T97" fmla="*/ 99 h 99"/>
                  <a:gd name="T98" fmla="*/ 484 w 542"/>
                  <a:gd name="T99" fmla="*/ 99 h 99"/>
                  <a:gd name="T100" fmla="*/ 502 w 542"/>
                  <a:gd name="T101" fmla="*/ 98 h 99"/>
                  <a:gd name="T102" fmla="*/ 516 w 542"/>
                  <a:gd name="T103" fmla="*/ 98 h 99"/>
                  <a:gd name="T104" fmla="*/ 538 w 542"/>
                  <a:gd name="T105" fmla="*/ 98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42" h="99">
                    <a:moveTo>
                      <a:pt x="0" y="86"/>
                    </a:moveTo>
                    <a:lnTo>
                      <a:pt x="1" y="84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9" y="78"/>
                    </a:lnTo>
                    <a:lnTo>
                      <a:pt x="10" y="77"/>
                    </a:lnTo>
                    <a:lnTo>
                      <a:pt x="12" y="75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8" y="67"/>
                    </a:lnTo>
                    <a:lnTo>
                      <a:pt x="20" y="63"/>
                    </a:lnTo>
                    <a:lnTo>
                      <a:pt x="22" y="59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7" y="50"/>
                    </a:lnTo>
                    <a:lnTo>
                      <a:pt x="29" y="45"/>
                    </a:lnTo>
                    <a:lnTo>
                      <a:pt x="33" y="37"/>
                    </a:ln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2" y="18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6" y="10"/>
                    </a:lnTo>
                    <a:lnTo>
                      <a:pt x="47" y="8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2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4" y="16"/>
                    </a:lnTo>
                    <a:lnTo>
                      <a:pt x="76" y="20"/>
                    </a:lnTo>
                    <a:lnTo>
                      <a:pt x="78" y="23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0" y="27"/>
                    </a:lnTo>
                    <a:lnTo>
                      <a:pt x="81" y="30"/>
                    </a:lnTo>
                    <a:lnTo>
                      <a:pt x="84" y="36"/>
                    </a:lnTo>
                    <a:lnTo>
                      <a:pt x="87" y="41"/>
                    </a:lnTo>
                    <a:lnTo>
                      <a:pt x="89" y="44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9"/>
                    </a:lnTo>
                    <a:lnTo>
                      <a:pt x="94" y="52"/>
                    </a:lnTo>
                    <a:lnTo>
                      <a:pt x="96" y="56"/>
                    </a:lnTo>
                    <a:lnTo>
                      <a:pt x="99" y="59"/>
                    </a:lnTo>
                    <a:lnTo>
                      <a:pt x="100" y="62"/>
                    </a:lnTo>
                    <a:lnTo>
                      <a:pt x="101" y="62"/>
                    </a:lnTo>
                    <a:lnTo>
                      <a:pt x="102" y="63"/>
                    </a:lnTo>
                    <a:lnTo>
                      <a:pt x="103" y="64"/>
                    </a:lnTo>
                    <a:lnTo>
                      <a:pt x="105" y="67"/>
                    </a:lnTo>
                    <a:lnTo>
                      <a:pt x="108" y="69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3"/>
                    </a:lnTo>
                    <a:lnTo>
                      <a:pt x="113" y="74"/>
                    </a:lnTo>
                    <a:lnTo>
                      <a:pt x="115" y="76"/>
                    </a:lnTo>
                    <a:lnTo>
                      <a:pt x="117" y="77"/>
                    </a:lnTo>
                    <a:lnTo>
                      <a:pt x="120" y="79"/>
                    </a:lnTo>
                    <a:lnTo>
                      <a:pt x="121" y="80"/>
                    </a:lnTo>
                    <a:lnTo>
                      <a:pt x="122" y="80"/>
                    </a:lnTo>
                    <a:lnTo>
                      <a:pt x="123" y="81"/>
                    </a:lnTo>
                    <a:lnTo>
                      <a:pt x="124" y="81"/>
                    </a:lnTo>
                    <a:lnTo>
                      <a:pt x="126" y="82"/>
                    </a:lnTo>
                    <a:lnTo>
                      <a:pt x="128" y="83"/>
                    </a:lnTo>
                    <a:lnTo>
                      <a:pt x="131" y="84"/>
                    </a:lnTo>
                    <a:lnTo>
                      <a:pt x="133" y="85"/>
                    </a:lnTo>
                    <a:lnTo>
                      <a:pt x="134" y="85"/>
                    </a:lnTo>
                    <a:lnTo>
                      <a:pt x="135" y="86"/>
                    </a:lnTo>
                    <a:lnTo>
                      <a:pt x="137" y="86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5" y="88"/>
                    </a:lnTo>
                    <a:lnTo>
                      <a:pt x="147" y="89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4" y="89"/>
                    </a:lnTo>
                    <a:lnTo>
                      <a:pt x="156" y="90"/>
                    </a:lnTo>
                    <a:lnTo>
                      <a:pt x="158" y="90"/>
                    </a:lnTo>
                    <a:lnTo>
                      <a:pt x="161" y="90"/>
                    </a:lnTo>
                    <a:lnTo>
                      <a:pt x="164" y="90"/>
                    </a:lnTo>
                    <a:lnTo>
                      <a:pt x="166" y="90"/>
                    </a:lnTo>
                    <a:lnTo>
                      <a:pt x="169" y="89"/>
                    </a:lnTo>
                    <a:lnTo>
                      <a:pt x="171" y="89"/>
                    </a:lnTo>
                    <a:lnTo>
                      <a:pt x="174" y="89"/>
                    </a:lnTo>
                    <a:lnTo>
                      <a:pt x="176" y="89"/>
                    </a:lnTo>
                    <a:lnTo>
                      <a:pt x="178" y="88"/>
                    </a:lnTo>
                    <a:lnTo>
                      <a:pt x="180" y="88"/>
                    </a:lnTo>
                    <a:lnTo>
                      <a:pt x="183" y="88"/>
                    </a:lnTo>
                    <a:lnTo>
                      <a:pt x="186" y="87"/>
                    </a:lnTo>
                    <a:lnTo>
                      <a:pt x="187" y="87"/>
                    </a:lnTo>
                    <a:lnTo>
                      <a:pt x="188" y="87"/>
                    </a:lnTo>
                    <a:lnTo>
                      <a:pt x="190" y="86"/>
                    </a:lnTo>
                    <a:lnTo>
                      <a:pt x="193" y="85"/>
                    </a:lnTo>
                    <a:lnTo>
                      <a:pt x="197" y="85"/>
                    </a:lnTo>
                    <a:lnTo>
                      <a:pt x="198" y="84"/>
                    </a:lnTo>
                    <a:lnTo>
                      <a:pt x="199" y="84"/>
                    </a:lnTo>
                    <a:lnTo>
                      <a:pt x="201" y="84"/>
                    </a:lnTo>
                    <a:lnTo>
                      <a:pt x="203" y="83"/>
                    </a:lnTo>
                    <a:lnTo>
                      <a:pt x="206" y="83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12" y="82"/>
                    </a:lnTo>
                    <a:lnTo>
                      <a:pt x="213" y="82"/>
                    </a:lnTo>
                    <a:lnTo>
                      <a:pt x="216" y="82"/>
                    </a:lnTo>
                    <a:lnTo>
                      <a:pt x="218" y="82"/>
                    </a:lnTo>
                    <a:lnTo>
                      <a:pt x="220" y="82"/>
                    </a:lnTo>
                    <a:lnTo>
                      <a:pt x="222" y="82"/>
                    </a:lnTo>
                    <a:lnTo>
                      <a:pt x="224" y="82"/>
                    </a:lnTo>
                    <a:lnTo>
                      <a:pt x="226" y="83"/>
                    </a:lnTo>
                    <a:lnTo>
                      <a:pt x="229" y="83"/>
                    </a:lnTo>
                    <a:lnTo>
                      <a:pt x="231" y="84"/>
                    </a:lnTo>
                    <a:lnTo>
                      <a:pt x="232" y="84"/>
                    </a:lnTo>
                    <a:lnTo>
                      <a:pt x="233" y="84"/>
                    </a:lnTo>
                    <a:lnTo>
                      <a:pt x="237" y="85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3" y="86"/>
                    </a:lnTo>
                    <a:lnTo>
                      <a:pt x="244" y="87"/>
                    </a:lnTo>
                    <a:lnTo>
                      <a:pt x="247" y="87"/>
                    </a:lnTo>
                    <a:lnTo>
                      <a:pt x="249" y="87"/>
                    </a:lnTo>
                    <a:lnTo>
                      <a:pt x="252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4" y="88"/>
                    </a:lnTo>
                    <a:lnTo>
                      <a:pt x="265" y="87"/>
                    </a:lnTo>
                    <a:lnTo>
                      <a:pt x="267" y="87"/>
                    </a:lnTo>
                    <a:lnTo>
                      <a:pt x="269" y="87"/>
                    </a:lnTo>
                    <a:lnTo>
                      <a:pt x="272" y="86"/>
                    </a:lnTo>
                    <a:lnTo>
                      <a:pt x="273" y="86"/>
                    </a:lnTo>
                    <a:lnTo>
                      <a:pt x="275" y="86"/>
                    </a:lnTo>
                    <a:lnTo>
                      <a:pt x="276" y="85"/>
                    </a:lnTo>
                    <a:lnTo>
                      <a:pt x="277" y="85"/>
                    </a:lnTo>
                    <a:lnTo>
                      <a:pt x="280" y="84"/>
                    </a:lnTo>
                    <a:lnTo>
                      <a:pt x="283" y="84"/>
                    </a:lnTo>
                    <a:lnTo>
                      <a:pt x="285" y="83"/>
                    </a:lnTo>
                    <a:lnTo>
                      <a:pt x="286" y="83"/>
                    </a:lnTo>
                    <a:lnTo>
                      <a:pt x="288" y="82"/>
                    </a:lnTo>
                    <a:lnTo>
                      <a:pt x="291" y="81"/>
                    </a:lnTo>
                    <a:lnTo>
                      <a:pt x="294" y="81"/>
                    </a:lnTo>
                    <a:lnTo>
                      <a:pt x="296" y="80"/>
                    </a:lnTo>
                    <a:lnTo>
                      <a:pt x="297" y="80"/>
                    </a:lnTo>
                    <a:lnTo>
                      <a:pt x="299" y="80"/>
                    </a:lnTo>
                    <a:lnTo>
                      <a:pt x="301" y="80"/>
                    </a:lnTo>
                    <a:lnTo>
                      <a:pt x="304" y="79"/>
                    </a:lnTo>
                    <a:lnTo>
                      <a:pt x="307" y="79"/>
                    </a:lnTo>
                    <a:lnTo>
                      <a:pt x="308" y="79"/>
                    </a:lnTo>
                    <a:lnTo>
                      <a:pt x="310" y="79"/>
                    </a:lnTo>
                    <a:lnTo>
                      <a:pt x="314" y="79"/>
                    </a:lnTo>
                    <a:lnTo>
                      <a:pt x="317" y="78"/>
                    </a:lnTo>
                    <a:lnTo>
                      <a:pt x="319" y="78"/>
                    </a:lnTo>
                    <a:lnTo>
                      <a:pt x="320" y="78"/>
                    </a:lnTo>
                    <a:lnTo>
                      <a:pt x="323" y="78"/>
                    </a:lnTo>
                    <a:lnTo>
                      <a:pt x="326" y="77"/>
                    </a:lnTo>
                    <a:lnTo>
                      <a:pt x="329" y="77"/>
                    </a:lnTo>
                    <a:lnTo>
                      <a:pt x="331" y="76"/>
                    </a:lnTo>
                    <a:lnTo>
                      <a:pt x="333" y="76"/>
                    </a:lnTo>
                    <a:lnTo>
                      <a:pt x="337" y="75"/>
                    </a:lnTo>
                    <a:lnTo>
                      <a:pt x="340" y="75"/>
                    </a:lnTo>
                    <a:lnTo>
                      <a:pt x="340" y="74"/>
                    </a:lnTo>
                    <a:lnTo>
                      <a:pt x="342" y="74"/>
                    </a:lnTo>
                    <a:lnTo>
                      <a:pt x="345" y="73"/>
                    </a:lnTo>
                    <a:lnTo>
                      <a:pt x="349" y="73"/>
                    </a:lnTo>
                    <a:lnTo>
                      <a:pt x="352" y="73"/>
                    </a:lnTo>
                    <a:lnTo>
                      <a:pt x="354" y="73"/>
                    </a:lnTo>
                    <a:lnTo>
                      <a:pt x="357" y="73"/>
                    </a:lnTo>
                    <a:lnTo>
                      <a:pt x="360" y="73"/>
                    </a:lnTo>
                    <a:lnTo>
                      <a:pt x="362" y="74"/>
                    </a:lnTo>
                    <a:lnTo>
                      <a:pt x="363" y="74"/>
                    </a:lnTo>
                    <a:lnTo>
                      <a:pt x="365" y="75"/>
                    </a:lnTo>
                    <a:lnTo>
                      <a:pt x="367" y="75"/>
                    </a:lnTo>
                    <a:lnTo>
                      <a:pt x="370" y="76"/>
                    </a:lnTo>
                    <a:lnTo>
                      <a:pt x="372" y="77"/>
                    </a:lnTo>
                    <a:lnTo>
                      <a:pt x="373" y="78"/>
                    </a:lnTo>
                    <a:lnTo>
                      <a:pt x="375" y="79"/>
                    </a:lnTo>
                    <a:lnTo>
                      <a:pt x="377" y="80"/>
                    </a:lnTo>
                    <a:lnTo>
                      <a:pt x="381" y="81"/>
                    </a:lnTo>
                    <a:lnTo>
                      <a:pt x="383" y="83"/>
                    </a:lnTo>
                    <a:lnTo>
                      <a:pt x="384" y="83"/>
                    </a:lnTo>
                    <a:lnTo>
                      <a:pt x="385" y="84"/>
                    </a:lnTo>
                    <a:lnTo>
                      <a:pt x="388" y="85"/>
                    </a:lnTo>
                    <a:lnTo>
                      <a:pt x="391" y="87"/>
                    </a:lnTo>
                    <a:lnTo>
                      <a:pt x="393" y="88"/>
                    </a:lnTo>
                    <a:lnTo>
                      <a:pt x="394" y="88"/>
                    </a:lnTo>
                    <a:lnTo>
                      <a:pt x="395" y="88"/>
                    </a:lnTo>
                    <a:lnTo>
                      <a:pt x="397" y="89"/>
                    </a:lnTo>
                    <a:lnTo>
                      <a:pt x="399" y="90"/>
                    </a:lnTo>
                    <a:lnTo>
                      <a:pt x="402" y="91"/>
                    </a:lnTo>
                    <a:lnTo>
                      <a:pt x="404" y="91"/>
                    </a:lnTo>
                    <a:lnTo>
                      <a:pt x="405" y="92"/>
                    </a:lnTo>
                    <a:lnTo>
                      <a:pt x="406" y="92"/>
                    </a:lnTo>
                    <a:lnTo>
                      <a:pt x="407" y="92"/>
                    </a:lnTo>
                    <a:lnTo>
                      <a:pt x="409" y="93"/>
                    </a:lnTo>
                    <a:lnTo>
                      <a:pt x="412" y="94"/>
                    </a:lnTo>
                    <a:lnTo>
                      <a:pt x="415" y="95"/>
                    </a:lnTo>
                    <a:lnTo>
                      <a:pt x="416" y="95"/>
                    </a:lnTo>
                    <a:lnTo>
                      <a:pt x="417" y="95"/>
                    </a:lnTo>
                    <a:lnTo>
                      <a:pt x="420" y="95"/>
                    </a:lnTo>
                    <a:lnTo>
                      <a:pt x="423" y="96"/>
                    </a:lnTo>
                    <a:lnTo>
                      <a:pt x="426" y="96"/>
                    </a:lnTo>
                    <a:lnTo>
                      <a:pt x="427" y="97"/>
                    </a:lnTo>
                    <a:lnTo>
                      <a:pt x="429" y="97"/>
                    </a:lnTo>
                    <a:lnTo>
                      <a:pt x="432" y="97"/>
                    </a:lnTo>
                    <a:lnTo>
                      <a:pt x="435" y="98"/>
                    </a:lnTo>
                    <a:lnTo>
                      <a:pt x="437" y="98"/>
                    </a:lnTo>
                    <a:lnTo>
                      <a:pt x="439" y="98"/>
                    </a:lnTo>
                    <a:lnTo>
                      <a:pt x="442" y="98"/>
                    </a:lnTo>
                    <a:lnTo>
                      <a:pt x="445" y="98"/>
                    </a:lnTo>
                    <a:lnTo>
                      <a:pt x="448" y="99"/>
                    </a:lnTo>
                    <a:lnTo>
                      <a:pt x="449" y="99"/>
                    </a:lnTo>
                    <a:lnTo>
                      <a:pt x="451" y="99"/>
                    </a:lnTo>
                    <a:lnTo>
                      <a:pt x="454" y="99"/>
                    </a:lnTo>
                    <a:lnTo>
                      <a:pt x="458" y="99"/>
                    </a:lnTo>
                    <a:lnTo>
                      <a:pt x="460" y="99"/>
                    </a:lnTo>
                    <a:lnTo>
                      <a:pt x="462" y="99"/>
                    </a:lnTo>
                    <a:lnTo>
                      <a:pt x="466" y="99"/>
                    </a:lnTo>
                    <a:lnTo>
                      <a:pt x="470" y="99"/>
                    </a:lnTo>
                    <a:lnTo>
                      <a:pt x="475" y="99"/>
                    </a:lnTo>
                    <a:lnTo>
                      <a:pt x="480" y="99"/>
                    </a:lnTo>
                    <a:lnTo>
                      <a:pt x="484" y="99"/>
                    </a:lnTo>
                    <a:lnTo>
                      <a:pt x="488" y="99"/>
                    </a:lnTo>
                    <a:lnTo>
                      <a:pt x="491" y="99"/>
                    </a:lnTo>
                    <a:lnTo>
                      <a:pt x="494" y="99"/>
                    </a:lnTo>
                    <a:lnTo>
                      <a:pt x="498" y="99"/>
                    </a:lnTo>
                    <a:lnTo>
                      <a:pt x="502" y="98"/>
                    </a:lnTo>
                    <a:lnTo>
                      <a:pt x="504" y="98"/>
                    </a:lnTo>
                    <a:lnTo>
                      <a:pt x="507" y="98"/>
                    </a:lnTo>
                    <a:lnTo>
                      <a:pt x="511" y="98"/>
                    </a:lnTo>
                    <a:lnTo>
                      <a:pt x="513" y="98"/>
                    </a:lnTo>
                    <a:lnTo>
                      <a:pt x="516" y="98"/>
                    </a:lnTo>
                    <a:lnTo>
                      <a:pt x="519" y="98"/>
                    </a:lnTo>
                    <a:lnTo>
                      <a:pt x="523" y="98"/>
                    </a:lnTo>
                    <a:lnTo>
                      <a:pt x="528" y="98"/>
                    </a:lnTo>
                    <a:lnTo>
                      <a:pt x="532" y="98"/>
                    </a:lnTo>
                    <a:lnTo>
                      <a:pt x="538" y="98"/>
                    </a:lnTo>
                    <a:lnTo>
                      <a:pt x="542" y="98"/>
                    </a:lnTo>
                  </a:path>
                </a:pathLst>
              </a:custGeom>
              <a:noFill/>
              <a:ln w="9525" cap="flat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783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" name="Rectangle 48"/>
            <p:cNvSpPr>
              <a:spLocks noChangeArrowheads="1"/>
            </p:cNvSpPr>
            <p:nvPr/>
          </p:nvSpPr>
          <p:spPr bwMode="auto">
            <a:xfrm>
              <a:off x="1079078" y="342182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14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>
              <a:off x="1128904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8" name="Line 50"/>
            <p:cNvSpPr>
              <a:spLocks noChangeShapeType="1"/>
            </p:cNvSpPr>
            <p:nvPr/>
          </p:nvSpPr>
          <p:spPr bwMode="auto">
            <a:xfrm>
              <a:off x="1436923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1695117" y="342182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18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1749472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>
              <a:off x="2057491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2313420" y="342182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22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2365511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>
              <a:off x="2678060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933988" y="342182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26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2986079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3296362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3552291" y="342182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30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3604381" y="3385167"/>
              <a:ext cx="0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3916930" y="3385167"/>
              <a:ext cx="0" cy="3657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4224950" y="3385167"/>
              <a:ext cx="2265" cy="31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43" name="Group 64"/>
            <p:cNvGrpSpPr>
              <a:grpSpLocks/>
            </p:cNvGrpSpPr>
            <p:nvPr/>
          </p:nvGrpSpPr>
          <p:grpSpPr bwMode="auto">
            <a:xfrm>
              <a:off x="762000" y="2056099"/>
              <a:ext cx="3582987" cy="647004"/>
              <a:chOff x="693" y="739"/>
              <a:chExt cx="1474" cy="379"/>
            </a:xfrm>
          </p:grpSpPr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693" y="739"/>
                <a:ext cx="1021" cy="377"/>
              </a:xfrm>
              <a:custGeom>
                <a:avLst/>
                <a:gdLst>
                  <a:gd name="T0" fmla="*/ 34 w 1021"/>
                  <a:gd name="T1" fmla="*/ 376 h 377"/>
                  <a:gd name="T2" fmla="*/ 66 w 1021"/>
                  <a:gd name="T3" fmla="*/ 375 h 377"/>
                  <a:gd name="T4" fmla="*/ 103 w 1021"/>
                  <a:gd name="T5" fmla="*/ 376 h 377"/>
                  <a:gd name="T6" fmla="*/ 142 w 1021"/>
                  <a:gd name="T7" fmla="*/ 376 h 377"/>
                  <a:gd name="T8" fmla="*/ 173 w 1021"/>
                  <a:gd name="T9" fmla="*/ 374 h 377"/>
                  <a:gd name="T10" fmla="*/ 193 w 1021"/>
                  <a:gd name="T11" fmla="*/ 371 h 377"/>
                  <a:gd name="T12" fmla="*/ 212 w 1021"/>
                  <a:gd name="T13" fmla="*/ 367 h 377"/>
                  <a:gd name="T14" fmla="*/ 232 w 1021"/>
                  <a:gd name="T15" fmla="*/ 365 h 377"/>
                  <a:gd name="T16" fmla="*/ 252 w 1021"/>
                  <a:gd name="T17" fmla="*/ 363 h 377"/>
                  <a:gd name="T18" fmla="*/ 271 w 1021"/>
                  <a:gd name="T19" fmla="*/ 361 h 377"/>
                  <a:gd name="T20" fmla="*/ 292 w 1021"/>
                  <a:gd name="T21" fmla="*/ 362 h 377"/>
                  <a:gd name="T22" fmla="*/ 314 w 1021"/>
                  <a:gd name="T23" fmla="*/ 364 h 377"/>
                  <a:gd name="T24" fmla="*/ 334 w 1021"/>
                  <a:gd name="T25" fmla="*/ 366 h 377"/>
                  <a:gd name="T26" fmla="*/ 355 w 1021"/>
                  <a:gd name="T27" fmla="*/ 367 h 377"/>
                  <a:gd name="T28" fmla="*/ 370 w 1021"/>
                  <a:gd name="T29" fmla="*/ 362 h 377"/>
                  <a:gd name="T30" fmla="*/ 384 w 1021"/>
                  <a:gd name="T31" fmla="*/ 355 h 377"/>
                  <a:gd name="T32" fmla="*/ 397 w 1021"/>
                  <a:gd name="T33" fmla="*/ 350 h 377"/>
                  <a:gd name="T34" fmla="*/ 411 w 1021"/>
                  <a:gd name="T35" fmla="*/ 349 h 377"/>
                  <a:gd name="T36" fmla="*/ 428 w 1021"/>
                  <a:gd name="T37" fmla="*/ 352 h 377"/>
                  <a:gd name="T38" fmla="*/ 442 w 1021"/>
                  <a:gd name="T39" fmla="*/ 357 h 377"/>
                  <a:gd name="T40" fmla="*/ 460 w 1021"/>
                  <a:gd name="T41" fmla="*/ 363 h 377"/>
                  <a:gd name="T42" fmla="*/ 473 w 1021"/>
                  <a:gd name="T43" fmla="*/ 364 h 377"/>
                  <a:gd name="T44" fmla="*/ 484 w 1021"/>
                  <a:gd name="T45" fmla="*/ 360 h 377"/>
                  <a:gd name="T46" fmla="*/ 492 w 1021"/>
                  <a:gd name="T47" fmla="*/ 352 h 377"/>
                  <a:gd name="T48" fmla="*/ 497 w 1021"/>
                  <a:gd name="T49" fmla="*/ 344 h 377"/>
                  <a:gd name="T50" fmla="*/ 504 w 1021"/>
                  <a:gd name="T51" fmla="*/ 321 h 377"/>
                  <a:gd name="T52" fmla="*/ 510 w 1021"/>
                  <a:gd name="T53" fmla="*/ 296 h 377"/>
                  <a:gd name="T54" fmla="*/ 516 w 1021"/>
                  <a:gd name="T55" fmla="*/ 255 h 377"/>
                  <a:gd name="T56" fmla="*/ 522 w 1021"/>
                  <a:gd name="T57" fmla="*/ 206 h 377"/>
                  <a:gd name="T58" fmla="*/ 527 w 1021"/>
                  <a:gd name="T59" fmla="*/ 155 h 377"/>
                  <a:gd name="T60" fmla="*/ 537 w 1021"/>
                  <a:gd name="T61" fmla="*/ 71 h 377"/>
                  <a:gd name="T62" fmla="*/ 541 w 1021"/>
                  <a:gd name="T63" fmla="*/ 41 h 377"/>
                  <a:gd name="T64" fmla="*/ 547 w 1021"/>
                  <a:gd name="T65" fmla="*/ 9 h 377"/>
                  <a:gd name="T66" fmla="*/ 553 w 1021"/>
                  <a:gd name="T67" fmla="*/ 0 h 377"/>
                  <a:gd name="T68" fmla="*/ 559 w 1021"/>
                  <a:gd name="T69" fmla="*/ 13 h 377"/>
                  <a:gd name="T70" fmla="*/ 563 w 1021"/>
                  <a:gd name="T71" fmla="*/ 34 h 377"/>
                  <a:gd name="T72" fmla="*/ 570 w 1021"/>
                  <a:gd name="T73" fmla="*/ 89 h 377"/>
                  <a:gd name="T74" fmla="*/ 575 w 1021"/>
                  <a:gd name="T75" fmla="*/ 141 h 377"/>
                  <a:gd name="T76" fmla="*/ 582 w 1021"/>
                  <a:gd name="T77" fmla="*/ 199 h 377"/>
                  <a:gd name="T78" fmla="*/ 590 w 1021"/>
                  <a:gd name="T79" fmla="*/ 256 h 377"/>
                  <a:gd name="T80" fmla="*/ 595 w 1021"/>
                  <a:gd name="T81" fmla="*/ 282 h 377"/>
                  <a:gd name="T82" fmla="*/ 603 w 1021"/>
                  <a:gd name="T83" fmla="*/ 314 h 377"/>
                  <a:gd name="T84" fmla="*/ 613 w 1021"/>
                  <a:gd name="T85" fmla="*/ 335 h 377"/>
                  <a:gd name="T86" fmla="*/ 621 w 1021"/>
                  <a:gd name="T87" fmla="*/ 345 h 377"/>
                  <a:gd name="T88" fmla="*/ 632 w 1021"/>
                  <a:gd name="T89" fmla="*/ 353 h 377"/>
                  <a:gd name="T90" fmla="*/ 646 w 1021"/>
                  <a:gd name="T91" fmla="*/ 359 h 377"/>
                  <a:gd name="T92" fmla="*/ 660 w 1021"/>
                  <a:gd name="T93" fmla="*/ 362 h 377"/>
                  <a:gd name="T94" fmla="*/ 679 w 1021"/>
                  <a:gd name="T95" fmla="*/ 364 h 377"/>
                  <a:gd name="T96" fmla="*/ 709 w 1021"/>
                  <a:gd name="T97" fmla="*/ 365 h 377"/>
                  <a:gd name="T98" fmla="*/ 736 w 1021"/>
                  <a:gd name="T99" fmla="*/ 366 h 377"/>
                  <a:gd name="T100" fmla="*/ 755 w 1021"/>
                  <a:gd name="T101" fmla="*/ 362 h 377"/>
                  <a:gd name="T102" fmla="*/ 768 w 1021"/>
                  <a:gd name="T103" fmla="*/ 358 h 377"/>
                  <a:gd name="T104" fmla="*/ 784 w 1021"/>
                  <a:gd name="T105" fmla="*/ 356 h 377"/>
                  <a:gd name="T106" fmla="*/ 799 w 1021"/>
                  <a:gd name="T107" fmla="*/ 358 h 377"/>
                  <a:gd name="T108" fmla="*/ 813 w 1021"/>
                  <a:gd name="T109" fmla="*/ 364 h 377"/>
                  <a:gd name="T110" fmla="*/ 831 w 1021"/>
                  <a:gd name="T111" fmla="*/ 370 h 377"/>
                  <a:gd name="T112" fmla="*/ 847 w 1021"/>
                  <a:gd name="T113" fmla="*/ 372 h 377"/>
                  <a:gd name="T114" fmla="*/ 865 w 1021"/>
                  <a:gd name="T115" fmla="*/ 373 h 377"/>
                  <a:gd name="T116" fmla="*/ 894 w 1021"/>
                  <a:gd name="T117" fmla="*/ 374 h 377"/>
                  <a:gd name="T118" fmla="*/ 932 w 1021"/>
                  <a:gd name="T119" fmla="*/ 374 h 377"/>
                  <a:gd name="T120" fmla="*/ 962 w 1021"/>
                  <a:gd name="T121" fmla="*/ 371 h 377"/>
                  <a:gd name="T122" fmla="*/ 981 w 1021"/>
                  <a:gd name="T123" fmla="*/ 369 h 377"/>
                  <a:gd name="T124" fmla="*/ 1005 w 1021"/>
                  <a:gd name="T125" fmla="*/ 369 h 3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1" h="377">
                    <a:moveTo>
                      <a:pt x="0" y="377"/>
                    </a:moveTo>
                    <a:lnTo>
                      <a:pt x="5" y="377"/>
                    </a:lnTo>
                    <a:lnTo>
                      <a:pt x="10" y="377"/>
                    </a:lnTo>
                    <a:lnTo>
                      <a:pt x="15" y="377"/>
                    </a:lnTo>
                    <a:lnTo>
                      <a:pt x="21" y="376"/>
                    </a:lnTo>
                    <a:lnTo>
                      <a:pt x="26" y="376"/>
                    </a:lnTo>
                    <a:lnTo>
                      <a:pt x="30" y="376"/>
                    </a:lnTo>
                    <a:lnTo>
                      <a:pt x="34" y="376"/>
                    </a:lnTo>
                    <a:lnTo>
                      <a:pt x="38" y="376"/>
                    </a:lnTo>
                    <a:lnTo>
                      <a:pt x="41" y="376"/>
                    </a:lnTo>
                    <a:lnTo>
                      <a:pt x="45" y="375"/>
                    </a:lnTo>
                    <a:lnTo>
                      <a:pt x="49" y="375"/>
                    </a:lnTo>
                    <a:lnTo>
                      <a:pt x="53" y="375"/>
                    </a:lnTo>
                    <a:lnTo>
                      <a:pt x="58" y="375"/>
                    </a:lnTo>
                    <a:lnTo>
                      <a:pt x="62" y="375"/>
                    </a:lnTo>
                    <a:lnTo>
                      <a:pt x="66" y="375"/>
                    </a:lnTo>
                    <a:lnTo>
                      <a:pt x="71" y="375"/>
                    </a:lnTo>
                    <a:lnTo>
                      <a:pt x="76" y="375"/>
                    </a:lnTo>
                    <a:lnTo>
                      <a:pt x="81" y="375"/>
                    </a:lnTo>
                    <a:lnTo>
                      <a:pt x="85" y="375"/>
                    </a:lnTo>
                    <a:lnTo>
                      <a:pt x="89" y="375"/>
                    </a:lnTo>
                    <a:lnTo>
                      <a:pt x="94" y="376"/>
                    </a:lnTo>
                    <a:lnTo>
                      <a:pt x="98" y="376"/>
                    </a:lnTo>
                    <a:lnTo>
                      <a:pt x="103" y="376"/>
                    </a:lnTo>
                    <a:lnTo>
                      <a:pt x="107" y="376"/>
                    </a:lnTo>
                    <a:lnTo>
                      <a:pt x="112" y="376"/>
                    </a:lnTo>
                    <a:lnTo>
                      <a:pt x="117" y="376"/>
                    </a:lnTo>
                    <a:lnTo>
                      <a:pt x="122" y="376"/>
                    </a:lnTo>
                    <a:lnTo>
                      <a:pt x="127" y="376"/>
                    </a:lnTo>
                    <a:lnTo>
                      <a:pt x="132" y="376"/>
                    </a:lnTo>
                    <a:lnTo>
                      <a:pt x="137" y="376"/>
                    </a:lnTo>
                    <a:lnTo>
                      <a:pt x="142" y="376"/>
                    </a:lnTo>
                    <a:lnTo>
                      <a:pt x="147" y="376"/>
                    </a:lnTo>
                    <a:lnTo>
                      <a:pt x="152" y="375"/>
                    </a:lnTo>
                    <a:lnTo>
                      <a:pt x="156" y="375"/>
                    </a:lnTo>
                    <a:lnTo>
                      <a:pt x="159" y="375"/>
                    </a:lnTo>
                    <a:lnTo>
                      <a:pt x="162" y="375"/>
                    </a:lnTo>
                    <a:lnTo>
                      <a:pt x="165" y="375"/>
                    </a:lnTo>
                    <a:lnTo>
                      <a:pt x="169" y="374"/>
                    </a:lnTo>
                    <a:lnTo>
                      <a:pt x="173" y="374"/>
                    </a:lnTo>
                    <a:lnTo>
                      <a:pt x="177" y="374"/>
                    </a:lnTo>
                    <a:lnTo>
                      <a:pt x="179" y="373"/>
                    </a:lnTo>
                    <a:lnTo>
                      <a:pt x="182" y="373"/>
                    </a:lnTo>
                    <a:lnTo>
                      <a:pt x="184" y="373"/>
                    </a:lnTo>
                    <a:lnTo>
                      <a:pt x="187" y="372"/>
                    </a:lnTo>
                    <a:lnTo>
                      <a:pt x="190" y="372"/>
                    </a:lnTo>
                    <a:lnTo>
                      <a:pt x="191" y="372"/>
                    </a:lnTo>
                    <a:lnTo>
                      <a:pt x="193" y="371"/>
                    </a:lnTo>
                    <a:lnTo>
                      <a:pt x="197" y="370"/>
                    </a:lnTo>
                    <a:lnTo>
                      <a:pt x="200" y="370"/>
                    </a:lnTo>
                    <a:lnTo>
                      <a:pt x="202" y="370"/>
                    </a:lnTo>
                    <a:lnTo>
                      <a:pt x="203" y="369"/>
                    </a:lnTo>
                    <a:lnTo>
                      <a:pt x="205" y="369"/>
                    </a:lnTo>
                    <a:lnTo>
                      <a:pt x="209" y="368"/>
                    </a:lnTo>
                    <a:lnTo>
                      <a:pt x="211" y="368"/>
                    </a:lnTo>
                    <a:lnTo>
                      <a:pt x="212" y="367"/>
                    </a:lnTo>
                    <a:lnTo>
                      <a:pt x="214" y="367"/>
                    </a:lnTo>
                    <a:lnTo>
                      <a:pt x="217" y="367"/>
                    </a:lnTo>
                    <a:lnTo>
                      <a:pt x="220" y="366"/>
                    </a:lnTo>
                    <a:lnTo>
                      <a:pt x="222" y="366"/>
                    </a:lnTo>
                    <a:lnTo>
                      <a:pt x="224" y="366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6" y="365"/>
                    </a:lnTo>
                    <a:lnTo>
                      <a:pt x="238" y="364"/>
                    </a:lnTo>
                    <a:lnTo>
                      <a:pt x="241" y="364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9" y="363"/>
                    </a:lnTo>
                    <a:lnTo>
                      <a:pt x="252" y="363"/>
                    </a:lnTo>
                    <a:lnTo>
                      <a:pt x="254" y="363"/>
                    </a:lnTo>
                    <a:lnTo>
                      <a:pt x="256" y="363"/>
                    </a:lnTo>
                    <a:lnTo>
                      <a:pt x="257" y="362"/>
                    </a:lnTo>
                    <a:lnTo>
                      <a:pt x="260" y="362"/>
                    </a:lnTo>
                    <a:lnTo>
                      <a:pt x="263" y="362"/>
                    </a:lnTo>
                    <a:lnTo>
                      <a:pt x="266" y="361"/>
                    </a:lnTo>
                    <a:lnTo>
                      <a:pt x="269" y="361"/>
                    </a:lnTo>
                    <a:lnTo>
                      <a:pt x="271" y="361"/>
                    </a:lnTo>
                    <a:lnTo>
                      <a:pt x="275" y="361"/>
                    </a:lnTo>
                    <a:lnTo>
                      <a:pt x="277" y="361"/>
                    </a:lnTo>
                    <a:lnTo>
                      <a:pt x="278" y="361"/>
                    </a:lnTo>
                    <a:lnTo>
                      <a:pt x="280" y="361"/>
                    </a:lnTo>
                    <a:lnTo>
                      <a:pt x="283" y="361"/>
                    </a:lnTo>
                    <a:lnTo>
                      <a:pt x="286" y="361"/>
                    </a:lnTo>
                    <a:lnTo>
                      <a:pt x="290" y="362"/>
                    </a:lnTo>
                    <a:lnTo>
                      <a:pt x="292" y="362"/>
                    </a:lnTo>
                    <a:lnTo>
                      <a:pt x="296" y="362"/>
                    </a:lnTo>
                    <a:lnTo>
                      <a:pt x="299" y="362"/>
                    </a:lnTo>
                    <a:lnTo>
                      <a:pt x="301" y="363"/>
                    </a:lnTo>
                    <a:lnTo>
                      <a:pt x="304" y="363"/>
                    </a:lnTo>
                    <a:lnTo>
                      <a:pt x="307" y="363"/>
                    </a:lnTo>
                    <a:lnTo>
                      <a:pt x="310" y="364"/>
                    </a:lnTo>
                    <a:lnTo>
                      <a:pt x="312" y="364"/>
                    </a:lnTo>
                    <a:lnTo>
                      <a:pt x="314" y="364"/>
                    </a:lnTo>
                    <a:lnTo>
                      <a:pt x="318" y="364"/>
                    </a:lnTo>
                    <a:lnTo>
                      <a:pt x="321" y="365"/>
                    </a:lnTo>
                    <a:lnTo>
                      <a:pt x="323" y="365"/>
                    </a:lnTo>
                    <a:lnTo>
                      <a:pt x="325" y="365"/>
                    </a:lnTo>
                    <a:lnTo>
                      <a:pt x="329" y="366"/>
                    </a:lnTo>
                    <a:lnTo>
                      <a:pt x="331" y="366"/>
                    </a:lnTo>
                    <a:lnTo>
                      <a:pt x="332" y="366"/>
                    </a:lnTo>
                    <a:lnTo>
                      <a:pt x="334" y="366"/>
                    </a:lnTo>
                    <a:lnTo>
                      <a:pt x="336" y="366"/>
                    </a:lnTo>
                    <a:lnTo>
                      <a:pt x="339" y="367"/>
                    </a:lnTo>
                    <a:lnTo>
                      <a:pt x="343" y="367"/>
                    </a:lnTo>
                    <a:lnTo>
                      <a:pt x="345" y="367"/>
                    </a:lnTo>
                    <a:lnTo>
                      <a:pt x="348" y="367"/>
                    </a:lnTo>
                    <a:lnTo>
                      <a:pt x="350" y="367"/>
                    </a:lnTo>
                    <a:lnTo>
                      <a:pt x="353" y="367"/>
                    </a:lnTo>
                    <a:lnTo>
                      <a:pt x="355" y="367"/>
                    </a:lnTo>
                    <a:lnTo>
                      <a:pt x="357" y="366"/>
                    </a:lnTo>
                    <a:lnTo>
                      <a:pt x="359" y="366"/>
                    </a:lnTo>
                    <a:lnTo>
                      <a:pt x="361" y="365"/>
                    </a:lnTo>
                    <a:lnTo>
                      <a:pt x="363" y="365"/>
                    </a:lnTo>
                    <a:lnTo>
                      <a:pt x="364" y="364"/>
                    </a:lnTo>
                    <a:lnTo>
                      <a:pt x="366" y="364"/>
                    </a:lnTo>
                    <a:lnTo>
                      <a:pt x="368" y="363"/>
                    </a:lnTo>
                    <a:lnTo>
                      <a:pt x="370" y="362"/>
                    </a:lnTo>
                    <a:lnTo>
                      <a:pt x="372" y="361"/>
                    </a:lnTo>
                    <a:lnTo>
                      <a:pt x="374" y="360"/>
                    </a:lnTo>
                    <a:lnTo>
                      <a:pt x="375" y="360"/>
                    </a:lnTo>
                    <a:lnTo>
                      <a:pt x="376" y="359"/>
                    </a:lnTo>
                    <a:lnTo>
                      <a:pt x="377" y="359"/>
                    </a:lnTo>
                    <a:lnTo>
                      <a:pt x="379" y="358"/>
                    </a:lnTo>
                    <a:lnTo>
                      <a:pt x="381" y="356"/>
                    </a:lnTo>
                    <a:lnTo>
                      <a:pt x="384" y="355"/>
                    </a:lnTo>
                    <a:lnTo>
                      <a:pt x="385" y="354"/>
                    </a:lnTo>
                    <a:lnTo>
                      <a:pt x="386" y="354"/>
                    </a:lnTo>
                    <a:lnTo>
                      <a:pt x="387" y="353"/>
                    </a:lnTo>
                    <a:lnTo>
                      <a:pt x="389" y="352"/>
                    </a:lnTo>
                    <a:lnTo>
                      <a:pt x="391" y="351"/>
                    </a:lnTo>
                    <a:lnTo>
                      <a:pt x="394" y="351"/>
                    </a:lnTo>
                    <a:lnTo>
                      <a:pt x="396" y="350"/>
                    </a:lnTo>
                    <a:lnTo>
                      <a:pt x="397" y="350"/>
                    </a:lnTo>
                    <a:lnTo>
                      <a:pt x="398" y="349"/>
                    </a:lnTo>
                    <a:lnTo>
                      <a:pt x="400" y="349"/>
                    </a:lnTo>
                    <a:lnTo>
                      <a:pt x="402" y="349"/>
                    </a:lnTo>
                    <a:lnTo>
                      <a:pt x="405" y="349"/>
                    </a:lnTo>
                    <a:lnTo>
                      <a:pt x="406" y="349"/>
                    </a:lnTo>
                    <a:lnTo>
                      <a:pt x="408" y="349"/>
                    </a:lnTo>
                    <a:lnTo>
                      <a:pt x="409" y="349"/>
                    </a:lnTo>
                    <a:lnTo>
                      <a:pt x="411" y="349"/>
                    </a:lnTo>
                    <a:lnTo>
                      <a:pt x="413" y="349"/>
                    </a:lnTo>
                    <a:lnTo>
                      <a:pt x="416" y="349"/>
                    </a:lnTo>
                    <a:lnTo>
                      <a:pt x="418" y="350"/>
                    </a:lnTo>
                    <a:lnTo>
                      <a:pt x="419" y="350"/>
                    </a:lnTo>
                    <a:lnTo>
                      <a:pt x="421" y="350"/>
                    </a:lnTo>
                    <a:lnTo>
                      <a:pt x="423" y="351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30" y="353"/>
                    </a:lnTo>
                    <a:lnTo>
                      <a:pt x="431" y="353"/>
                    </a:lnTo>
                    <a:lnTo>
                      <a:pt x="433" y="354"/>
                    </a:lnTo>
                    <a:lnTo>
                      <a:pt x="436" y="355"/>
                    </a:lnTo>
                    <a:lnTo>
                      <a:pt x="438" y="356"/>
                    </a:lnTo>
                    <a:lnTo>
                      <a:pt x="439" y="356"/>
                    </a:lnTo>
                    <a:lnTo>
                      <a:pt x="440" y="357"/>
                    </a:lnTo>
                    <a:lnTo>
                      <a:pt x="442" y="357"/>
                    </a:lnTo>
                    <a:lnTo>
                      <a:pt x="444" y="358"/>
                    </a:lnTo>
                    <a:lnTo>
                      <a:pt x="446" y="359"/>
                    </a:lnTo>
                    <a:lnTo>
                      <a:pt x="449" y="360"/>
                    </a:lnTo>
                    <a:lnTo>
                      <a:pt x="451" y="360"/>
                    </a:lnTo>
                    <a:lnTo>
                      <a:pt x="452" y="361"/>
                    </a:lnTo>
                    <a:lnTo>
                      <a:pt x="454" y="362"/>
                    </a:lnTo>
                    <a:lnTo>
                      <a:pt x="457" y="362"/>
                    </a:lnTo>
                    <a:lnTo>
                      <a:pt x="460" y="363"/>
                    </a:lnTo>
                    <a:lnTo>
                      <a:pt x="462" y="363"/>
                    </a:lnTo>
                    <a:lnTo>
                      <a:pt x="463" y="363"/>
                    </a:lnTo>
                    <a:lnTo>
                      <a:pt x="464" y="364"/>
                    </a:lnTo>
                    <a:lnTo>
                      <a:pt x="466" y="364"/>
                    </a:lnTo>
                    <a:lnTo>
                      <a:pt x="468" y="364"/>
                    </a:lnTo>
                    <a:lnTo>
                      <a:pt x="470" y="364"/>
                    </a:lnTo>
                    <a:lnTo>
                      <a:pt x="472" y="364"/>
                    </a:lnTo>
                    <a:lnTo>
                      <a:pt x="473" y="364"/>
                    </a:lnTo>
                    <a:lnTo>
                      <a:pt x="474" y="364"/>
                    </a:lnTo>
                    <a:lnTo>
                      <a:pt x="476" y="364"/>
                    </a:lnTo>
                    <a:lnTo>
                      <a:pt x="478" y="363"/>
                    </a:lnTo>
                    <a:lnTo>
                      <a:pt x="480" y="363"/>
                    </a:lnTo>
                    <a:lnTo>
                      <a:pt x="481" y="362"/>
                    </a:lnTo>
                    <a:lnTo>
                      <a:pt x="483" y="361"/>
                    </a:lnTo>
                    <a:lnTo>
                      <a:pt x="484" y="360"/>
                    </a:lnTo>
                    <a:lnTo>
                      <a:pt x="485" y="360"/>
                    </a:lnTo>
                    <a:lnTo>
                      <a:pt x="486" y="360"/>
                    </a:lnTo>
                    <a:lnTo>
                      <a:pt x="487" y="359"/>
                    </a:lnTo>
                    <a:lnTo>
                      <a:pt x="488" y="357"/>
                    </a:lnTo>
                    <a:lnTo>
                      <a:pt x="489" y="356"/>
                    </a:lnTo>
                    <a:lnTo>
                      <a:pt x="490" y="355"/>
                    </a:lnTo>
                    <a:lnTo>
                      <a:pt x="491" y="353"/>
                    </a:lnTo>
                    <a:lnTo>
                      <a:pt x="492" y="352"/>
                    </a:lnTo>
                    <a:lnTo>
                      <a:pt x="493" y="351"/>
                    </a:lnTo>
                    <a:lnTo>
                      <a:pt x="494" y="350"/>
                    </a:lnTo>
                    <a:lnTo>
                      <a:pt x="494" y="349"/>
                    </a:lnTo>
                    <a:lnTo>
                      <a:pt x="495" y="348"/>
                    </a:lnTo>
                    <a:lnTo>
                      <a:pt x="495" y="347"/>
                    </a:lnTo>
                    <a:lnTo>
                      <a:pt x="496" y="346"/>
                    </a:lnTo>
                    <a:lnTo>
                      <a:pt x="497" y="344"/>
                    </a:lnTo>
                    <a:lnTo>
                      <a:pt x="498" y="342"/>
                    </a:lnTo>
                    <a:lnTo>
                      <a:pt x="498" y="340"/>
                    </a:lnTo>
                    <a:lnTo>
                      <a:pt x="499" y="338"/>
                    </a:lnTo>
                    <a:lnTo>
                      <a:pt x="500" y="335"/>
                    </a:lnTo>
                    <a:lnTo>
                      <a:pt x="501" y="332"/>
                    </a:lnTo>
                    <a:lnTo>
                      <a:pt x="502" y="328"/>
                    </a:lnTo>
                    <a:lnTo>
                      <a:pt x="504" y="324"/>
                    </a:lnTo>
                    <a:lnTo>
                      <a:pt x="504" y="321"/>
                    </a:lnTo>
                    <a:lnTo>
                      <a:pt x="505" y="319"/>
                    </a:lnTo>
                    <a:lnTo>
                      <a:pt x="505" y="317"/>
                    </a:lnTo>
                    <a:lnTo>
                      <a:pt x="506" y="316"/>
                    </a:lnTo>
                    <a:lnTo>
                      <a:pt x="506" y="315"/>
                    </a:lnTo>
                    <a:lnTo>
                      <a:pt x="507" y="312"/>
                    </a:lnTo>
                    <a:lnTo>
                      <a:pt x="508" y="307"/>
                    </a:lnTo>
                    <a:lnTo>
                      <a:pt x="508" y="302"/>
                    </a:lnTo>
                    <a:lnTo>
                      <a:pt x="510" y="296"/>
                    </a:lnTo>
                    <a:lnTo>
                      <a:pt x="511" y="290"/>
                    </a:lnTo>
                    <a:lnTo>
                      <a:pt x="512" y="284"/>
                    </a:lnTo>
                    <a:lnTo>
                      <a:pt x="513" y="278"/>
                    </a:lnTo>
                    <a:lnTo>
                      <a:pt x="514" y="271"/>
                    </a:lnTo>
                    <a:lnTo>
                      <a:pt x="515" y="264"/>
                    </a:lnTo>
                    <a:lnTo>
                      <a:pt x="515" y="260"/>
                    </a:lnTo>
                    <a:lnTo>
                      <a:pt x="516" y="257"/>
                    </a:lnTo>
                    <a:lnTo>
                      <a:pt x="516" y="255"/>
                    </a:lnTo>
                    <a:lnTo>
                      <a:pt x="516" y="253"/>
                    </a:lnTo>
                    <a:lnTo>
                      <a:pt x="517" y="251"/>
                    </a:lnTo>
                    <a:lnTo>
                      <a:pt x="517" y="250"/>
                    </a:lnTo>
                    <a:lnTo>
                      <a:pt x="517" y="245"/>
                    </a:lnTo>
                    <a:lnTo>
                      <a:pt x="518" y="236"/>
                    </a:lnTo>
                    <a:lnTo>
                      <a:pt x="519" y="227"/>
                    </a:lnTo>
                    <a:lnTo>
                      <a:pt x="521" y="217"/>
                    </a:lnTo>
                    <a:lnTo>
                      <a:pt x="522" y="206"/>
                    </a:lnTo>
                    <a:lnTo>
                      <a:pt x="523" y="194"/>
                    </a:lnTo>
                    <a:lnTo>
                      <a:pt x="525" y="180"/>
                    </a:lnTo>
                    <a:lnTo>
                      <a:pt x="526" y="170"/>
                    </a:lnTo>
                    <a:lnTo>
                      <a:pt x="526" y="166"/>
                    </a:lnTo>
                    <a:lnTo>
                      <a:pt x="527" y="163"/>
                    </a:lnTo>
                    <a:lnTo>
                      <a:pt x="527" y="160"/>
                    </a:lnTo>
                    <a:lnTo>
                      <a:pt x="527" y="157"/>
                    </a:lnTo>
                    <a:lnTo>
                      <a:pt x="527" y="155"/>
                    </a:lnTo>
                    <a:lnTo>
                      <a:pt x="527" y="154"/>
                    </a:lnTo>
                    <a:lnTo>
                      <a:pt x="529" y="143"/>
                    </a:lnTo>
                    <a:lnTo>
                      <a:pt x="531" y="125"/>
                    </a:lnTo>
                    <a:lnTo>
                      <a:pt x="532" y="110"/>
                    </a:lnTo>
                    <a:lnTo>
                      <a:pt x="534" y="98"/>
                    </a:lnTo>
                    <a:lnTo>
                      <a:pt x="535" y="88"/>
                    </a:lnTo>
                    <a:lnTo>
                      <a:pt x="536" y="78"/>
                    </a:lnTo>
                    <a:lnTo>
                      <a:pt x="537" y="71"/>
                    </a:lnTo>
                    <a:lnTo>
                      <a:pt x="537" y="67"/>
                    </a:lnTo>
                    <a:lnTo>
                      <a:pt x="538" y="63"/>
                    </a:lnTo>
                    <a:lnTo>
                      <a:pt x="538" y="61"/>
                    </a:lnTo>
                    <a:lnTo>
                      <a:pt x="538" y="59"/>
                    </a:lnTo>
                    <a:lnTo>
                      <a:pt x="538" y="57"/>
                    </a:lnTo>
                    <a:lnTo>
                      <a:pt x="539" y="53"/>
                    </a:lnTo>
                    <a:lnTo>
                      <a:pt x="540" y="47"/>
                    </a:lnTo>
                    <a:lnTo>
                      <a:pt x="541" y="41"/>
                    </a:lnTo>
                    <a:lnTo>
                      <a:pt x="542" y="35"/>
                    </a:lnTo>
                    <a:lnTo>
                      <a:pt x="542" y="30"/>
                    </a:lnTo>
                    <a:lnTo>
                      <a:pt x="543" y="26"/>
                    </a:lnTo>
                    <a:lnTo>
                      <a:pt x="544" y="22"/>
                    </a:lnTo>
                    <a:lnTo>
                      <a:pt x="545" y="18"/>
                    </a:lnTo>
                    <a:lnTo>
                      <a:pt x="545" y="14"/>
                    </a:lnTo>
                    <a:lnTo>
                      <a:pt x="546" y="11"/>
                    </a:lnTo>
                    <a:lnTo>
                      <a:pt x="547" y="9"/>
                    </a:lnTo>
                    <a:lnTo>
                      <a:pt x="548" y="6"/>
                    </a:lnTo>
                    <a:lnTo>
                      <a:pt x="548" y="4"/>
                    </a:lnTo>
                    <a:lnTo>
                      <a:pt x="549" y="2"/>
                    </a:lnTo>
                    <a:lnTo>
                      <a:pt x="550" y="1"/>
                    </a:lnTo>
                    <a:lnTo>
                      <a:pt x="551" y="0"/>
                    </a:lnTo>
                    <a:lnTo>
                      <a:pt x="552" y="0"/>
                    </a:lnTo>
                    <a:lnTo>
                      <a:pt x="553" y="0"/>
                    </a:lnTo>
                    <a:lnTo>
                      <a:pt x="554" y="0"/>
                    </a:lnTo>
                    <a:lnTo>
                      <a:pt x="554" y="1"/>
                    </a:lnTo>
                    <a:lnTo>
                      <a:pt x="555" y="2"/>
                    </a:lnTo>
                    <a:lnTo>
                      <a:pt x="556" y="4"/>
                    </a:lnTo>
                    <a:lnTo>
                      <a:pt x="556" y="6"/>
                    </a:lnTo>
                    <a:lnTo>
                      <a:pt x="557" y="8"/>
                    </a:lnTo>
                    <a:lnTo>
                      <a:pt x="558" y="11"/>
                    </a:lnTo>
                    <a:lnTo>
                      <a:pt x="559" y="13"/>
                    </a:lnTo>
                    <a:lnTo>
                      <a:pt x="559" y="15"/>
                    </a:lnTo>
                    <a:lnTo>
                      <a:pt x="559" y="17"/>
                    </a:lnTo>
                    <a:lnTo>
                      <a:pt x="560" y="19"/>
                    </a:lnTo>
                    <a:lnTo>
                      <a:pt x="560" y="20"/>
                    </a:lnTo>
                    <a:lnTo>
                      <a:pt x="560" y="22"/>
                    </a:lnTo>
                    <a:lnTo>
                      <a:pt x="561" y="24"/>
                    </a:lnTo>
                    <a:lnTo>
                      <a:pt x="562" y="29"/>
                    </a:lnTo>
                    <a:lnTo>
                      <a:pt x="563" y="34"/>
                    </a:lnTo>
                    <a:lnTo>
                      <a:pt x="563" y="39"/>
                    </a:lnTo>
                    <a:lnTo>
                      <a:pt x="564" y="45"/>
                    </a:lnTo>
                    <a:lnTo>
                      <a:pt x="565" y="52"/>
                    </a:lnTo>
                    <a:lnTo>
                      <a:pt x="566" y="59"/>
                    </a:lnTo>
                    <a:lnTo>
                      <a:pt x="567" y="67"/>
                    </a:lnTo>
                    <a:lnTo>
                      <a:pt x="568" y="75"/>
                    </a:lnTo>
                    <a:lnTo>
                      <a:pt x="569" y="83"/>
                    </a:lnTo>
                    <a:lnTo>
                      <a:pt x="570" y="89"/>
                    </a:lnTo>
                    <a:lnTo>
                      <a:pt x="570" y="93"/>
                    </a:lnTo>
                    <a:lnTo>
                      <a:pt x="570" y="95"/>
                    </a:lnTo>
                    <a:lnTo>
                      <a:pt x="571" y="98"/>
                    </a:lnTo>
                    <a:lnTo>
                      <a:pt x="571" y="100"/>
                    </a:lnTo>
                    <a:lnTo>
                      <a:pt x="571" y="101"/>
                    </a:lnTo>
                    <a:lnTo>
                      <a:pt x="572" y="109"/>
                    </a:lnTo>
                    <a:lnTo>
                      <a:pt x="573" y="123"/>
                    </a:lnTo>
                    <a:lnTo>
                      <a:pt x="575" y="141"/>
                    </a:lnTo>
                    <a:lnTo>
                      <a:pt x="577" y="158"/>
                    </a:lnTo>
                    <a:lnTo>
                      <a:pt x="579" y="171"/>
                    </a:lnTo>
                    <a:lnTo>
                      <a:pt x="580" y="182"/>
                    </a:lnTo>
                    <a:lnTo>
                      <a:pt x="581" y="189"/>
                    </a:lnTo>
                    <a:lnTo>
                      <a:pt x="581" y="192"/>
                    </a:lnTo>
                    <a:lnTo>
                      <a:pt x="581" y="195"/>
                    </a:lnTo>
                    <a:lnTo>
                      <a:pt x="582" y="197"/>
                    </a:lnTo>
                    <a:lnTo>
                      <a:pt x="582" y="199"/>
                    </a:lnTo>
                    <a:lnTo>
                      <a:pt x="582" y="204"/>
                    </a:lnTo>
                    <a:lnTo>
                      <a:pt x="583" y="212"/>
                    </a:lnTo>
                    <a:lnTo>
                      <a:pt x="585" y="221"/>
                    </a:lnTo>
                    <a:lnTo>
                      <a:pt x="586" y="228"/>
                    </a:lnTo>
                    <a:lnTo>
                      <a:pt x="587" y="236"/>
                    </a:lnTo>
                    <a:lnTo>
                      <a:pt x="588" y="243"/>
                    </a:lnTo>
                    <a:lnTo>
                      <a:pt x="589" y="250"/>
                    </a:lnTo>
                    <a:lnTo>
                      <a:pt x="590" y="256"/>
                    </a:lnTo>
                    <a:lnTo>
                      <a:pt x="591" y="262"/>
                    </a:lnTo>
                    <a:lnTo>
                      <a:pt x="592" y="267"/>
                    </a:lnTo>
                    <a:lnTo>
                      <a:pt x="592" y="269"/>
                    </a:lnTo>
                    <a:lnTo>
                      <a:pt x="592" y="271"/>
                    </a:lnTo>
                    <a:lnTo>
                      <a:pt x="593" y="273"/>
                    </a:lnTo>
                    <a:lnTo>
                      <a:pt x="593" y="274"/>
                    </a:lnTo>
                    <a:lnTo>
                      <a:pt x="594" y="277"/>
                    </a:lnTo>
                    <a:lnTo>
                      <a:pt x="595" y="282"/>
                    </a:lnTo>
                    <a:lnTo>
                      <a:pt x="596" y="288"/>
                    </a:lnTo>
                    <a:lnTo>
                      <a:pt x="597" y="293"/>
                    </a:lnTo>
                    <a:lnTo>
                      <a:pt x="598" y="297"/>
                    </a:lnTo>
                    <a:lnTo>
                      <a:pt x="599" y="302"/>
                    </a:lnTo>
                    <a:lnTo>
                      <a:pt x="601" y="306"/>
                    </a:lnTo>
                    <a:lnTo>
                      <a:pt x="602" y="310"/>
                    </a:lnTo>
                    <a:lnTo>
                      <a:pt x="603" y="312"/>
                    </a:lnTo>
                    <a:lnTo>
                      <a:pt x="603" y="314"/>
                    </a:lnTo>
                    <a:lnTo>
                      <a:pt x="604" y="315"/>
                    </a:lnTo>
                    <a:lnTo>
                      <a:pt x="604" y="317"/>
                    </a:lnTo>
                    <a:lnTo>
                      <a:pt x="606" y="321"/>
                    </a:lnTo>
                    <a:lnTo>
                      <a:pt x="607" y="324"/>
                    </a:lnTo>
                    <a:lnTo>
                      <a:pt x="609" y="327"/>
                    </a:lnTo>
                    <a:lnTo>
                      <a:pt x="610" y="331"/>
                    </a:lnTo>
                    <a:lnTo>
                      <a:pt x="612" y="333"/>
                    </a:lnTo>
                    <a:lnTo>
                      <a:pt x="613" y="335"/>
                    </a:lnTo>
                    <a:lnTo>
                      <a:pt x="614" y="336"/>
                    </a:lnTo>
                    <a:lnTo>
                      <a:pt x="614" y="337"/>
                    </a:lnTo>
                    <a:lnTo>
                      <a:pt x="615" y="337"/>
                    </a:lnTo>
                    <a:lnTo>
                      <a:pt x="615" y="338"/>
                    </a:lnTo>
                    <a:lnTo>
                      <a:pt x="617" y="340"/>
                    </a:lnTo>
                    <a:lnTo>
                      <a:pt x="618" y="342"/>
                    </a:lnTo>
                    <a:lnTo>
                      <a:pt x="620" y="343"/>
                    </a:lnTo>
                    <a:lnTo>
                      <a:pt x="621" y="345"/>
                    </a:lnTo>
                    <a:lnTo>
                      <a:pt x="623" y="346"/>
                    </a:lnTo>
                    <a:lnTo>
                      <a:pt x="624" y="347"/>
                    </a:lnTo>
                    <a:lnTo>
                      <a:pt x="625" y="348"/>
                    </a:lnTo>
                    <a:lnTo>
                      <a:pt x="626" y="349"/>
                    </a:lnTo>
                    <a:lnTo>
                      <a:pt x="628" y="350"/>
                    </a:lnTo>
                    <a:lnTo>
                      <a:pt x="630" y="352"/>
                    </a:lnTo>
                    <a:lnTo>
                      <a:pt x="632" y="353"/>
                    </a:lnTo>
                    <a:lnTo>
                      <a:pt x="634" y="354"/>
                    </a:lnTo>
                    <a:lnTo>
                      <a:pt x="635" y="355"/>
                    </a:lnTo>
                    <a:lnTo>
                      <a:pt x="636" y="355"/>
                    </a:lnTo>
                    <a:lnTo>
                      <a:pt x="638" y="356"/>
                    </a:lnTo>
                    <a:lnTo>
                      <a:pt x="640" y="357"/>
                    </a:lnTo>
                    <a:lnTo>
                      <a:pt x="642" y="357"/>
                    </a:lnTo>
                    <a:lnTo>
                      <a:pt x="644" y="358"/>
                    </a:lnTo>
                    <a:lnTo>
                      <a:pt x="646" y="359"/>
                    </a:lnTo>
                    <a:lnTo>
                      <a:pt x="647" y="359"/>
                    </a:lnTo>
                    <a:lnTo>
                      <a:pt x="649" y="360"/>
                    </a:lnTo>
                    <a:lnTo>
                      <a:pt x="651" y="360"/>
                    </a:lnTo>
                    <a:lnTo>
                      <a:pt x="654" y="361"/>
                    </a:lnTo>
                    <a:lnTo>
                      <a:pt x="656" y="361"/>
                    </a:lnTo>
                    <a:lnTo>
                      <a:pt x="657" y="362"/>
                    </a:lnTo>
                    <a:lnTo>
                      <a:pt x="658" y="362"/>
                    </a:lnTo>
                    <a:lnTo>
                      <a:pt x="660" y="362"/>
                    </a:lnTo>
                    <a:lnTo>
                      <a:pt x="662" y="362"/>
                    </a:lnTo>
                    <a:lnTo>
                      <a:pt x="665" y="363"/>
                    </a:lnTo>
                    <a:lnTo>
                      <a:pt x="668" y="363"/>
                    </a:lnTo>
                    <a:lnTo>
                      <a:pt x="669" y="363"/>
                    </a:lnTo>
                    <a:lnTo>
                      <a:pt x="671" y="363"/>
                    </a:lnTo>
                    <a:lnTo>
                      <a:pt x="673" y="364"/>
                    </a:lnTo>
                    <a:lnTo>
                      <a:pt x="676" y="364"/>
                    </a:lnTo>
                    <a:lnTo>
                      <a:pt x="679" y="364"/>
                    </a:lnTo>
                    <a:lnTo>
                      <a:pt x="681" y="364"/>
                    </a:lnTo>
                    <a:lnTo>
                      <a:pt x="684" y="364"/>
                    </a:lnTo>
                    <a:lnTo>
                      <a:pt x="687" y="364"/>
                    </a:lnTo>
                    <a:lnTo>
                      <a:pt x="691" y="364"/>
                    </a:lnTo>
                    <a:lnTo>
                      <a:pt x="695" y="365"/>
                    </a:lnTo>
                    <a:lnTo>
                      <a:pt x="700" y="365"/>
                    </a:lnTo>
                    <a:lnTo>
                      <a:pt x="704" y="365"/>
                    </a:lnTo>
                    <a:lnTo>
                      <a:pt x="709" y="365"/>
                    </a:lnTo>
                    <a:lnTo>
                      <a:pt x="713" y="365"/>
                    </a:lnTo>
                    <a:lnTo>
                      <a:pt x="717" y="366"/>
                    </a:lnTo>
                    <a:lnTo>
                      <a:pt x="720" y="366"/>
                    </a:lnTo>
                    <a:lnTo>
                      <a:pt x="723" y="366"/>
                    </a:lnTo>
                    <a:lnTo>
                      <a:pt x="726" y="366"/>
                    </a:lnTo>
                    <a:lnTo>
                      <a:pt x="729" y="366"/>
                    </a:lnTo>
                    <a:lnTo>
                      <a:pt x="732" y="366"/>
                    </a:lnTo>
                    <a:lnTo>
                      <a:pt x="736" y="366"/>
                    </a:lnTo>
                    <a:lnTo>
                      <a:pt x="740" y="365"/>
                    </a:lnTo>
                    <a:lnTo>
                      <a:pt x="743" y="365"/>
                    </a:lnTo>
                    <a:lnTo>
                      <a:pt x="745" y="365"/>
                    </a:lnTo>
                    <a:lnTo>
                      <a:pt x="747" y="364"/>
                    </a:lnTo>
                    <a:lnTo>
                      <a:pt x="749" y="364"/>
                    </a:lnTo>
                    <a:lnTo>
                      <a:pt x="752" y="363"/>
                    </a:lnTo>
                    <a:lnTo>
                      <a:pt x="754" y="362"/>
                    </a:lnTo>
                    <a:lnTo>
                      <a:pt x="755" y="362"/>
                    </a:lnTo>
                    <a:lnTo>
                      <a:pt x="756" y="362"/>
                    </a:lnTo>
                    <a:lnTo>
                      <a:pt x="757" y="362"/>
                    </a:lnTo>
                    <a:lnTo>
                      <a:pt x="759" y="361"/>
                    </a:lnTo>
                    <a:lnTo>
                      <a:pt x="762" y="360"/>
                    </a:lnTo>
                    <a:lnTo>
                      <a:pt x="764" y="359"/>
                    </a:lnTo>
                    <a:lnTo>
                      <a:pt x="766" y="359"/>
                    </a:lnTo>
                    <a:lnTo>
                      <a:pt x="767" y="359"/>
                    </a:lnTo>
                    <a:lnTo>
                      <a:pt x="768" y="358"/>
                    </a:lnTo>
                    <a:lnTo>
                      <a:pt x="770" y="358"/>
                    </a:lnTo>
                    <a:lnTo>
                      <a:pt x="773" y="357"/>
                    </a:lnTo>
                    <a:lnTo>
                      <a:pt x="775" y="356"/>
                    </a:lnTo>
                    <a:lnTo>
                      <a:pt x="777" y="356"/>
                    </a:lnTo>
                    <a:lnTo>
                      <a:pt x="778" y="356"/>
                    </a:lnTo>
                    <a:lnTo>
                      <a:pt x="780" y="356"/>
                    </a:lnTo>
                    <a:lnTo>
                      <a:pt x="782" y="356"/>
                    </a:lnTo>
                    <a:lnTo>
                      <a:pt x="784" y="356"/>
                    </a:lnTo>
                    <a:lnTo>
                      <a:pt x="786" y="356"/>
                    </a:lnTo>
                    <a:lnTo>
                      <a:pt x="788" y="356"/>
                    </a:lnTo>
                    <a:lnTo>
                      <a:pt x="790" y="356"/>
                    </a:lnTo>
                    <a:lnTo>
                      <a:pt x="791" y="356"/>
                    </a:lnTo>
                    <a:lnTo>
                      <a:pt x="793" y="357"/>
                    </a:lnTo>
                    <a:lnTo>
                      <a:pt x="795" y="357"/>
                    </a:lnTo>
                    <a:lnTo>
                      <a:pt x="797" y="358"/>
                    </a:lnTo>
                    <a:lnTo>
                      <a:pt x="799" y="358"/>
                    </a:lnTo>
                    <a:lnTo>
                      <a:pt x="799" y="359"/>
                    </a:lnTo>
                    <a:lnTo>
                      <a:pt x="801" y="359"/>
                    </a:lnTo>
                    <a:lnTo>
                      <a:pt x="803" y="360"/>
                    </a:lnTo>
                    <a:lnTo>
                      <a:pt x="806" y="361"/>
                    </a:lnTo>
                    <a:lnTo>
                      <a:pt x="809" y="362"/>
                    </a:lnTo>
                    <a:lnTo>
                      <a:pt x="810" y="363"/>
                    </a:lnTo>
                    <a:lnTo>
                      <a:pt x="811" y="363"/>
                    </a:lnTo>
                    <a:lnTo>
                      <a:pt x="813" y="364"/>
                    </a:lnTo>
                    <a:lnTo>
                      <a:pt x="816" y="365"/>
                    </a:lnTo>
                    <a:lnTo>
                      <a:pt x="818" y="366"/>
                    </a:lnTo>
                    <a:lnTo>
                      <a:pt x="820" y="367"/>
                    </a:lnTo>
                    <a:lnTo>
                      <a:pt x="821" y="367"/>
                    </a:lnTo>
                    <a:lnTo>
                      <a:pt x="823" y="367"/>
                    </a:lnTo>
                    <a:lnTo>
                      <a:pt x="825" y="368"/>
                    </a:lnTo>
                    <a:lnTo>
                      <a:pt x="828" y="369"/>
                    </a:lnTo>
                    <a:lnTo>
                      <a:pt x="831" y="370"/>
                    </a:lnTo>
                    <a:lnTo>
                      <a:pt x="832" y="370"/>
                    </a:lnTo>
                    <a:lnTo>
                      <a:pt x="834" y="370"/>
                    </a:lnTo>
                    <a:lnTo>
                      <a:pt x="836" y="370"/>
                    </a:lnTo>
                    <a:lnTo>
                      <a:pt x="839" y="371"/>
                    </a:lnTo>
                    <a:lnTo>
                      <a:pt x="841" y="371"/>
                    </a:lnTo>
                    <a:lnTo>
                      <a:pt x="843" y="372"/>
                    </a:lnTo>
                    <a:lnTo>
                      <a:pt x="845" y="372"/>
                    </a:lnTo>
                    <a:lnTo>
                      <a:pt x="847" y="372"/>
                    </a:lnTo>
                    <a:lnTo>
                      <a:pt x="849" y="372"/>
                    </a:lnTo>
                    <a:lnTo>
                      <a:pt x="851" y="372"/>
                    </a:lnTo>
                    <a:lnTo>
                      <a:pt x="853" y="373"/>
                    </a:lnTo>
                    <a:lnTo>
                      <a:pt x="855" y="373"/>
                    </a:lnTo>
                    <a:lnTo>
                      <a:pt x="857" y="373"/>
                    </a:lnTo>
                    <a:lnTo>
                      <a:pt x="860" y="373"/>
                    </a:lnTo>
                    <a:lnTo>
                      <a:pt x="863" y="373"/>
                    </a:lnTo>
                    <a:lnTo>
                      <a:pt x="865" y="373"/>
                    </a:lnTo>
                    <a:lnTo>
                      <a:pt x="868" y="373"/>
                    </a:lnTo>
                    <a:lnTo>
                      <a:pt x="871" y="374"/>
                    </a:lnTo>
                    <a:lnTo>
                      <a:pt x="874" y="374"/>
                    </a:lnTo>
                    <a:lnTo>
                      <a:pt x="877" y="374"/>
                    </a:lnTo>
                    <a:lnTo>
                      <a:pt x="880" y="374"/>
                    </a:lnTo>
                    <a:lnTo>
                      <a:pt x="885" y="374"/>
                    </a:lnTo>
                    <a:lnTo>
                      <a:pt x="890" y="374"/>
                    </a:lnTo>
                    <a:lnTo>
                      <a:pt x="894" y="374"/>
                    </a:lnTo>
                    <a:lnTo>
                      <a:pt x="899" y="374"/>
                    </a:lnTo>
                    <a:lnTo>
                      <a:pt x="903" y="374"/>
                    </a:lnTo>
                    <a:lnTo>
                      <a:pt x="908" y="374"/>
                    </a:lnTo>
                    <a:lnTo>
                      <a:pt x="912" y="374"/>
                    </a:lnTo>
                    <a:lnTo>
                      <a:pt x="918" y="374"/>
                    </a:lnTo>
                    <a:lnTo>
                      <a:pt x="923" y="374"/>
                    </a:lnTo>
                    <a:lnTo>
                      <a:pt x="928" y="374"/>
                    </a:lnTo>
                    <a:lnTo>
                      <a:pt x="932" y="374"/>
                    </a:lnTo>
                    <a:lnTo>
                      <a:pt x="937" y="374"/>
                    </a:lnTo>
                    <a:lnTo>
                      <a:pt x="941" y="373"/>
                    </a:lnTo>
                    <a:lnTo>
                      <a:pt x="945" y="373"/>
                    </a:lnTo>
                    <a:lnTo>
                      <a:pt x="949" y="373"/>
                    </a:lnTo>
                    <a:lnTo>
                      <a:pt x="952" y="373"/>
                    </a:lnTo>
                    <a:lnTo>
                      <a:pt x="955" y="372"/>
                    </a:lnTo>
                    <a:lnTo>
                      <a:pt x="959" y="372"/>
                    </a:lnTo>
                    <a:lnTo>
                      <a:pt x="962" y="371"/>
                    </a:lnTo>
                    <a:lnTo>
                      <a:pt x="963" y="371"/>
                    </a:lnTo>
                    <a:lnTo>
                      <a:pt x="965" y="371"/>
                    </a:lnTo>
                    <a:lnTo>
                      <a:pt x="969" y="370"/>
                    </a:lnTo>
                    <a:lnTo>
                      <a:pt x="971" y="370"/>
                    </a:lnTo>
                    <a:lnTo>
                      <a:pt x="973" y="370"/>
                    </a:lnTo>
                    <a:lnTo>
                      <a:pt x="975" y="369"/>
                    </a:lnTo>
                    <a:lnTo>
                      <a:pt x="978" y="369"/>
                    </a:lnTo>
                    <a:lnTo>
                      <a:pt x="981" y="369"/>
                    </a:lnTo>
                    <a:lnTo>
                      <a:pt x="984" y="368"/>
                    </a:lnTo>
                    <a:lnTo>
                      <a:pt x="987" y="368"/>
                    </a:lnTo>
                    <a:lnTo>
                      <a:pt x="990" y="368"/>
                    </a:lnTo>
                    <a:lnTo>
                      <a:pt x="993" y="368"/>
                    </a:lnTo>
                    <a:lnTo>
                      <a:pt x="996" y="368"/>
                    </a:lnTo>
                    <a:lnTo>
                      <a:pt x="998" y="368"/>
                    </a:lnTo>
                    <a:lnTo>
                      <a:pt x="1002" y="369"/>
                    </a:lnTo>
                    <a:lnTo>
                      <a:pt x="1005" y="369"/>
                    </a:lnTo>
                    <a:lnTo>
                      <a:pt x="1007" y="369"/>
                    </a:lnTo>
                    <a:lnTo>
                      <a:pt x="1009" y="370"/>
                    </a:lnTo>
                    <a:lnTo>
                      <a:pt x="1012" y="370"/>
                    </a:lnTo>
                    <a:lnTo>
                      <a:pt x="1014" y="370"/>
                    </a:lnTo>
                    <a:lnTo>
                      <a:pt x="1017" y="371"/>
                    </a:lnTo>
                    <a:lnTo>
                      <a:pt x="1018" y="371"/>
                    </a:lnTo>
                    <a:lnTo>
                      <a:pt x="1021" y="372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783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1714" y="1110"/>
                <a:ext cx="453" cy="8"/>
              </a:xfrm>
              <a:custGeom>
                <a:avLst/>
                <a:gdLst>
                  <a:gd name="T0" fmla="*/ 4 w 453"/>
                  <a:gd name="T1" fmla="*/ 0 h 8"/>
                  <a:gd name="T2" fmla="*/ 8 w 453"/>
                  <a:gd name="T3" fmla="*/ 1 h 8"/>
                  <a:gd name="T4" fmla="*/ 13 w 453"/>
                  <a:gd name="T5" fmla="*/ 2 h 8"/>
                  <a:gd name="T6" fmla="*/ 18 w 453"/>
                  <a:gd name="T7" fmla="*/ 2 h 8"/>
                  <a:gd name="T8" fmla="*/ 21 w 453"/>
                  <a:gd name="T9" fmla="*/ 3 h 8"/>
                  <a:gd name="T10" fmla="*/ 26 w 453"/>
                  <a:gd name="T11" fmla="*/ 3 h 8"/>
                  <a:gd name="T12" fmla="*/ 30 w 453"/>
                  <a:gd name="T13" fmla="*/ 3 h 8"/>
                  <a:gd name="T14" fmla="*/ 36 w 453"/>
                  <a:gd name="T15" fmla="*/ 4 h 8"/>
                  <a:gd name="T16" fmla="*/ 42 w 453"/>
                  <a:gd name="T17" fmla="*/ 4 h 8"/>
                  <a:gd name="T18" fmla="*/ 50 w 453"/>
                  <a:gd name="T19" fmla="*/ 4 h 8"/>
                  <a:gd name="T20" fmla="*/ 60 w 453"/>
                  <a:gd name="T21" fmla="*/ 5 h 8"/>
                  <a:gd name="T22" fmla="*/ 69 w 453"/>
                  <a:gd name="T23" fmla="*/ 5 h 8"/>
                  <a:gd name="T24" fmla="*/ 80 w 453"/>
                  <a:gd name="T25" fmla="*/ 5 h 8"/>
                  <a:gd name="T26" fmla="*/ 90 w 453"/>
                  <a:gd name="T27" fmla="*/ 5 h 8"/>
                  <a:gd name="T28" fmla="*/ 101 w 453"/>
                  <a:gd name="T29" fmla="*/ 5 h 8"/>
                  <a:gd name="T30" fmla="*/ 111 w 453"/>
                  <a:gd name="T31" fmla="*/ 5 h 8"/>
                  <a:gd name="T32" fmla="*/ 122 w 453"/>
                  <a:gd name="T33" fmla="*/ 5 h 8"/>
                  <a:gd name="T34" fmla="*/ 130 w 453"/>
                  <a:gd name="T35" fmla="*/ 5 h 8"/>
                  <a:gd name="T36" fmla="*/ 137 w 453"/>
                  <a:gd name="T37" fmla="*/ 6 h 8"/>
                  <a:gd name="T38" fmla="*/ 143 w 453"/>
                  <a:gd name="T39" fmla="*/ 6 h 8"/>
                  <a:gd name="T40" fmla="*/ 152 w 453"/>
                  <a:gd name="T41" fmla="*/ 6 h 8"/>
                  <a:gd name="T42" fmla="*/ 160 w 453"/>
                  <a:gd name="T43" fmla="*/ 6 h 8"/>
                  <a:gd name="T44" fmla="*/ 169 w 453"/>
                  <a:gd name="T45" fmla="*/ 6 h 8"/>
                  <a:gd name="T46" fmla="*/ 179 w 453"/>
                  <a:gd name="T47" fmla="*/ 7 h 8"/>
                  <a:gd name="T48" fmla="*/ 190 w 453"/>
                  <a:gd name="T49" fmla="*/ 7 h 8"/>
                  <a:gd name="T50" fmla="*/ 200 w 453"/>
                  <a:gd name="T51" fmla="*/ 7 h 8"/>
                  <a:gd name="T52" fmla="*/ 211 w 453"/>
                  <a:gd name="T53" fmla="*/ 6 h 8"/>
                  <a:gd name="T54" fmla="*/ 221 w 453"/>
                  <a:gd name="T55" fmla="*/ 6 h 8"/>
                  <a:gd name="T56" fmla="*/ 231 w 453"/>
                  <a:gd name="T57" fmla="*/ 6 h 8"/>
                  <a:gd name="T58" fmla="*/ 239 w 453"/>
                  <a:gd name="T59" fmla="*/ 6 h 8"/>
                  <a:gd name="T60" fmla="*/ 248 w 453"/>
                  <a:gd name="T61" fmla="*/ 6 h 8"/>
                  <a:gd name="T62" fmla="*/ 255 w 453"/>
                  <a:gd name="T63" fmla="*/ 5 h 8"/>
                  <a:gd name="T64" fmla="*/ 264 w 453"/>
                  <a:gd name="T65" fmla="*/ 6 h 8"/>
                  <a:gd name="T66" fmla="*/ 275 w 453"/>
                  <a:gd name="T67" fmla="*/ 6 h 8"/>
                  <a:gd name="T68" fmla="*/ 285 w 453"/>
                  <a:gd name="T69" fmla="*/ 6 h 8"/>
                  <a:gd name="T70" fmla="*/ 294 w 453"/>
                  <a:gd name="T71" fmla="*/ 7 h 8"/>
                  <a:gd name="T72" fmla="*/ 303 w 453"/>
                  <a:gd name="T73" fmla="*/ 7 h 8"/>
                  <a:gd name="T74" fmla="*/ 313 w 453"/>
                  <a:gd name="T75" fmla="*/ 7 h 8"/>
                  <a:gd name="T76" fmla="*/ 321 w 453"/>
                  <a:gd name="T77" fmla="*/ 7 h 8"/>
                  <a:gd name="T78" fmla="*/ 329 w 453"/>
                  <a:gd name="T79" fmla="*/ 7 h 8"/>
                  <a:gd name="T80" fmla="*/ 338 w 453"/>
                  <a:gd name="T81" fmla="*/ 7 h 8"/>
                  <a:gd name="T82" fmla="*/ 347 w 453"/>
                  <a:gd name="T83" fmla="*/ 7 h 8"/>
                  <a:gd name="T84" fmla="*/ 357 w 453"/>
                  <a:gd name="T85" fmla="*/ 8 h 8"/>
                  <a:gd name="T86" fmla="*/ 365 w 453"/>
                  <a:gd name="T87" fmla="*/ 8 h 8"/>
                  <a:gd name="T88" fmla="*/ 373 w 453"/>
                  <a:gd name="T89" fmla="*/ 8 h 8"/>
                  <a:gd name="T90" fmla="*/ 384 w 453"/>
                  <a:gd name="T91" fmla="*/ 8 h 8"/>
                  <a:gd name="T92" fmla="*/ 395 w 453"/>
                  <a:gd name="T93" fmla="*/ 8 h 8"/>
                  <a:gd name="T94" fmla="*/ 406 w 453"/>
                  <a:gd name="T95" fmla="*/ 8 h 8"/>
                  <a:gd name="T96" fmla="*/ 414 w 453"/>
                  <a:gd name="T97" fmla="*/ 8 h 8"/>
                  <a:gd name="T98" fmla="*/ 424 w 453"/>
                  <a:gd name="T99" fmla="*/ 8 h 8"/>
                  <a:gd name="T100" fmla="*/ 434 w 453"/>
                  <a:gd name="T101" fmla="*/ 8 h 8"/>
                  <a:gd name="T102" fmla="*/ 444 w 453"/>
                  <a:gd name="T103" fmla="*/ 8 h 8"/>
                  <a:gd name="T104" fmla="*/ 453 w 453"/>
                  <a:gd name="T105" fmla="*/ 8 h 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53" h="8">
                    <a:moveTo>
                      <a:pt x="0" y="0"/>
                    </a:move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9" y="5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5" y="5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7" y="5"/>
                    </a:lnTo>
                    <a:lnTo>
                      <a:pt x="122" y="5"/>
                    </a:lnTo>
                    <a:lnTo>
                      <a:pt x="126" y="5"/>
                    </a:lnTo>
                    <a:lnTo>
                      <a:pt x="130" y="5"/>
                    </a:lnTo>
                    <a:lnTo>
                      <a:pt x="134" y="5"/>
                    </a:lnTo>
                    <a:lnTo>
                      <a:pt x="137" y="6"/>
                    </a:lnTo>
                    <a:lnTo>
                      <a:pt x="140" y="6"/>
                    </a:lnTo>
                    <a:lnTo>
                      <a:pt x="143" y="6"/>
                    </a:lnTo>
                    <a:lnTo>
                      <a:pt x="148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6"/>
                    </a:lnTo>
                    <a:lnTo>
                      <a:pt x="164" y="6"/>
                    </a:lnTo>
                    <a:lnTo>
                      <a:pt x="169" y="6"/>
                    </a:lnTo>
                    <a:lnTo>
                      <a:pt x="174" y="6"/>
                    </a:lnTo>
                    <a:lnTo>
                      <a:pt x="179" y="7"/>
                    </a:lnTo>
                    <a:lnTo>
                      <a:pt x="184" y="7"/>
                    </a:lnTo>
                    <a:lnTo>
                      <a:pt x="190" y="7"/>
                    </a:lnTo>
                    <a:lnTo>
                      <a:pt x="195" y="7"/>
                    </a:lnTo>
                    <a:lnTo>
                      <a:pt x="200" y="7"/>
                    </a:lnTo>
                    <a:lnTo>
                      <a:pt x="205" y="7"/>
                    </a:lnTo>
                    <a:lnTo>
                      <a:pt x="211" y="6"/>
                    </a:lnTo>
                    <a:lnTo>
                      <a:pt x="216" y="6"/>
                    </a:lnTo>
                    <a:lnTo>
                      <a:pt x="221" y="6"/>
                    </a:lnTo>
                    <a:lnTo>
                      <a:pt x="226" y="6"/>
                    </a:lnTo>
                    <a:lnTo>
                      <a:pt x="231" y="6"/>
                    </a:lnTo>
                    <a:lnTo>
                      <a:pt x="235" y="6"/>
                    </a:lnTo>
                    <a:lnTo>
                      <a:pt x="239" y="6"/>
                    </a:lnTo>
                    <a:lnTo>
                      <a:pt x="243" y="6"/>
                    </a:lnTo>
                    <a:lnTo>
                      <a:pt x="248" y="6"/>
                    </a:lnTo>
                    <a:lnTo>
                      <a:pt x="251" y="5"/>
                    </a:lnTo>
                    <a:lnTo>
                      <a:pt x="255" y="5"/>
                    </a:lnTo>
                    <a:lnTo>
                      <a:pt x="260" y="5"/>
                    </a:lnTo>
                    <a:lnTo>
                      <a:pt x="264" y="6"/>
                    </a:lnTo>
                    <a:lnTo>
                      <a:pt x="270" y="6"/>
                    </a:lnTo>
                    <a:lnTo>
                      <a:pt x="275" y="6"/>
                    </a:lnTo>
                    <a:lnTo>
                      <a:pt x="281" y="6"/>
                    </a:lnTo>
                    <a:lnTo>
                      <a:pt x="285" y="6"/>
                    </a:lnTo>
                    <a:lnTo>
                      <a:pt x="290" y="7"/>
                    </a:lnTo>
                    <a:lnTo>
                      <a:pt x="294" y="7"/>
                    </a:lnTo>
                    <a:lnTo>
                      <a:pt x="298" y="7"/>
                    </a:lnTo>
                    <a:lnTo>
                      <a:pt x="303" y="7"/>
                    </a:lnTo>
                    <a:lnTo>
                      <a:pt x="308" y="7"/>
                    </a:lnTo>
                    <a:lnTo>
                      <a:pt x="313" y="7"/>
                    </a:lnTo>
                    <a:lnTo>
                      <a:pt x="317" y="7"/>
                    </a:lnTo>
                    <a:lnTo>
                      <a:pt x="321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4" y="7"/>
                    </a:lnTo>
                    <a:lnTo>
                      <a:pt x="338" y="7"/>
                    </a:lnTo>
                    <a:lnTo>
                      <a:pt x="343" y="7"/>
                    </a:lnTo>
                    <a:lnTo>
                      <a:pt x="347" y="7"/>
                    </a:lnTo>
                    <a:lnTo>
                      <a:pt x="352" y="7"/>
                    </a:lnTo>
                    <a:lnTo>
                      <a:pt x="357" y="8"/>
                    </a:lnTo>
                    <a:lnTo>
                      <a:pt x="361" y="8"/>
                    </a:lnTo>
                    <a:lnTo>
                      <a:pt x="365" y="8"/>
                    </a:lnTo>
                    <a:lnTo>
                      <a:pt x="369" y="8"/>
                    </a:lnTo>
                    <a:lnTo>
                      <a:pt x="373" y="8"/>
                    </a:lnTo>
                    <a:lnTo>
                      <a:pt x="379" y="8"/>
                    </a:lnTo>
                    <a:lnTo>
                      <a:pt x="384" y="8"/>
                    </a:lnTo>
                    <a:lnTo>
                      <a:pt x="390" y="8"/>
                    </a:lnTo>
                    <a:lnTo>
                      <a:pt x="395" y="8"/>
                    </a:lnTo>
                    <a:lnTo>
                      <a:pt x="400" y="8"/>
                    </a:lnTo>
                    <a:lnTo>
                      <a:pt x="406" y="8"/>
                    </a:lnTo>
                    <a:lnTo>
                      <a:pt x="410" y="8"/>
                    </a:lnTo>
                    <a:lnTo>
                      <a:pt x="414" y="8"/>
                    </a:lnTo>
                    <a:lnTo>
                      <a:pt x="419" y="8"/>
                    </a:lnTo>
                    <a:lnTo>
                      <a:pt x="424" y="8"/>
                    </a:lnTo>
                    <a:lnTo>
                      <a:pt x="429" y="8"/>
                    </a:lnTo>
                    <a:lnTo>
                      <a:pt x="434" y="8"/>
                    </a:lnTo>
                    <a:lnTo>
                      <a:pt x="439" y="8"/>
                    </a:lnTo>
                    <a:lnTo>
                      <a:pt x="444" y="8"/>
                    </a:lnTo>
                    <a:lnTo>
                      <a:pt x="449" y="8"/>
                    </a:lnTo>
                    <a:lnTo>
                      <a:pt x="453" y="8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783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3561350" y="3052103"/>
              <a:ext cx="5338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Pre-change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3398282" y="2408285"/>
              <a:ext cx="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600">
                <a:solidFill>
                  <a:srgbClr val="003366"/>
                </a:solidFill>
                <a:latin typeface="News Gothic MT" pitchFamily="34" charset="0"/>
              </a:endParaRPr>
            </a:p>
          </p:txBody>
        </p:sp>
        <p:sp>
          <p:nvSpPr>
            <p:cNvPr id="46" name="Freeform 69"/>
            <p:cNvSpPr>
              <a:spLocks noEditPoints="1"/>
            </p:cNvSpPr>
            <p:nvPr/>
          </p:nvSpPr>
          <p:spPr bwMode="auto">
            <a:xfrm>
              <a:off x="1038311" y="2322232"/>
              <a:ext cx="851582" cy="62151"/>
            </a:xfrm>
            <a:custGeom>
              <a:avLst/>
              <a:gdLst>
                <a:gd name="T0" fmla="*/ 6603 w 350"/>
                <a:gd name="T1" fmla="*/ 560 h 36"/>
                <a:gd name="T2" fmla="*/ 540 w 350"/>
                <a:gd name="T3" fmla="*/ 560 h 36"/>
                <a:gd name="T4" fmla="*/ 540 w 350"/>
                <a:gd name="T5" fmla="*/ 403 h 36"/>
                <a:gd name="T6" fmla="*/ 6603 w 350"/>
                <a:gd name="T7" fmla="*/ 403 h 36"/>
                <a:gd name="T8" fmla="*/ 6603 w 350"/>
                <a:gd name="T9" fmla="*/ 560 h 36"/>
                <a:gd name="T10" fmla="*/ 669 w 350"/>
                <a:gd name="T11" fmla="*/ 972 h 36"/>
                <a:gd name="T12" fmla="*/ 0 w 350"/>
                <a:gd name="T13" fmla="*/ 512 h 36"/>
                <a:gd name="T14" fmla="*/ 669 w 350"/>
                <a:gd name="T15" fmla="*/ 0 h 36"/>
                <a:gd name="T16" fmla="*/ 669 w 350"/>
                <a:gd name="T17" fmla="*/ 972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0" h="36">
                  <a:moveTo>
                    <a:pt x="350" y="21"/>
                  </a:moveTo>
                  <a:lnTo>
                    <a:pt x="29" y="21"/>
                  </a:lnTo>
                  <a:lnTo>
                    <a:pt x="29" y="15"/>
                  </a:lnTo>
                  <a:lnTo>
                    <a:pt x="350" y="15"/>
                  </a:lnTo>
                  <a:lnTo>
                    <a:pt x="350" y="21"/>
                  </a:lnTo>
                  <a:close/>
                  <a:moveTo>
                    <a:pt x="35" y="36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chemeClr val="accent1"/>
            </a:solidFill>
            <a:ln w="1588" cap="flat">
              <a:solidFill>
                <a:schemeClr val="accent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47" name="Freeform 70"/>
            <p:cNvSpPr>
              <a:spLocks noEditPoints="1"/>
            </p:cNvSpPr>
            <p:nvPr/>
          </p:nvSpPr>
          <p:spPr bwMode="auto">
            <a:xfrm>
              <a:off x="2372306" y="2320638"/>
              <a:ext cx="1449502" cy="58963"/>
            </a:xfrm>
            <a:custGeom>
              <a:avLst/>
              <a:gdLst>
                <a:gd name="T0" fmla="*/ 0 w 596"/>
                <a:gd name="T1" fmla="*/ 138 h 35"/>
                <a:gd name="T2" fmla="*/ 10532 w 596"/>
                <a:gd name="T3" fmla="*/ 138 h 35"/>
                <a:gd name="T4" fmla="*/ 10532 w 596"/>
                <a:gd name="T5" fmla="*/ 192 h 35"/>
                <a:gd name="T6" fmla="*/ 0 w 596"/>
                <a:gd name="T7" fmla="*/ 192 h 35"/>
                <a:gd name="T8" fmla="*/ 0 w 596"/>
                <a:gd name="T9" fmla="*/ 138 h 35"/>
                <a:gd name="T10" fmla="*/ 10377 w 596"/>
                <a:gd name="T11" fmla="*/ 0 h 35"/>
                <a:gd name="T12" fmla="*/ 11030 w 596"/>
                <a:gd name="T13" fmla="*/ 163 h 35"/>
                <a:gd name="T14" fmla="*/ 10377 w 596"/>
                <a:gd name="T15" fmla="*/ 335 h 35"/>
                <a:gd name="T16" fmla="*/ 10377 w 59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35">
                  <a:moveTo>
                    <a:pt x="0" y="15"/>
                  </a:moveTo>
                  <a:lnTo>
                    <a:pt x="567" y="15"/>
                  </a:lnTo>
                  <a:lnTo>
                    <a:pt x="567" y="21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561" y="0"/>
                  </a:moveTo>
                  <a:lnTo>
                    <a:pt x="596" y="18"/>
                  </a:lnTo>
                  <a:lnTo>
                    <a:pt x="561" y="3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1"/>
            </a:solidFill>
            <a:ln w="1588" cap="flat">
              <a:solidFill>
                <a:schemeClr val="accent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1176467" y="1993949"/>
              <a:ext cx="3606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Acidic</a:t>
              </a:r>
            </a:p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variants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50" name="Rectangle 72"/>
            <p:cNvSpPr>
              <a:spLocks noChangeArrowheads="1"/>
            </p:cNvSpPr>
            <p:nvPr/>
          </p:nvSpPr>
          <p:spPr bwMode="auto">
            <a:xfrm>
              <a:off x="2811686" y="1981200"/>
              <a:ext cx="3895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Basic</a:t>
              </a:r>
            </a:p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variants 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51" name="Rectangle 73"/>
            <p:cNvSpPr>
              <a:spLocks noChangeArrowheads="1"/>
            </p:cNvSpPr>
            <p:nvPr/>
          </p:nvSpPr>
          <p:spPr bwMode="auto">
            <a:xfrm>
              <a:off x="4046665" y="3549308"/>
              <a:ext cx="28052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3366"/>
                  </a:solidFill>
                </a:rPr>
                <a:t>t [</a:t>
              </a:r>
              <a:r>
                <a:rPr lang="en-US" altLang="en-US" sz="600" dirty="0">
                  <a:solidFill>
                    <a:srgbClr val="000000"/>
                  </a:solidFill>
                </a:rPr>
                <a:t>min</a:t>
              </a:r>
              <a:r>
                <a:rPr lang="en-US" altLang="en-US" sz="600" dirty="0">
                  <a:solidFill>
                    <a:srgbClr val="003366"/>
                  </a:solidFill>
                </a:rPr>
                <a:t>]</a:t>
              </a:r>
              <a:endParaRPr lang="en-US" altLang="en-US" sz="600" dirty="0">
                <a:solidFill>
                  <a:srgbClr val="003366"/>
                </a:solidFill>
                <a:latin typeface="News Gothic MT" pitchFamily="34" charset="0"/>
              </a:endParaRP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4224949" y="3385167"/>
              <a:ext cx="0" cy="3657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53" name="Rectangle 75"/>
            <p:cNvSpPr>
              <a:spLocks noChangeArrowheads="1"/>
            </p:cNvSpPr>
            <p:nvPr/>
          </p:nvSpPr>
          <p:spPr bwMode="auto">
            <a:xfrm>
              <a:off x="3495670" y="2508684"/>
              <a:ext cx="5802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00" dirty="0">
                  <a:solidFill>
                    <a:srgbClr val="000000"/>
                  </a:solidFill>
                </a:rPr>
                <a:t>Post-change</a:t>
              </a:r>
              <a:endParaRPr lang="en-US" altLang="en-US" sz="600" dirty="0">
                <a:solidFill>
                  <a:srgbClr val="000000"/>
                </a:solidFill>
                <a:latin typeface="News Gothic MT" pitchFamily="34" charset="0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3398282" y="2408285"/>
              <a:ext cx="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600">
                <a:solidFill>
                  <a:srgbClr val="003366"/>
                </a:solidFill>
                <a:latin typeface="News Gothic MT" pitchFamily="34" charset="0"/>
              </a:endParaRPr>
            </a:p>
          </p:txBody>
        </p:sp>
        <p:sp>
          <p:nvSpPr>
            <p:cNvPr id="55" name="Line 77"/>
            <p:cNvSpPr>
              <a:spLocks noChangeShapeType="1"/>
            </p:cNvSpPr>
            <p:nvPr/>
          </p:nvSpPr>
          <p:spPr bwMode="auto">
            <a:xfrm flipH="1">
              <a:off x="777854" y="3386760"/>
              <a:ext cx="35241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6256813" y="2669915"/>
            <a:ext cx="40839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Expiry</a:t>
            </a:r>
            <a:r>
              <a:rPr lang="en-US" altLang="en-US" sz="600" dirty="0">
                <a:solidFill>
                  <a:srgbClr val="003366"/>
                </a:solidFill>
              </a:rPr>
              <a:t> </a:t>
            </a:r>
            <a:r>
              <a:rPr lang="en-US" altLang="en-US" sz="600" dirty="0">
                <a:solidFill>
                  <a:srgbClr val="000000"/>
                </a:solidFill>
              </a:rPr>
              <a:t>date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62" name="Rectangle 80"/>
          <p:cNvSpPr>
            <a:spLocks noChangeArrowheads="1"/>
          </p:cNvSpPr>
          <p:nvPr/>
        </p:nvSpPr>
        <p:spPr bwMode="auto">
          <a:xfrm>
            <a:off x="4913459" y="1447260"/>
            <a:ext cx="4809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Basic variants</a:t>
            </a:r>
          </a:p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[rel. area %]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4847302" y="1521901"/>
            <a:ext cx="2545" cy="9760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4" name="Line 82"/>
          <p:cNvSpPr>
            <a:spLocks noChangeShapeType="1"/>
          </p:cNvSpPr>
          <p:nvPr/>
        </p:nvSpPr>
        <p:spPr bwMode="auto">
          <a:xfrm>
            <a:off x="4823129" y="2497911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5" name="Line 83"/>
          <p:cNvSpPr>
            <a:spLocks noChangeShapeType="1"/>
          </p:cNvSpPr>
          <p:nvPr/>
        </p:nvSpPr>
        <p:spPr bwMode="auto">
          <a:xfrm>
            <a:off x="4823129" y="2334909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6" name="Line 84"/>
          <p:cNvSpPr>
            <a:spLocks noChangeShapeType="1"/>
          </p:cNvSpPr>
          <p:nvPr/>
        </p:nvSpPr>
        <p:spPr bwMode="auto">
          <a:xfrm>
            <a:off x="4823129" y="2172909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" name="Line 85"/>
          <p:cNvSpPr>
            <a:spLocks noChangeShapeType="1"/>
          </p:cNvSpPr>
          <p:nvPr/>
        </p:nvSpPr>
        <p:spPr bwMode="auto">
          <a:xfrm>
            <a:off x="4823129" y="2009906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>
            <a:off x="4823129" y="1847906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4823129" y="1684904"/>
            <a:ext cx="24173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0" name="Line 88"/>
          <p:cNvSpPr>
            <a:spLocks noChangeShapeType="1"/>
          </p:cNvSpPr>
          <p:nvPr/>
        </p:nvSpPr>
        <p:spPr bwMode="auto">
          <a:xfrm>
            <a:off x="4823129" y="1521901"/>
            <a:ext cx="24173" cy="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" name="Line 89"/>
          <p:cNvSpPr>
            <a:spLocks noChangeShapeType="1"/>
          </p:cNvSpPr>
          <p:nvPr/>
        </p:nvSpPr>
        <p:spPr bwMode="auto">
          <a:xfrm>
            <a:off x="4847302" y="2497911"/>
            <a:ext cx="1798981" cy="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2" name="Line 90"/>
          <p:cNvSpPr>
            <a:spLocks noChangeShapeType="1"/>
          </p:cNvSpPr>
          <p:nvPr/>
        </p:nvSpPr>
        <p:spPr bwMode="auto">
          <a:xfrm flipV="1">
            <a:off x="4847302" y="2497911"/>
            <a:ext cx="2545" cy="190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" name="Line 91"/>
          <p:cNvSpPr>
            <a:spLocks noChangeShapeType="1"/>
          </p:cNvSpPr>
          <p:nvPr/>
        </p:nvSpPr>
        <p:spPr bwMode="auto">
          <a:xfrm flipV="1">
            <a:off x="5445263" y="2497911"/>
            <a:ext cx="1272" cy="190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4" name="Line 92"/>
          <p:cNvSpPr>
            <a:spLocks noChangeShapeType="1"/>
          </p:cNvSpPr>
          <p:nvPr/>
        </p:nvSpPr>
        <p:spPr bwMode="auto">
          <a:xfrm flipV="1">
            <a:off x="6049589" y="2497911"/>
            <a:ext cx="1272" cy="190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5" name="Line 93"/>
          <p:cNvSpPr>
            <a:spLocks noChangeShapeType="1"/>
          </p:cNvSpPr>
          <p:nvPr/>
        </p:nvSpPr>
        <p:spPr bwMode="auto">
          <a:xfrm flipV="1">
            <a:off x="6646282" y="2497911"/>
            <a:ext cx="2545" cy="190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6" name="Rectangle 94"/>
          <p:cNvSpPr>
            <a:spLocks noChangeArrowheads="1"/>
          </p:cNvSpPr>
          <p:nvPr/>
        </p:nvSpPr>
        <p:spPr bwMode="auto">
          <a:xfrm>
            <a:off x="5034325" y="1966906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77" name="Rectangle 95"/>
          <p:cNvSpPr>
            <a:spLocks noChangeArrowheads="1"/>
          </p:cNvSpPr>
          <p:nvPr/>
        </p:nvSpPr>
        <p:spPr bwMode="auto">
          <a:xfrm>
            <a:off x="5325673" y="1932905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5433815" y="1916905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79" name="Rectangle 97"/>
          <p:cNvSpPr>
            <a:spLocks noChangeArrowheads="1"/>
          </p:cNvSpPr>
          <p:nvPr/>
        </p:nvSpPr>
        <p:spPr bwMode="auto">
          <a:xfrm>
            <a:off x="5067404" y="2019906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0" name="Rectangle 98"/>
          <p:cNvSpPr>
            <a:spLocks noChangeArrowheads="1"/>
          </p:cNvSpPr>
          <p:nvPr/>
        </p:nvSpPr>
        <p:spPr bwMode="auto">
          <a:xfrm>
            <a:off x="5540686" y="1840904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1" name="Rectangle 99"/>
          <p:cNvSpPr>
            <a:spLocks noChangeArrowheads="1"/>
          </p:cNvSpPr>
          <p:nvPr/>
        </p:nvSpPr>
        <p:spPr bwMode="auto">
          <a:xfrm>
            <a:off x="5540686" y="1820904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2" name="Rectangle 100"/>
          <p:cNvSpPr>
            <a:spLocks noChangeArrowheads="1"/>
          </p:cNvSpPr>
          <p:nvPr/>
        </p:nvSpPr>
        <p:spPr bwMode="auto">
          <a:xfrm>
            <a:off x="5727708" y="1820904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3" name="Rectangle 101"/>
          <p:cNvSpPr>
            <a:spLocks noChangeArrowheads="1"/>
          </p:cNvSpPr>
          <p:nvPr/>
        </p:nvSpPr>
        <p:spPr bwMode="auto">
          <a:xfrm>
            <a:off x="5874019" y="1744904"/>
            <a:ext cx="53435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4" name="Rectangle 102"/>
          <p:cNvSpPr>
            <a:spLocks noChangeArrowheads="1"/>
          </p:cNvSpPr>
          <p:nvPr/>
        </p:nvSpPr>
        <p:spPr bwMode="auto">
          <a:xfrm>
            <a:off x="5982161" y="1694903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5" name="Oval 103"/>
          <p:cNvSpPr>
            <a:spLocks noChangeArrowheads="1"/>
          </p:cNvSpPr>
          <p:nvPr/>
        </p:nvSpPr>
        <p:spPr bwMode="auto">
          <a:xfrm>
            <a:off x="6165365" y="2275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86" name="Oval 104"/>
          <p:cNvSpPr>
            <a:spLocks noChangeArrowheads="1"/>
          </p:cNvSpPr>
          <p:nvPr/>
        </p:nvSpPr>
        <p:spPr bwMode="auto">
          <a:xfrm>
            <a:off x="6165365" y="2291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88" name="Oval 105"/>
          <p:cNvSpPr>
            <a:spLocks noChangeArrowheads="1"/>
          </p:cNvSpPr>
          <p:nvPr/>
        </p:nvSpPr>
        <p:spPr bwMode="auto">
          <a:xfrm>
            <a:off x="6165365" y="2314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89" name="Rectangle 106"/>
          <p:cNvSpPr>
            <a:spLocks noChangeArrowheads="1"/>
          </p:cNvSpPr>
          <p:nvPr/>
        </p:nvSpPr>
        <p:spPr bwMode="auto">
          <a:xfrm>
            <a:off x="5180635" y="1956905"/>
            <a:ext cx="53435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90" name="Rectangle 107"/>
          <p:cNvSpPr>
            <a:spLocks noChangeArrowheads="1"/>
          </p:cNvSpPr>
          <p:nvPr/>
        </p:nvSpPr>
        <p:spPr bwMode="auto">
          <a:xfrm>
            <a:off x="5325673" y="1988669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91" name="Rectangle 108"/>
          <p:cNvSpPr>
            <a:spLocks noChangeArrowheads="1"/>
          </p:cNvSpPr>
          <p:nvPr/>
        </p:nvSpPr>
        <p:spPr bwMode="auto">
          <a:xfrm>
            <a:off x="5910914" y="1843904"/>
            <a:ext cx="54707" cy="43001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92" name="Oval 109"/>
          <p:cNvSpPr>
            <a:spLocks noChangeArrowheads="1"/>
          </p:cNvSpPr>
          <p:nvPr/>
        </p:nvSpPr>
        <p:spPr bwMode="auto">
          <a:xfrm>
            <a:off x="5945263" y="2288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93" name="Oval 110"/>
          <p:cNvSpPr>
            <a:spLocks noChangeArrowheads="1"/>
          </p:cNvSpPr>
          <p:nvPr/>
        </p:nvSpPr>
        <p:spPr bwMode="auto">
          <a:xfrm>
            <a:off x="5982158" y="2248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94" name="Oval 111"/>
          <p:cNvSpPr>
            <a:spLocks noChangeArrowheads="1"/>
          </p:cNvSpPr>
          <p:nvPr/>
        </p:nvSpPr>
        <p:spPr bwMode="auto">
          <a:xfrm>
            <a:off x="6090301" y="2294909"/>
            <a:ext cx="41148" cy="43001"/>
          </a:xfrm>
          <a:prstGeom prst="ellipse">
            <a:avLst/>
          </a:prstGeom>
          <a:solidFill>
            <a:schemeClr val="accent1"/>
          </a:solidFill>
          <a:ln w="4826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737886" y="2460912"/>
            <a:ext cx="4328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3366"/>
                </a:solidFill>
              </a:rPr>
              <a:t>0</a:t>
            </a:r>
            <a:endParaRPr lang="en-US" altLang="en-US" sz="600" dirty="0">
              <a:solidFill>
                <a:srgbClr val="003366"/>
              </a:solidFill>
              <a:latin typeface="News Gothic MT" pitchFamily="34" charset="0"/>
            </a:endParaRPr>
          </a:p>
        </p:txBody>
      </p:sp>
      <p:sp>
        <p:nvSpPr>
          <p:cNvPr id="96" name="Rectangle 113"/>
          <p:cNvSpPr>
            <a:spLocks noChangeArrowheads="1"/>
          </p:cNvSpPr>
          <p:nvPr/>
        </p:nvSpPr>
        <p:spPr bwMode="auto">
          <a:xfrm>
            <a:off x="4698445" y="229791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10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97" name="Rectangle 114"/>
          <p:cNvSpPr>
            <a:spLocks noChangeArrowheads="1"/>
          </p:cNvSpPr>
          <p:nvPr/>
        </p:nvSpPr>
        <p:spPr bwMode="auto">
          <a:xfrm>
            <a:off x="4698445" y="2135909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20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98" name="Rectangle 115"/>
          <p:cNvSpPr>
            <a:spLocks noChangeArrowheads="1"/>
          </p:cNvSpPr>
          <p:nvPr/>
        </p:nvSpPr>
        <p:spPr bwMode="auto">
          <a:xfrm>
            <a:off x="4698445" y="1972907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30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99" name="Rectangle 116"/>
          <p:cNvSpPr>
            <a:spLocks noChangeArrowheads="1"/>
          </p:cNvSpPr>
          <p:nvPr/>
        </p:nvSpPr>
        <p:spPr bwMode="auto">
          <a:xfrm>
            <a:off x="4698445" y="1810906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40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0" name="Rectangle 117"/>
          <p:cNvSpPr>
            <a:spLocks noChangeArrowheads="1"/>
          </p:cNvSpPr>
          <p:nvPr/>
        </p:nvSpPr>
        <p:spPr bwMode="auto">
          <a:xfrm>
            <a:off x="4698445" y="1647904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50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1" name="Rectangle 118"/>
          <p:cNvSpPr>
            <a:spLocks noChangeArrowheads="1"/>
          </p:cNvSpPr>
          <p:nvPr/>
        </p:nvSpPr>
        <p:spPr bwMode="auto">
          <a:xfrm>
            <a:off x="4698445" y="1485902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60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2" name="Rectangle 119"/>
          <p:cNvSpPr>
            <a:spLocks noChangeArrowheads="1"/>
          </p:cNvSpPr>
          <p:nvPr/>
        </p:nvSpPr>
        <p:spPr bwMode="auto">
          <a:xfrm>
            <a:off x="4768421" y="2553913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08.2007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3" name="Rectangle 120"/>
          <p:cNvSpPr>
            <a:spLocks noChangeArrowheads="1"/>
          </p:cNvSpPr>
          <p:nvPr/>
        </p:nvSpPr>
        <p:spPr bwMode="auto">
          <a:xfrm>
            <a:off x="5366385" y="2553913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12.2008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4" name="Rectangle 121"/>
          <p:cNvSpPr>
            <a:spLocks noChangeArrowheads="1"/>
          </p:cNvSpPr>
          <p:nvPr/>
        </p:nvSpPr>
        <p:spPr bwMode="auto">
          <a:xfrm>
            <a:off x="5966894" y="2553913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05.2010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sp>
        <p:nvSpPr>
          <p:cNvPr id="105" name="Rectangle 122"/>
          <p:cNvSpPr>
            <a:spLocks noChangeArrowheads="1"/>
          </p:cNvSpPr>
          <p:nvPr/>
        </p:nvSpPr>
        <p:spPr bwMode="auto">
          <a:xfrm>
            <a:off x="6564857" y="2553913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09.2011</a:t>
            </a:r>
            <a:endParaRPr lang="en-US" altLang="en-US" sz="600" dirty="0">
              <a:solidFill>
                <a:srgbClr val="000000"/>
              </a:solidFill>
              <a:latin typeface="News Gothic MT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74450" y="1657351"/>
            <a:ext cx="798914" cy="731976"/>
            <a:chOff x="7508603" y="2209800"/>
            <a:chExt cx="1065219" cy="97596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7508603" y="2209800"/>
              <a:ext cx="990412" cy="290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E74A21"/>
                  </a:solidFill>
                  <a:ea typeface="MS PGothic" charset="0"/>
                  <a:cs typeface="Arial" charset="0"/>
                </a:rPr>
                <a:t>Pre-change</a:t>
              </a:r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7508603" y="2895601"/>
              <a:ext cx="1065219" cy="290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0460A9"/>
                  </a:solidFill>
                  <a:ea typeface="MS PGothic" charset="0"/>
                  <a:cs typeface="Arial" charset="0"/>
                </a:rPr>
                <a:t>Post-change</a:t>
              </a:r>
            </a:p>
          </p:txBody>
        </p:sp>
      </p:grpSp>
      <p:sp>
        <p:nvSpPr>
          <p:cNvPr id="110" name="Rectangle 130"/>
          <p:cNvSpPr>
            <a:spLocks noChangeArrowheads="1"/>
          </p:cNvSpPr>
          <p:nvPr/>
        </p:nvSpPr>
        <p:spPr bwMode="auto">
          <a:xfrm>
            <a:off x="1750367" y="4060058"/>
            <a:ext cx="6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1" name="Rectangle 131"/>
          <p:cNvSpPr>
            <a:spLocks noChangeArrowheads="1"/>
          </p:cNvSpPr>
          <p:nvPr/>
        </p:nvSpPr>
        <p:spPr bwMode="auto">
          <a:xfrm>
            <a:off x="1767582" y="3678309"/>
            <a:ext cx="6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2" name="Rectangle 132"/>
          <p:cNvSpPr>
            <a:spLocks noChangeArrowheads="1"/>
          </p:cNvSpPr>
          <p:nvPr/>
        </p:nvSpPr>
        <p:spPr bwMode="auto">
          <a:xfrm>
            <a:off x="3593022" y="4373838"/>
            <a:ext cx="21039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t [min]</a:t>
            </a:r>
          </a:p>
        </p:txBody>
      </p:sp>
      <p:sp>
        <p:nvSpPr>
          <p:cNvPr id="113" name="Rectangle 133"/>
          <p:cNvSpPr>
            <a:spLocks noChangeArrowheads="1"/>
          </p:cNvSpPr>
          <p:nvPr/>
        </p:nvSpPr>
        <p:spPr bwMode="auto">
          <a:xfrm>
            <a:off x="1714501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10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4" name="Rectangle 134"/>
          <p:cNvSpPr>
            <a:spLocks noChangeArrowheads="1"/>
          </p:cNvSpPr>
          <p:nvPr/>
        </p:nvSpPr>
        <p:spPr bwMode="auto">
          <a:xfrm>
            <a:off x="2048755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15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5" name="Rectangle 135"/>
          <p:cNvSpPr>
            <a:spLocks noChangeArrowheads="1"/>
          </p:cNvSpPr>
          <p:nvPr/>
        </p:nvSpPr>
        <p:spPr bwMode="auto">
          <a:xfrm>
            <a:off x="2383008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20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6" name="Rectangle 136"/>
          <p:cNvSpPr>
            <a:spLocks noChangeArrowheads="1"/>
          </p:cNvSpPr>
          <p:nvPr/>
        </p:nvSpPr>
        <p:spPr bwMode="auto">
          <a:xfrm>
            <a:off x="2720131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25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7" name="Rectangle 137"/>
          <p:cNvSpPr>
            <a:spLocks noChangeArrowheads="1"/>
          </p:cNvSpPr>
          <p:nvPr/>
        </p:nvSpPr>
        <p:spPr bwMode="auto">
          <a:xfrm>
            <a:off x="3054385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30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8" name="Rectangle 138"/>
          <p:cNvSpPr>
            <a:spLocks noChangeArrowheads="1"/>
          </p:cNvSpPr>
          <p:nvPr/>
        </p:nvSpPr>
        <p:spPr bwMode="auto">
          <a:xfrm>
            <a:off x="3391508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35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19" name="Rectangle 139"/>
          <p:cNvSpPr>
            <a:spLocks noChangeArrowheads="1"/>
          </p:cNvSpPr>
          <p:nvPr/>
        </p:nvSpPr>
        <p:spPr bwMode="auto">
          <a:xfrm>
            <a:off x="3725762" y="429097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40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20" name="Line 140"/>
          <p:cNvSpPr>
            <a:spLocks noChangeShapeType="1"/>
          </p:cNvSpPr>
          <p:nvPr/>
        </p:nvSpPr>
        <p:spPr bwMode="auto">
          <a:xfrm>
            <a:off x="1754669" y="4278866"/>
            <a:ext cx="0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1" name="Line 141"/>
          <p:cNvSpPr>
            <a:spLocks noChangeShapeType="1"/>
          </p:cNvSpPr>
          <p:nvPr/>
        </p:nvSpPr>
        <p:spPr bwMode="auto">
          <a:xfrm>
            <a:off x="2088923" y="4278866"/>
            <a:ext cx="0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" name="Line 142"/>
          <p:cNvSpPr>
            <a:spLocks noChangeShapeType="1"/>
          </p:cNvSpPr>
          <p:nvPr/>
        </p:nvSpPr>
        <p:spPr bwMode="auto">
          <a:xfrm>
            <a:off x="2423178" y="4278866"/>
            <a:ext cx="1435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3" name="Line 143"/>
          <p:cNvSpPr>
            <a:spLocks noChangeShapeType="1"/>
          </p:cNvSpPr>
          <p:nvPr/>
        </p:nvSpPr>
        <p:spPr bwMode="auto">
          <a:xfrm>
            <a:off x="2760299" y="4278866"/>
            <a:ext cx="0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4" name="Line 144"/>
          <p:cNvSpPr>
            <a:spLocks noChangeShapeType="1"/>
          </p:cNvSpPr>
          <p:nvPr/>
        </p:nvSpPr>
        <p:spPr bwMode="auto">
          <a:xfrm>
            <a:off x="3095987" y="4278866"/>
            <a:ext cx="0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5" name="Line 145"/>
          <p:cNvSpPr>
            <a:spLocks noChangeShapeType="1"/>
          </p:cNvSpPr>
          <p:nvPr/>
        </p:nvSpPr>
        <p:spPr bwMode="auto">
          <a:xfrm>
            <a:off x="3431675" y="4278866"/>
            <a:ext cx="0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6" name="Line 146"/>
          <p:cNvSpPr>
            <a:spLocks noChangeShapeType="1"/>
          </p:cNvSpPr>
          <p:nvPr/>
        </p:nvSpPr>
        <p:spPr bwMode="auto">
          <a:xfrm>
            <a:off x="3764497" y="4278866"/>
            <a:ext cx="1435" cy="93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27" name="Group 147"/>
          <p:cNvGrpSpPr>
            <a:grpSpLocks/>
          </p:cNvGrpSpPr>
          <p:nvPr/>
        </p:nvGrpSpPr>
        <p:grpSpPr bwMode="auto">
          <a:xfrm>
            <a:off x="1754669" y="3297491"/>
            <a:ext cx="2009826" cy="643387"/>
            <a:chOff x="1067" y="1581"/>
            <a:chExt cx="3598" cy="836"/>
          </a:xfrm>
        </p:grpSpPr>
        <p:sp>
          <p:nvSpPr>
            <p:cNvPr id="220" name="Freeform 148"/>
            <p:cNvSpPr>
              <a:spLocks/>
            </p:cNvSpPr>
            <p:nvPr/>
          </p:nvSpPr>
          <p:spPr bwMode="auto">
            <a:xfrm>
              <a:off x="1067" y="2146"/>
              <a:ext cx="1120" cy="271"/>
            </a:xfrm>
            <a:custGeom>
              <a:avLst/>
              <a:gdLst>
                <a:gd name="T0" fmla="*/ 1 w 2240"/>
                <a:gd name="T1" fmla="*/ 1 h 541"/>
                <a:gd name="T2" fmla="*/ 1 w 2240"/>
                <a:gd name="T3" fmla="*/ 1 h 541"/>
                <a:gd name="T4" fmla="*/ 1 w 2240"/>
                <a:gd name="T5" fmla="*/ 1 h 541"/>
                <a:gd name="T6" fmla="*/ 1 w 2240"/>
                <a:gd name="T7" fmla="*/ 1 h 541"/>
                <a:gd name="T8" fmla="*/ 1 w 2240"/>
                <a:gd name="T9" fmla="*/ 1 h 541"/>
                <a:gd name="T10" fmla="*/ 1 w 2240"/>
                <a:gd name="T11" fmla="*/ 1 h 541"/>
                <a:gd name="T12" fmla="*/ 1 w 2240"/>
                <a:gd name="T13" fmla="*/ 1 h 541"/>
                <a:gd name="T14" fmla="*/ 1 w 2240"/>
                <a:gd name="T15" fmla="*/ 1 h 541"/>
                <a:gd name="T16" fmla="*/ 1 w 2240"/>
                <a:gd name="T17" fmla="*/ 1 h 541"/>
                <a:gd name="T18" fmla="*/ 1 w 2240"/>
                <a:gd name="T19" fmla="*/ 1 h 541"/>
                <a:gd name="T20" fmla="*/ 1 w 2240"/>
                <a:gd name="T21" fmla="*/ 1 h 541"/>
                <a:gd name="T22" fmla="*/ 1 w 2240"/>
                <a:gd name="T23" fmla="*/ 1 h 541"/>
                <a:gd name="T24" fmla="*/ 1 w 2240"/>
                <a:gd name="T25" fmla="*/ 1 h 541"/>
                <a:gd name="T26" fmla="*/ 1 w 2240"/>
                <a:gd name="T27" fmla="*/ 1 h 541"/>
                <a:gd name="T28" fmla="*/ 1 w 2240"/>
                <a:gd name="T29" fmla="*/ 1 h 541"/>
                <a:gd name="T30" fmla="*/ 1 w 2240"/>
                <a:gd name="T31" fmla="*/ 1 h 541"/>
                <a:gd name="T32" fmla="*/ 1 w 2240"/>
                <a:gd name="T33" fmla="*/ 1 h 541"/>
                <a:gd name="T34" fmla="*/ 1 w 2240"/>
                <a:gd name="T35" fmla="*/ 1 h 541"/>
                <a:gd name="T36" fmla="*/ 1 w 2240"/>
                <a:gd name="T37" fmla="*/ 1 h 541"/>
                <a:gd name="T38" fmla="*/ 1 w 2240"/>
                <a:gd name="T39" fmla="*/ 1 h 541"/>
                <a:gd name="T40" fmla="*/ 1 w 2240"/>
                <a:gd name="T41" fmla="*/ 1 h 541"/>
                <a:gd name="T42" fmla="*/ 1 w 2240"/>
                <a:gd name="T43" fmla="*/ 1 h 541"/>
                <a:gd name="T44" fmla="*/ 1 w 2240"/>
                <a:gd name="T45" fmla="*/ 1 h 541"/>
                <a:gd name="T46" fmla="*/ 1 w 2240"/>
                <a:gd name="T47" fmla="*/ 1 h 541"/>
                <a:gd name="T48" fmla="*/ 1 w 2240"/>
                <a:gd name="T49" fmla="*/ 1 h 541"/>
                <a:gd name="T50" fmla="*/ 1 w 2240"/>
                <a:gd name="T51" fmla="*/ 1 h 541"/>
                <a:gd name="T52" fmla="*/ 1 w 2240"/>
                <a:gd name="T53" fmla="*/ 1 h 541"/>
                <a:gd name="T54" fmla="*/ 1 w 2240"/>
                <a:gd name="T55" fmla="*/ 1 h 541"/>
                <a:gd name="T56" fmla="*/ 1 w 2240"/>
                <a:gd name="T57" fmla="*/ 1 h 541"/>
                <a:gd name="T58" fmla="*/ 1 w 2240"/>
                <a:gd name="T59" fmla="*/ 1 h 541"/>
                <a:gd name="T60" fmla="*/ 1 w 2240"/>
                <a:gd name="T61" fmla="*/ 1 h 541"/>
                <a:gd name="T62" fmla="*/ 1 w 2240"/>
                <a:gd name="T63" fmla="*/ 1 h 541"/>
                <a:gd name="T64" fmla="*/ 1 w 2240"/>
                <a:gd name="T65" fmla="*/ 1 h 541"/>
                <a:gd name="T66" fmla="*/ 1 w 2240"/>
                <a:gd name="T67" fmla="*/ 1 h 541"/>
                <a:gd name="T68" fmla="*/ 1 w 2240"/>
                <a:gd name="T69" fmla="*/ 1 h 541"/>
                <a:gd name="T70" fmla="*/ 1 w 2240"/>
                <a:gd name="T71" fmla="*/ 1 h 541"/>
                <a:gd name="T72" fmla="*/ 1 w 2240"/>
                <a:gd name="T73" fmla="*/ 1 h 541"/>
                <a:gd name="T74" fmla="*/ 1 w 2240"/>
                <a:gd name="T75" fmla="*/ 1 h 541"/>
                <a:gd name="T76" fmla="*/ 1 w 2240"/>
                <a:gd name="T77" fmla="*/ 1 h 541"/>
                <a:gd name="T78" fmla="*/ 1 w 2240"/>
                <a:gd name="T79" fmla="*/ 1 h 541"/>
                <a:gd name="T80" fmla="*/ 1 w 2240"/>
                <a:gd name="T81" fmla="*/ 1 h 541"/>
                <a:gd name="T82" fmla="*/ 1 w 2240"/>
                <a:gd name="T83" fmla="*/ 1 h 541"/>
                <a:gd name="T84" fmla="*/ 1 w 2240"/>
                <a:gd name="T85" fmla="*/ 1 h 541"/>
                <a:gd name="T86" fmla="*/ 1 w 2240"/>
                <a:gd name="T87" fmla="*/ 1 h 541"/>
                <a:gd name="T88" fmla="*/ 1 w 2240"/>
                <a:gd name="T89" fmla="*/ 1 h 541"/>
                <a:gd name="T90" fmla="*/ 1 w 2240"/>
                <a:gd name="T91" fmla="*/ 1 h 541"/>
                <a:gd name="T92" fmla="*/ 1 w 2240"/>
                <a:gd name="T93" fmla="*/ 1 h 541"/>
                <a:gd name="T94" fmla="*/ 1 w 2240"/>
                <a:gd name="T95" fmla="*/ 1 h 541"/>
                <a:gd name="T96" fmla="*/ 1 w 2240"/>
                <a:gd name="T97" fmla="*/ 1 h 541"/>
                <a:gd name="T98" fmla="*/ 1 w 2240"/>
                <a:gd name="T99" fmla="*/ 1 h 541"/>
                <a:gd name="T100" fmla="*/ 1 w 2240"/>
                <a:gd name="T101" fmla="*/ 1 h 541"/>
                <a:gd name="T102" fmla="*/ 1 w 2240"/>
                <a:gd name="T103" fmla="*/ 1 h 541"/>
                <a:gd name="T104" fmla="*/ 1 w 2240"/>
                <a:gd name="T105" fmla="*/ 1 h 541"/>
                <a:gd name="T106" fmla="*/ 1 w 2240"/>
                <a:gd name="T107" fmla="*/ 1 h 541"/>
                <a:gd name="T108" fmla="*/ 1 w 2240"/>
                <a:gd name="T109" fmla="*/ 1 h 541"/>
                <a:gd name="T110" fmla="*/ 1 w 2240"/>
                <a:gd name="T111" fmla="*/ 1 h 541"/>
                <a:gd name="T112" fmla="*/ 1 w 2240"/>
                <a:gd name="T113" fmla="*/ 1 h 541"/>
                <a:gd name="T114" fmla="*/ 1 w 2240"/>
                <a:gd name="T115" fmla="*/ 1 h 541"/>
                <a:gd name="T116" fmla="*/ 1 w 2240"/>
                <a:gd name="T117" fmla="*/ 1 h 541"/>
                <a:gd name="T118" fmla="*/ 1 w 2240"/>
                <a:gd name="T119" fmla="*/ 1 h 541"/>
                <a:gd name="T120" fmla="*/ 1 w 2240"/>
                <a:gd name="T121" fmla="*/ 1 h 541"/>
                <a:gd name="T122" fmla="*/ 1 w 2240"/>
                <a:gd name="T123" fmla="*/ 1 h 541"/>
                <a:gd name="T124" fmla="*/ 1 w 2240"/>
                <a:gd name="T125" fmla="*/ 1 h 5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0" h="541">
                  <a:moveTo>
                    <a:pt x="0" y="541"/>
                  </a:moveTo>
                  <a:lnTo>
                    <a:pt x="0" y="541"/>
                  </a:lnTo>
                  <a:lnTo>
                    <a:pt x="9" y="541"/>
                  </a:lnTo>
                  <a:lnTo>
                    <a:pt x="17" y="541"/>
                  </a:lnTo>
                  <a:lnTo>
                    <a:pt x="26" y="541"/>
                  </a:lnTo>
                  <a:lnTo>
                    <a:pt x="38" y="541"/>
                  </a:lnTo>
                  <a:lnTo>
                    <a:pt x="48" y="541"/>
                  </a:lnTo>
                  <a:lnTo>
                    <a:pt x="57" y="541"/>
                  </a:lnTo>
                  <a:lnTo>
                    <a:pt x="65" y="541"/>
                  </a:lnTo>
                  <a:lnTo>
                    <a:pt x="73" y="541"/>
                  </a:lnTo>
                  <a:lnTo>
                    <a:pt x="82" y="541"/>
                  </a:lnTo>
                  <a:lnTo>
                    <a:pt x="92" y="541"/>
                  </a:lnTo>
                  <a:lnTo>
                    <a:pt x="103" y="541"/>
                  </a:lnTo>
                  <a:lnTo>
                    <a:pt x="115" y="541"/>
                  </a:lnTo>
                  <a:lnTo>
                    <a:pt x="126" y="541"/>
                  </a:lnTo>
                  <a:lnTo>
                    <a:pt x="138" y="541"/>
                  </a:lnTo>
                  <a:lnTo>
                    <a:pt x="149" y="541"/>
                  </a:lnTo>
                  <a:lnTo>
                    <a:pt x="161" y="541"/>
                  </a:lnTo>
                  <a:lnTo>
                    <a:pt x="172" y="541"/>
                  </a:lnTo>
                  <a:lnTo>
                    <a:pt x="182" y="541"/>
                  </a:lnTo>
                  <a:lnTo>
                    <a:pt x="192" y="541"/>
                  </a:lnTo>
                  <a:lnTo>
                    <a:pt x="203" y="541"/>
                  </a:lnTo>
                  <a:lnTo>
                    <a:pt x="213" y="541"/>
                  </a:lnTo>
                  <a:lnTo>
                    <a:pt x="224" y="541"/>
                  </a:lnTo>
                  <a:lnTo>
                    <a:pt x="234" y="541"/>
                  </a:lnTo>
                  <a:lnTo>
                    <a:pt x="243" y="541"/>
                  </a:lnTo>
                  <a:lnTo>
                    <a:pt x="253" y="541"/>
                  </a:lnTo>
                  <a:lnTo>
                    <a:pt x="261" y="541"/>
                  </a:lnTo>
                  <a:lnTo>
                    <a:pt x="270" y="541"/>
                  </a:lnTo>
                  <a:lnTo>
                    <a:pt x="280" y="541"/>
                  </a:lnTo>
                  <a:lnTo>
                    <a:pt x="289" y="541"/>
                  </a:lnTo>
                  <a:lnTo>
                    <a:pt x="301" y="541"/>
                  </a:lnTo>
                  <a:lnTo>
                    <a:pt x="311" y="541"/>
                  </a:lnTo>
                  <a:lnTo>
                    <a:pt x="320" y="541"/>
                  </a:lnTo>
                  <a:lnTo>
                    <a:pt x="328" y="541"/>
                  </a:lnTo>
                  <a:lnTo>
                    <a:pt x="337" y="541"/>
                  </a:lnTo>
                  <a:lnTo>
                    <a:pt x="347" y="541"/>
                  </a:lnTo>
                  <a:lnTo>
                    <a:pt x="357" y="541"/>
                  </a:lnTo>
                  <a:lnTo>
                    <a:pt x="366" y="541"/>
                  </a:lnTo>
                  <a:lnTo>
                    <a:pt x="376" y="541"/>
                  </a:lnTo>
                  <a:lnTo>
                    <a:pt x="385" y="541"/>
                  </a:lnTo>
                  <a:lnTo>
                    <a:pt x="393" y="541"/>
                  </a:lnTo>
                  <a:lnTo>
                    <a:pt x="403" y="541"/>
                  </a:lnTo>
                  <a:lnTo>
                    <a:pt x="410" y="541"/>
                  </a:lnTo>
                  <a:lnTo>
                    <a:pt x="418" y="541"/>
                  </a:lnTo>
                  <a:lnTo>
                    <a:pt x="426" y="541"/>
                  </a:lnTo>
                  <a:lnTo>
                    <a:pt x="435" y="541"/>
                  </a:lnTo>
                  <a:lnTo>
                    <a:pt x="443" y="540"/>
                  </a:lnTo>
                  <a:lnTo>
                    <a:pt x="449" y="540"/>
                  </a:lnTo>
                  <a:lnTo>
                    <a:pt x="456" y="540"/>
                  </a:lnTo>
                  <a:lnTo>
                    <a:pt x="464" y="540"/>
                  </a:lnTo>
                  <a:lnTo>
                    <a:pt x="468" y="538"/>
                  </a:lnTo>
                  <a:lnTo>
                    <a:pt x="474" y="538"/>
                  </a:lnTo>
                  <a:lnTo>
                    <a:pt x="478" y="538"/>
                  </a:lnTo>
                  <a:lnTo>
                    <a:pt x="483" y="538"/>
                  </a:lnTo>
                  <a:lnTo>
                    <a:pt x="487" y="538"/>
                  </a:lnTo>
                  <a:lnTo>
                    <a:pt x="491" y="538"/>
                  </a:lnTo>
                  <a:lnTo>
                    <a:pt x="497" y="538"/>
                  </a:lnTo>
                  <a:lnTo>
                    <a:pt x="501" y="538"/>
                  </a:lnTo>
                  <a:lnTo>
                    <a:pt x="506" y="538"/>
                  </a:lnTo>
                  <a:lnTo>
                    <a:pt x="512" y="538"/>
                  </a:lnTo>
                  <a:lnTo>
                    <a:pt x="520" y="538"/>
                  </a:lnTo>
                  <a:lnTo>
                    <a:pt x="526" y="540"/>
                  </a:lnTo>
                  <a:lnTo>
                    <a:pt x="535" y="540"/>
                  </a:lnTo>
                  <a:lnTo>
                    <a:pt x="543" y="540"/>
                  </a:lnTo>
                  <a:lnTo>
                    <a:pt x="547" y="540"/>
                  </a:lnTo>
                  <a:lnTo>
                    <a:pt x="552" y="541"/>
                  </a:lnTo>
                  <a:lnTo>
                    <a:pt x="556" y="541"/>
                  </a:lnTo>
                  <a:lnTo>
                    <a:pt x="562" y="541"/>
                  </a:lnTo>
                  <a:lnTo>
                    <a:pt x="568" y="541"/>
                  </a:lnTo>
                  <a:lnTo>
                    <a:pt x="576" y="541"/>
                  </a:lnTo>
                  <a:lnTo>
                    <a:pt x="581" y="541"/>
                  </a:lnTo>
                  <a:lnTo>
                    <a:pt x="589" y="541"/>
                  </a:lnTo>
                  <a:lnTo>
                    <a:pt x="597" y="541"/>
                  </a:lnTo>
                  <a:lnTo>
                    <a:pt x="604" y="541"/>
                  </a:lnTo>
                  <a:lnTo>
                    <a:pt x="612" y="541"/>
                  </a:lnTo>
                  <a:lnTo>
                    <a:pt x="622" y="541"/>
                  </a:lnTo>
                  <a:lnTo>
                    <a:pt x="631" y="541"/>
                  </a:lnTo>
                  <a:lnTo>
                    <a:pt x="641" y="541"/>
                  </a:lnTo>
                  <a:lnTo>
                    <a:pt x="652" y="541"/>
                  </a:lnTo>
                  <a:lnTo>
                    <a:pt x="664" y="541"/>
                  </a:lnTo>
                  <a:lnTo>
                    <a:pt x="673" y="541"/>
                  </a:lnTo>
                  <a:lnTo>
                    <a:pt x="683" y="541"/>
                  </a:lnTo>
                  <a:lnTo>
                    <a:pt x="695" y="541"/>
                  </a:lnTo>
                  <a:lnTo>
                    <a:pt x="704" y="541"/>
                  </a:lnTo>
                  <a:lnTo>
                    <a:pt x="714" y="541"/>
                  </a:lnTo>
                  <a:lnTo>
                    <a:pt x="723" y="541"/>
                  </a:lnTo>
                  <a:lnTo>
                    <a:pt x="733" y="541"/>
                  </a:lnTo>
                  <a:lnTo>
                    <a:pt x="743" y="541"/>
                  </a:lnTo>
                  <a:lnTo>
                    <a:pt x="754" y="541"/>
                  </a:lnTo>
                  <a:lnTo>
                    <a:pt x="762" y="541"/>
                  </a:lnTo>
                  <a:lnTo>
                    <a:pt x="771" y="541"/>
                  </a:lnTo>
                  <a:lnTo>
                    <a:pt x="783" y="541"/>
                  </a:lnTo>
                  <a:lnTo>
                    <a:pt x="794" y="541"/>
                  </a:lnTo>
                  <a:lnTo>
                    <a:pt x="804" y="541"/>
                  </a:lnTo>
                  <a:lnTo>
                    <a:pt x="812" y="541"/>
                  </a:lnTo>
                  <a:lnTo>
                    <a:pt x="823" y="541"/>
                  </a:lnTo>
                  <a:lnTo>
                    <a:pt x="833" y="541"/>
                  </a:lnTo>
                  <a:lnTo>
                    <a:pt x="842" y="541"/>
                  </a:lnTo>
                  <a:lnTo>
                    <a:pt x="852" y="541"/>
                  </a:lnTo>
                  <a:lnTo>
                    <a:pt x="862" y="541"/>
                  </a:lnTo>
                  <a:lnTo>
                    <a:pt x="871" y="541"/>
                  </a:lnTo>
                  <a:lnTo>
                    <a:pt x="881" y="541"/>
                  </a:lnTo>
                  <a:lnTo>
                    <a:pt x="890" y="541"/>
                  </a:lnTo>
                  <a:lnTo>
                    <a:pt x="900" y="541"/>
                  </a:lnTo>
                  <a:lnTo>
                    <a:pt x="910" y="541"/>
                  </a:lnTo>
                  <a:lnTo>
                    <a:pt x="917" y="541"/>
                  </a:lnTo>
                  <a:lnTo>
                    <a:pt x="925" y="541"/>
                  </a:lnTo>
                  <a:lnTo>
                    <a:pt x="935" y="541"/>
                  </a:lnTo>
                  <a:lnTo>
                    <a:pt x="944" y="541"/>
                  </a:lnTo>
                  <a:lnTo>
                    <a:pt x="954" y="541"/>
                  </a:lnTo>
                  <a:lnTo>
                    <a:pt x="963" y="541"/>
                  </a:lnTo>
                  <a:lnTo>
                    <a:pt x="971" y="541"/>
                  </a:lnTo>
                  <a:lnTo>
                    <a:pt x="981" y="541"/>
                  </a:lnTo>
                  <a:lnTo>
                    <a:pt x="990" y="541"/>
                  </a:lnTo>
                  <a:lnTo>
                    <a:pt x="1000" y="541"/>
                  </a:lnTo>
                  <a:lnTo>
                    <a:pt x="1006" y="541"/>
                  </a:lnTo>
                  <a:lnTo>
                    <a:pt x="1013" y="541"/>
                  </a:lnTo>
                  <a:lnTo>
                    <a:pt x="1023" y="541"/>
                  </a:lnTo>
                  <a:lnTo>
                    <a:pt x="1032" y="541"/>
                  </a:lnTo>
                  <a:lnTo>
                    <a:pt x="1040" y="541"/>
                  </a:lnTo>
                  <a:lnTo>
                    <a:pt x="1046" y="540"/>
                  </a:lnTo>
                  <a:lnTo>
                    <a:pt x="1054" y="540"/>
                  </a:lnTo>
                  <a:lnTo>
                    <a:pt x="1059" y="540"/>
                  </a:lnTo>
                  <a:lnTo>
                    <a:pt x="1067" y="540"/>
                  </a:lnTo>
                  <a:lnTo>
                    <a:pt x="1075" y="540"/>
                  </a:lnTo>
                  <a:lnTo>
                    <a:pt x="1082" y="540"/>
                  </a:lnTo>
                  <a:lnTo>
                    <a:pt x="1092" y="540"/>
                  </a:lnTo>
                  <a:lnTo>
                    <a:pt x="1098" y="540"/>
                  </a:lnTo>
                  <a:lnTo>
                    <a:pt x="1103" y="540"/>
                  </a:lnTo>
                  <a:lnTo>
                    <a:pt x="1109" y="538"/>
                  </a:lnTo>
                  <a:lnTo>
                    <a:pt x="1115" y="538"/>
                  </a:lnTo>
                  <a:lnTo>
                    <a:pt x="1121" y="538"/>
                  </a:lnTo>
                  <a:lnTo>
                    <a:pt x="1126" y="536"/>
                  </a:lnTo>
                  <a:lnTo>
                    <a:pt x="1130" y="536"/>
                  </a:lnTo>
                  <a:lnTo>
                    <a:pt x="1136" y="536"/>
                  </a:lnTo>
                  <a:lnTo>
                    <a:pt x="1142" y="534"/>
                  </a:lnTo>
                  <a:lnTo>
                    <a:pt x="1150" y="534"/>
                  </a:lnTo>
                  <a:lnTo>
                    <a:pt x="1155" y="534"/>
                  </a:lnTo>
                  <a:lnTo>
                    <a:pt x="1161" y="532"/>
                  </a:lnTo>
                  <a:lnTo>
                    <a:pt x="1165" y="532"/>
                  </a:lnTo>
                  <a:lnTo>
                    <a:pt x="1169" y="532"/>
                  </a:lnTo>
                  <a:lnTo>
                    <a:pt x="1171" y="532"/>
                  </a:lnTo>
                  <a:lnTo>
                    <a:pt x="1174" y="532"/>
                  </a:lnTo>
                  <a:lnTo>
                    <a:pt x="1180" y="532"/>
                  </a:lnTo>
                  <a:lnTo>
                    <a:pt x="1184" y="532"/>
                  </a:lnTo>
                  <a:lnTo>
                    <a:pt x="1188" y="532"/>
                  </a:lnTo>
                  <a:lnTo>
                    <a:pt x="1194" y="534"/>
                  </a:lnTo>
                  <a:lnTo>
                    <a:pt x="1199" y="534"/>
                  </a:lnTo>
                  <a:lnTo>
                    <a:pt x="1205" y="534"/>
                  </a:lnTo>
                  <a:lnTo>
                    <a:pt x="1211" y="536"/>
                  </a:lnTo>
                  <a:lnTo>
                    <a:pt x="1217" y="536"/>
                  </a:lnTo>
                  <a:lnTo>
                    <a:pt x="1221" y="536"/>
                  </a:lnTo>
                  <a:lnTo>
                    <a:pt x="1224" y="538"/>
                  </a:lnTo>
                  <a:lnTo>
                    <a:pt x="1230" y="538"/>
                  </a:lnTo>
                  <a:lnTo>
                    <a:pt x="1236" y="538"/>
                  </a:lnTo>
                  <a:lnTo>
                    <a:pt x="1240" y="538"/>
                  </a:lnTo>
                  <a:lnTo>
                    <a:pt x="1244" y="538"/>
                  </a:lnTo>
                  <a:lnTo>
                    <a:pt x="1247" y="538"/>
                  </a:lnTo>
                  <a:lnTo>
                    <a:pt x="1253" y="538"/>
                  </a:lnTo>
                  <a:lnTo>
                    <a:pt x="1257" y="538"/>
                  </a:lnTo>
                  <a:lnTo>
                    <a:pt x="1263" y="538"/>
                  </a:lnTo>
                  <a:lnTo>
                    <a:pt x="1267" y="538"/>
                  </a:lnTo>
                  <a:lnTo>
                    <a:pt x="1270" y="538"/>
                  </a:lnTo>
                  <a:lnTo>
                    <a:pt x="1274" y="538"/>
                  </a:lnTo>
                  <a:lnTo>
                    <a:pt x="1280" y="536"/>
                  </a:lnTo>
                  <a:lnTo>
                    <a:pt x="1284" y="536"/>
                  </a:lnTo>
                  <a:lnTo>
                    <a:pt x="1288" y="536"/>
                  </a:lnTo>
                  <a:lnTo>
                    <a:pt x="1295" y="534"/>
                  </a:lnTo>
                  <a:lnTo>
                    <a:pt x="1299" y="532"/>
                  </a:lnTo>
                  <a:lnTo>
                    <a:pt x="1303" y="532"/>
                  </a:lnTo>
                  <a:lnTo>
                    <a:pt x="1311" y="530"/>
                  </a:lnTo>
                  <a:lnTo>
                    <a:pt x="1318" y="528"/>
                  </a:lnTo>
                  <a:lnTo>
                    <a:pt x="1324" y="528"/>
                  </a:lnTo>
                  <a:lnTo>
                    <a:pt x="1330" y="526"/>
                  </a:lnTo>
                  <a:lnTo>
                    <a:pt x="1332" y="526"/>
                  </a:lnTo>
                  <a:lnTo>
                    <a:pt x="1336" y="526"/>
                  </a:lnTo>
                  <a:lnTo>
                    <a:pt x="1338" y="524"/>
                  </a:lnTo>
                  <a:lnTo>
                    <a:pt x="1341" y="524"/>
                  </a:lnTo>
                  <a:lnTo>
                    <a:pt x="1345" y="524"/>
                  </a:lnTo>
                  <a:lnTo>
                    <a:pt x="1347" y="524"/>
                  </a:lnTo>
                  <a:lnTo>
                    <a:pt x="1351" y="524"/>
                  </a:lnTo>
                  <a:lnTo>
                    <a:pt x="1355" y="524"/>
                  </a:lnTo>
                  <a:lnTo>
                    <a:pt x="1359" y="524"/>
                  </a:lnTo>
                  <a:lnTo>
                    <a:pt x="1363" y="526"/>
                  </a:lnTo>
                  <a:lnTo>
                    <a:pt x="1366" y="526"/>
                  </a:lnTo>
                  <a:lnTo>
                    <a:pt x="1372" y="526"/>
                  </a:lnTo>
                  <a:lnTo>
                    <a:pt x="1378" y="528"/>
                  </a:lnTo>
                  <a:lnTo>
                    <a:pt x="1382" y="528"/>
                  </a:lnTo>
                  <a:lnTo>
                    <a:pt x="1386" y="530"/>
                  </a:lnTo>
                  <a:lnTo>
                    <a:pt x="1393" y="532"/>
                  </a:lnTo>
                  <a:lnTo>
                    <a:pt x="1401" y="534"/>
                  </a:lnTo>
                  <a:lnTo>
                    <a:pt x="1407" y="534"/>
                  </a:lnTo>
                  <a:lnTo>
                    <a:pt x="1411" y="536"/>
                  </a:lnTo>
                  <a:lnTo>
                    <a:pt x="1414" y="536"/>
                  </a:lnTo>
                  <a:lnTo>
                    <a:pt x="1416" y="536"/>
                  </a:lnTo>
                  <a:lnTo>
                    <a:pt x="1418" y="536"/>
                  </a:lnTo>
                  <a:lnTo>
                    <a:pt x="1422" y="538"/>
                  </a:lnTo>
                  <a:lnTo>
                    <a:pt x="1426" y="538"/>
                  </a:lnTo>
                  <a:lnTo>
                    <a:pt x="1430" y="538"/>
                  </a:lnTo>
                  <a:lnTo>
                    <a:pt x="1432" y="540"/>
                  </a:lnTo>
                  <a:lnTo>
                    <a:pt x="1436" y="540"/>
                  </a:lnTo>
                  <a:lnTo>
                    <a:pt x="1439" y="540"/>
                  </a:lnTo>
                  <a:lnTo>
                    <a:pt x="1443" y="540"/>
                  </a:lnTo>
                  <a:lnTo>
                    <a:pt x="1447" y="540"/>
                  </a:lnTo>
                  <a:lnTo>
                    <a:pt x="1449" y="540"/>
                  </a:lnTo>
                  <a:lnTo>
                    <a:pt x="1453" y="540"/>
                  </a:lnTo>
                  <a:lnTo>
                    <a:pt x="1455" y="540"/>
                  </a:lnTo>
                  <a:lnTo>
                    <a:pt x="1457" y="541"/>
                  </a:lnTo>
                  <a:lnTo>
                    <a:pt x="1461" y="541"/>
                  </a:lnTo>
                  <a:lnTo>
                    <a:pt x="1464" y="541"/>
                  </a:lnTo>
                  <a:lnTo>
                    <a:pt x="1468" y="541"/>
                  </a:lnTo>
                  <a:lnTo>
                    <a:pt x="1472" y="541"/>
                  </a:lnTo>
                  <a:lnTo>
                    <a:pt x="1476" y="541"/>
                  </a:lnTo>
                  <a:lnTo>
                    <a:pt x="1480" y="541"/>
                  </a:lnTo>
                  <a:lnTo>
                    <a:pt x="1485" y="541"/>
                  </a:lnTo>
                  <a:lnTo>
                    <a:pt x="1493" y="541"/>
                  </a:lnTo>
                  <a:lnTo>
                    <a:pt x="1501" y="541"/>
                  </a:lnTo>
                  <a:lnTo>
                    <a:pt x="1509" y="541"/>
                  </a:lnTo>
                  <a:lnTo>
                    <a:pt x="1516" y="541"/>
                  </a:lnTo>
                  <a:lnTo>
                    <a:pt x="1526" y="541"/>
                  </a:lnTo>
                  <a:lnTo>
                    <a:pt x="1535" y="541"/>
                  </a:lnTo>
                  <a:lnTo>
                    <a:pt x="1545" y="541"/>
                  </a:lnTo>
                  <a:lnTo>
                    <a:pt x="1555" y="541"/>
                  </a:lnTo>
                  <a:lnTo>
                    <a:pt x="1564" y="541"/>
                  </a:lnTo>
                  <a:lnTo>
                    <a:pt x="1574" y="541"/>
                  </a:lnTo>
                  <a:lnTo>
                    <a:pt x="1583" y="541"/>
                  </a:lnTo>
                  <a:lnTo>
                    <a:pt x="1595" y="541"/>
                  </a:lnTo>
                  <a:lnTo>
                    <a:pt x="1605" y="541"/>
                  </a:lnTo>
                  <a:lnTo>
                    <a:pt x="1614" y="541"/>
                  </a:lnTo>
                  <a:lnTo>
                    <a:pt x="1622" y="541"/>
                  </a:lnTo>
                  <a:lnTo>
                    <a:pt x="1631" y="541"/>
                  </a:lnTo>
                  <a:lnTo>
                    <a:pt x="1643" y="541"/>
                  </a:lnTo>
                  <a:lnTo>
                    <a:pt x="1654" y="541"/>
                  </a:lnTo>
                  <a:lnTo>
                    <a:pt x="1664" y="541"/>
                  </a:lnTo>
                  <a:lnTo>
                    <a:pt x="1674" y="541"/>
                  </a:lnTo>
                  <a:lnTo>
                    <a:pt x="1683" y="541"/>
                  </a:lnTo>
                  <a:lnTo>
                    <a:pt x="1695" y="541"/>
                  </a:lnTo>
                  <a:lnTo>
                    <a:pt x="1702" y="541"/>
                  </a:lnTo>
                  <a:lnTo>
                    <a:pt x="1712" y="541"/>
                  </a:lnTo>
                  <a:lnTo>
                    <a:pt x="1722" y="541"/>
                  </a:lnTo>
                  <a:lnTo>
                    <a:pt x="1731" y="541"/>
                  </a:lnTo>
                  <a:lnTo>
                    <a:pt x="1741" y="541"/>
                  </a:lnTo>
                  <a:lnTo>
                    <a:pt x="1750" y="541"/>
                  </a:lnTo>
                  <a:lnTo>
                    <a:pt x="1760" y="541"/>
                  </a:lnTo>
                  <a:lnTo>
                    <a:pt x="1772" y="540"/>
                  </a:lnTo>
                  <a:lnTo>
                    <a:pt x="1779" y="540"/>
                  </a:lnTo>
                  <a:lnTo>
                    <a:pt x="1787" y="540"/>
                  </a:lnTo>
                  <a:lnTo>
                    <a:pt x="1795" y="540"/>
                  </a:lnTo>
                  <a:lnTo>
                    <a:pt x="1802" y="540"/>
                  </a:lnTo>
                  <a:lnTo>
                    <a:pt x="1812" y="540"/>
                  </a:lnTo>
                  <a:lnTo>
                    <a:pt x="1821" y="540"/>
                  </a:lnTo>
                  <a:lnTo>
                    <a:pt x="1829" y="540"/>
                  </a:lnTo>
                  <a:lnTo>
                    <a:pt x="1839" y="540"/>
                  </a:lnTo>
                  <a:lnTo>
                    <a:pt x="1846" y="540"/>
                  </a:lnTo>
                  <a:lnTo>
                    <a:pt x="1854" y="540"/>
                  </a:lnTo>
                  <a:lnTo>
                    <a:pt x="1862" y="540"/>
                  </a:lnTo>
                  <a:lnTo>
                    <a:pt x="1871" y="540"/>
                  </a:lnTo>
                  <a:lnTo>
                    <a:pt x="1879" y="540"/>
                  </a:lnTo>
                  <a:lnTo>
                    <a:pt x="1885" y="540"/>
                  </a:lnTo>
                  <a:lnTo>
                    <a:pt x="1891" y="540"/>
                  </a:lnTo>
                  <a:lnTo>
                    <a:pt x="1896" y="538"/>
                  </a:lnTo>
                  <a:lnTo>
                    <a:pt x="1902" y="538"/>
                  </a:lnTo>
                  <a:lnTo>
                    <a:pt x="1908" y="538"/>
                  </a:lnTo>
                  <a:lnTo>
                    <a:pt x="1914" y="536"/>
                  </a:lnTo>
                  <a:lnTo>
                    <a:pt x="1921" y="534"/>
                  </a:lnTo>
                  <a:lnTo>
                    <a:pt x="1927" y="534"/>
                  </a:lnTo>
                  <a:lnTo>
                    <a:pt x="1935" y="532"/>
                  </a:lnTo>
                  <a:lnTo>
                    <a:pt x="1939" y="532"/>
                  </a:lnTo>
                  <a:lnTo>
                    <a:pt x="1942" y="530"/>
                  </a:lnTo>
                  <a:lnTo>
                    <a:pt x="1946" y="530"/>
                  </a:lnTo>
                  <a:lnTo>
                    <a:pt x="1948" y="530"/>
                  </a:lnTo>
                  <a:lnTo>
                    <a:pt x="1952" y="528"/>
                  </a:lnTo>
                  <a:lnTo>
                    <a:pt x="1956" y="528"/>
                  </a:lnTo>
                  <a:lnTo>
                    <a:pt x="1958" y="526"/>
                  </a:lnTo>
                  <a:lnTo>
                    <a:pt x="1963" y="524"/>
                  </a:lnTo>
                  <a:lnTo>
                    <a:pt x="1967" y="524"/>
                  </a:lnTo>
                  <a:lnTo>
                    <a:pt x="1971" y="522"/>
                  </a:lnTo>
                  <a:lnTo>
                    <a:pt x="1975" y="520"/>
                  </a:lnTo>
                  <a:lnTo>
                    <a:pt x="1979" y="518"/>
                  </a:lnTo>
                  <a:lnTo>
                    <a:pt x="1981" y="518"/>
                  </a:lnTo>
                  <a:lnTo>
                    <a:pt x="1983" y="517"/>
                  </a:lnTo>
                  <a:lnTo>
                    <a:pt x="1985" y="517"/>
                  </a:lnTo>
                  <a:lnTo>
                    <a:pt x="1987" y="515"/>
                  </a:lnTo>
                  <a:lnTo>
                    <a:pt x="1988" y="515"/>
                  </a:lnTo>
                  <a:lnTo>
                    <a:pt x="1990" y="513"/>
                  </a:lnTo>
                  <a:lnTo>
                    <a:pt x="1992" y="513"/>
                  </a:lnTo>
                  <a:lnTo>
                    <a:pt x="1992" y="511"/>
                  </a:lnTo>
                  <a:lnTo>
                    <a:pt x="1996" y="511"/>
                  </a:lnTo>
                  <a:lnTo>
                    <a:pt x="1998" y="507"/>
                  </a:lnTo>
                  <a:lnTo>
                    <a:pt x="2000" y="505"/>
                  </a:lnTo>
                  <a:lnTo>
                    <a:pt x="2004" y="503"/>
                  </a:lnTo>
                  <a:lnTo>
                    <a:pt x="2006" y="501"/>
                  </a:lnTo>
                  <a:lnTo>
                    <a:pt x="2008" y="499"/>
                  </a:lnTo>
                  <a:lnTo>
                    <a:pt x="2010" y="497"/>
                  </a:lnTo>
                  <a:lnTo>
                    <a:pt x="2011" y="495"/>
                  </a:lnTo>
                  <a:lnTo>
                    <a:pt x="2013" y="492"/>
                  </a:lnTo>
                  <a:lnTo>
                    <a:pt x="2017" y="490"/>
                  </a:lnTo>
                  <a:lnTo>
                    <a:pt x="2019" y="488"/>
                  </a:lnTo>
                  <a:lnTo>
                    <a:pt x="2021" y="484"/>
                  </a:lnTo>
                  <a:lnTo>
                    <a:pt x="2023" y="482"/>
                  </a:lnTo>
                  <a:lnTo>
                    <a:pt x="2023" y="480"/>
                  </a:lnTo>
                  <a:lnTo>
                    <a:pt x="2025" y="478"/>
                  </a:lnTo>
                  <a:lnTo>
                    <a:pt x="2025" y="476"/>
                  </a:lnTo>
                  <a:lnTo>
                    <a:pt x="2027" y="474"/>
                  </a:lnTo>
                  <a:lnTo>
                    <a:pt x="2027" y="472"/>
                  </a:lnTo>
                  <a:lnTo>
                    <a:pt x="2029" y="470"/>
                  </a:lnTo>
                  <a:lnTo>
                    <a:pt x="2031" y="469"/>
                  </a:lnTo>
                  <a:lnTo>
                    <a:pt x="2033" y="465"/>
                  </a:lnTo>
                  <a:lnTo>
                    <a:pt x="2033" y="461"/>
                  </a:lnTo>
                  <a:lnTo>
                    <a:pt x="2035" y="457"/>
                  </a:lnTo>
                  <a:lnTo>
                    <a:pt x="2036" y="453"/>
                  </a:lnTo>
                  <a:lnTo>
                    <a:pt x="2038" y="449"/>
                  </a:lnTo>
                  <a:lnTo>
                    <a:pt x="2040" y="446"/>
                  </a:lnTo>
                  <a:lnTo>
                    <a:pt x="2042" y="444"/>
                  </a:lnTo>
                  <a:lnTo>
                    <a:pt x="2042" y="438"/>
                  </a:lnTo>
                  <a:lnTo>
                    <a:pt x="2044" y="434"/>
                  </a:lnTo>
                  <a:lnTo>
                    <a:pt x="2046" y="430"/>
                  </a:lnTo>
                  <a:lnTo>
                    <a:pt x="2048" y="426"/>
                  </a:lnTo>
                  <a:lnTo>
                    <a:pt x="2050" y="421"/>
                  </a:lnTo>
                  <a:lnTo>
                    <a:pt x="2050" y="417"/>
                  </a:lnTo>
                  <a:lnTo>
                    <a:pt x="2052" y="411"/>
                  </a:lnTo>
                  <a:lnTo>
                    <a:pt x="2054" y="405"/>
                  </a:lnTo>
                  <a:lnTo>
                    <a:pt x="2054" y="401"/>
                  </a:lnTo>
                  <a:lnTo>
                    <a:pt x="2056" y="396"/>
                  </a:lnTo>
                  <a:lnTo>
                    <a:pt x="2058" y="390"/>
                  </a:lnTo>
                  <a:lnTo>
                    <a:pt x="2058" y="384"/>
                  </a:lnTo>
                  <a:lnTo>
                    <a:pt x="2059" y="378"/>
                  </a:lnTo>
                  <a:lnTo>
                    <a:pt x="2061" y="374"/>
                  </a:lnTo>
                  <a:lnTo>
                    <a:pt x="2061" y="371"/>
                  </a:lnTo>
                  <a:lnTo>
                    <a:pt x="2063" y="367"/>
                  </a:lnTo>
                  <a:lnTo>
                    <a:pt x="2063" y="365"/>
                  </a:lnTo>
                  <a:lnTo>
                    <a:pt x="2063" y="361"/>
                  </a:lnTo>
                  <a:lnTo>
                    <a:pt x="2065" y="359"/>
                  </a:lnTo>
                  <a:lnTo>
                    <a:pt x="2065" y="357"/>
                  </a:lnTo>
                  <a:lnTo>
                    <a:pt x="2065" y="353"/>
                  </a:lnTo>
                  <a:lnTo>
                    <a:pt x="2065" y="351"/>
                  </a:lnTo>
                  <a:lnTo>
                    <a:pt x="2067" y="350"/>
                  </a:lnTo>
                  <a:lnTo>
                    <a:pt x="2067" y="348"/>
                  </a:lnTo>
                  <a:lnTo>
                    <a:pt x="2067" y="346"/>
                  </a:lnTo>
                  <a:lnTo>
                    <a:pt x="2067" y="344"/>
                  </a:lnTo>
                  <a:lnTo>
                    <a:pt x="2067" y="342"/>
                  </a:lnTo>
                  <a:lnTo>
                    <a:pt x="2069" y="338"/>
                  </a:lnTo>
                  <a:lnTo>
                    <a:pt x="2071" y="330"/>
                  </a:lnTo>
                  <a:lnTo>
                    <a:pt x="2071" y="323"/>
                  </a:lnTo>
                  <a:lnTo>
                    <a:pt x="2073" y="317"/>
                  </a:lnTo>
                  <a:lnTo>
                    <a:pt x="2075" y="309"/>
                  </a:lnTo>
                  <a:lnTo>
                    <a:pt x="2075" y="300"/>
                  </a:lnTo>
                  <a:lnTo>
                    <a:pt x="2077" y="292"/>
                  </a:lnTo>
                  <a:lnTo>
                    <a:pt x="2079" y="284"/>
                  </a:lnTo>
                  <a:lnTo>
                    <a:pt x="2081" y="275"/>
                  </a:lnTo>
                  <a:lnTo>
                    <a:pt x="2083" y="263"/>
                  </a:lnTo>
                  <a:lnTo>
                    <a:pt x="2084" y="254"/>
                  </a:lnTo>
                  <a:lnTo>
                    <a:pt x="2084" y="242"/>
                  </a:lnTo>
                  <a:lnTo>
                    <a:pt x="2086" y="229"/>
                  </a:lnTo>
                  <a:lnTo>
                    <a:pt x="2090" y="213"/>
                  </a:lnTo>
                  <a:lnTo>
                    <a:pt x="2092" y="194"/>
                  </a:lnTo>
                  <a:lnTo>
                    <a:pt x="2096" y="173"/>
                  </a:lnTo>
                  <a:lnTo>
                    <a:pt x="2098" y="158"/>
                  </a:lnTo>
                  <a:lnTo>
                    <a:pt x="2100" y="146"/>
                  </a:lnTo>
                  <a:lnTo>
                    <a:pt x="2102" y="136"/>
                  </a:lnTo>
                  <a:lnTo>
                    <a:pt x="2102" y="129"/>
                  </a:lnTo>
                  <a:lnTo>
                    <a:pt x="2104" y="123"/>
                  </a:lnTo>
                  <a:lnTo>
                    <a:pt x="2104" y="119"/>
                  </a:lnTo>
                  <a:lnTo>
                    <a:pt x="2106" y="115"/>
                  </a:lnTo>
                  <a:lnTo>
                    <a:pt x="2106" y="111"/>
                  </a:lnTo>
                  <a:lnTo>
                    <a:pt x="2106" y="108"/>
                  </a:lnTo>
                  <a:lnTo>
                    <a:pt x="2107" y="104"/>
                  </a:lnTo>
                  <a:lnTo>
                    <a:pt x="2107" y="102"/>
                  </a:lnTo>
                  <a:lnTo>
                    <a:pt x="2107" y="100"/>
                  </a:lnTo>
                  <a:lnTo>
                    <a:pt x="2107" y="98"/>
                  </a:lnTo>
                  <a:lnTo>
                    <a:pt x="2107" y="96"/>
                  </a:lnTo>
                  <a:lnTo>
                    <a:pt x="2109" y="92"/>
                  </a:lnTo>
                  <a:lnTo>
                    <a:pt x="2109" y="85"/>
                  </a:lnTo>
                  <a:lnTo>
                    <a:pt x="2111" y="79"/>
                  </a:lnTo>
                  <a:lnTo>
                    <a:pt x="2113" y="73"/>
                  </a:lnTo>
                  <a:lnTo>
                    <a:pt x="2113" y="67"/>
                  </a:lnTo>
                  <a:lnTo>
                    <a:pt x="2115" y="63"/>
                  </a:lnTo>
                  <a:lnTo>
                    <a:pt x="2115" y="58"/>
                  </a:lnTo>
                  <a:lnTo>
                    <a:pt x="2117" y="54"/>
                  </a:lnTo>
                  <a:lnTo>
                    <a:pt x="2117" y="48"/>
                  </a:lnTo>
                  <a:lnTo>
                    <a:pt x="2119" y="44"/>
                  </a:lnTo>
                  <a:lnTo>
                    <a:pt x="2119" y="40"/>
                  </a:lnTo>
                  <a:lnTo>
                    <a:pt x="2121" y="37"/>
                  </a:lnTo>
                  <a:lnTo>
                    <a:pt x="2121" y="33"/>
                  </a:lnTo>
                  <a:lnTo>
                    <a:pt x="2123" y="29"/>
                  </a:lnTo>
                  <a:lnTo>
                    <a:pt x="2123" y="27"/>
                  </a:lnTo>
                  <a:lnTo>
                    <a:pt x="2125" y="23"/>
                  </a:lnTo>
                  <a:lnTo>
                    <a:pt x="2125" y="21"/>
                  </a:lnTo>
                  <a:lnTo>
                    <a:pt x="2125" y="17"/>
                  </a:lnTo>
                  <a:lnTo>
                    <a:pt x="2127" y="15"/>
                  </a:lnTo>
                  <a:lnTo>
                    <a:pt x="2127" y="14"/>
                  </a:lnTo>
                  <a:lnTo>
                    <a:pt x="2129" y="12"/>
                  </a:lnTo>
                  <a:lnTo>
                    <a:pt x="2129" y="10"/>
                  </a:lnTo>
                  <a:lnTo>
                    <a:pt x="2131" y="8"/>
                  </a:lnTo>
                  <a:lnTo>
                    <a:pt x="2131" y="6"/>
                  </a:lnTo>
                  <a:lnTo>
                    <a:pt x="2132" y="4"/>
                  </a:lnTo>
                  <a:lnTo>
                    <a:pt x="2134" y="2"/>
                  </a:lnTo>
                  <a:lnTo>
                    <a:pt x="2136" y="2"/>
                  </a:lnTo>
                  <a:lnTo>
                    <a:pt x="2136" y="0"/>
                  </a:lnTo>
                  <a:lnTo>
                    <a:pt x="2138" y="0"/>
                  </a:lnTo>
                  <a:lnTo>
                    <a:pt x="2140" y="2"/>
                  </a:lnTo>
                  <a:lnTo>
                    <a:pt x="2142" y="2"/>
                  </a:lnTo>
                  <a:lnTo>
                    <a:pt x="2142" y="4"/>
                  </a:lnTo>
                  <a:lnTo>
                    <a:pt x="2144" y="4"/>
                  </a:lnTo>
                  <a:lnTo>
                    <a:pt x="2144" y="6"/>
                  </a:lnTo>
                  <a:lnTo>
                    <a:pt x="2146" y="8"/>
                  </a:lnTo>
                  <a:lnTo>
                    <a:pt x="2146" y="10"/>
                  </a:lnTo>
                  <a:lnTo>
                    <a:pt x="2148" y="12"/>
                  </a:lnTo>
                  <a:lnTo>
                    <a:pt x="2148" y="14"/>
                  </a:lnTo>
                  <a:lnTo>
                    <a:pt x="2148" y="15"/>
                  </a:lnTo>
                  <a:lnTo>
                    <a:pt x="2150" y="15"/>
                  </a:lnTo>
                  <a:lnTo>
                    <a:pt x="2150" y="17"/>
                  </a:lnTo>
                  <a:lnTo>
                    <a:pt x="2150" y="19"/>
                  </a:lnTo>
                  <a:lnTo>
                    <a:pt x="2152" y="21"/>
                  </a:lnTo>
                  <a:lnTo>
                    <a:pt x="2152" y="25"/>
                  </a:lnTo>
                  <a:lnTo>
                    <a:pt x="2154" y="27"/>
                  </a:lnTo>
                  <a:lnTo>
                    <a:pt x="2154" y="31"/>
                  </a:lnTo>
                  <a:lnTo>
                    <a:pt x="2155" y="35"/>
                  </a:lnTo>
                  <a:lnTo>
                    <a:pt x="2155" y="39"/>
                  </a:lnTo>
                  <a:lnTo>
                    <a:pt x="2155" y="40"/>
                  </a:lnTo>
                  <a:lnTo>
                    <a:pt x="2157" y="44"/>
                  </a:lnTo>
                  <a:lnTo>
                    <a:pt x="2157" y="50"/>
                  </a:lnTo>
                  <a:lnTo>
                    <a:pt x="2159" y="54"/>
                  </a:lnTo>
                  <a:lnTo>
                    <a:pt x="2159" y="58"/>
                  </a:lnTo>
                  <a:lnTo>
                    <a:pt x="2161" y="63"/>
                  </a:lnTo>
                  <a:lnTo>
                    <a:pt x="2161" y="69"/>
                  </a:lnTo>
                  <a:lnTo>
                    <a:pt x="2163" y="73"/>
                  </a:lnTo>
                  <a:lnTo>
                    <a:pt x="2165" y="79"/>
                  </a:lnTo>
                  <a:lnTo>
                    <a:pt x="2165" y="87"/>
                  </a:lnTo>
                  <a:lnTo>
                    <a:pt x="2167" y="92"/>
                  </a:lnTo>
                  <a:lnTo>
                    <a:pt x="2167" y="100"/>
                  </a:lnTo>
                  <a:lnTo>
                    <a:pt x="2169" y="108"/>
                  </a:lnTo>
                  <a:lnTo>
                    <a:pt x="2171" y="115"/>
                  </a:lnTo>
                  <a:lnTo>
                    <a:pt x="2173" y="125"/>
                  </a:lnTo>
                  <a:lnTo>
                    <a:pt x="2173" y="135"/>
                  </a:lnTo>
                  <a:lnTo>
                    <a:pt x="2175" y="144"/>
                  </a:lnTo>
                  <a:lnTo>
                    <a:pt x="2177" y="156"/>
                  </a:lnTo>
                  <a:lnTo>
                    <a:pt x="2179" y="169"/>
                  </a:lnTo>
                  <a:lnTo>
                    <a:pt x="2180" y="186"/>
                  </a:lnTo>
                  <a:lnTo>
                    <a:pt x="2184" y="202"/>
                  </a:lnTo>
                  <a:lnTo>
                    <a:pt x="2184" y="209"/>
                  </a:lnTo>
                  <a:lnTo>
                    <a:pt x="2186" y="215"/>
                  </a:lnTo>
                  <a:lnTo>
                    <a:pt x="2186" y="219"/>
                  </a:lnTo>
                  <a:lnTo>
                    <a:pt x="2186" y="223"/>
                  </a:lnTo>
                  <a:lnTo>
                    <a:pt x="2186" y="227"/>
                  </a:lnTo>
                  <a:lnTo>
                    <a:pt x="2188" y="229"/>
                  </a:lnTo>
                  <a:lnTo>
                    <a:pt x="2188" y="232"/>
                  </a:lnTo>
                  <a:lnTo>
                    <a:pt x="2188" y="234"/>
                  </a:lnTo>
                  <a:lnTo>
                    <a:pt x="2188" y="236"/>
                  </a:lnTo>
                  <a:lnTo>
                    <a:pt x="2188" y="238"/>
                  </a:lnTo>
                  <a:lnTo>
                    <a:pt x="2190" y="242"/>
                  </a:lnTo>
                  <a:lnTo>
                    <a:pt x="2190" y="244"/>
                  </a:lnTo>
                  <a:lnTo>
                    <a:pt x="2192" y="252"/>
                  </a:lnTo>
                  <a:lnTo>
                    <a:pt x="2194" y="263"/>
                  </a:lnTo>
                  <a:lnTo>
                    <a:pt x="2194" y="275"/>
                  </a:lnTo>
                  <a:lnTo>
                    <a:pt x="2196" y="284"/>
                  </a:lnTo>
                  <a:lnTo>
                    <a:pt x="2198" y="294"/>
                  </a:lnTo>
                  <a:lnTo>
                    <a:pt x="2200" y="303"/>
                  </a:lnTo>
                  <a:lnTo>
                    <a:pt x="2202" y="311"/>
                  </a:lnTo>
                  <a:lnTo>
                    <a:pt x="2202" y="319"/>
                  </a:lnTo>
                  <a:lnTo>
                    <a:pt x="2203" y="328"/>
                  </a:lnTo>
                  <a:lnTo>
                    <a:pt x="2205" y="334"/>
                  </a:lnTo>
                  <a:lnTo>
                    <a:pt x="2205" y="344"/>
                  </a:lnTo>
                  <a:lnTo>
                    <a:pt x="2207" y="350"/>
                  </a:lnTo>
                  <a:lnTo>
                    <a:pt x="2209" y="357"/>
                  </a:lnTo>
                  <a:lnTo>
                    <a:pt x="2209" y="363"/>
                  </a:lnTo>
                  <a:lnTo>
                    <a:pt x="2211" y="371"/>
                  </a:lnTo>
                  <a:lnTo>
                    <a:pt x="2213" y="376"/>
                  </a:lnTo>
                  <a:lnTo>
                    <a:pt x="2213" y="382"/>
                  </a:lnTo>
                  <a:lnTo>
                    <a:pt x="2215" y="388"/>
                  </a:lnTo>
                  <a:lnTo>
                    <a:pt x="2217" y="394"/>
                  </a:lnTo>
                  <a:lnTo>
                    <a:pt x="2217" y="399"/>
                  </a:lnTo>
                  <a:lnTo>
                    <a:pt x="2219" y="405"/>
                  </a:lnTo>
                  <a:lnTo>
                    <a:pt x="2221" y="411"/>
                  </a:lnTo>
                  <a:lnTo>
                    <a:pt x="2223" y="415"/>
                  </a:lnTo>
                  <a:lnTo>
                    <a:pt x="2223" y="421"/>
                  </a:lnTo>
                  <a:lnTo>
                    <a:pt x="2225" y="426"/>
                  </a:lnTo>
                  <a:lnTo>
                    <a:pt x="2227" y="430"/>
                  </a:lnTo>
                  <a:lnTo>
                    <a:pt x="2227" y="434"/>
                  </a:lnTo>
                  <a:lnTo>
                    <a:pt x="2228" y="438"/>
                  </a:lnTo>
                  <a:lnTo>
                    <a:pt x="2228" y="440"/>
                  </a:lnTo>
                  <a:lnTo>
                    <a:pt x="2230" y="444"/>
                  </a:lnTo>
                  <a:lnTo>
                    <a:pt x="2230" y="446"/>
                  </a:lnTo>
                  <a:lnTo>
                    <a:pt x="2230" y="447"/>
                  </a:lnTo>
                  <a:lnTo>
                    <a:pt x="2232" y="449"/>
                  </a:lnTo>
                  <a:lnTo>
                    <a:pt x="2234" y="453"/>
                  </a:lnTo>
                  <a:lnTo>
                    <a:pt x="2234" y="457"/>
                  </a:lnTo>
                  <a:lnTo>
                    <a:pt x="2236" y="461"/>
                  </a:lnTo>
                  <a:lnTo>
                    <a:pt x="2238" y="465"/>
                  </a:lnTo>
                  <a:lnTo>
                    <a:pt x="2240" y="469"/>
                  </a:lnTo>
                  <a:lnTo>
                    <a:pt x="2240" y="472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1" name="Freeform 149"/>
            <p:cNvSpPr>
              <a:spLocks/>
            </p:cNvSpPr>
            <p:nvPr/>
          </p:nvSpPr>
          <p:spPr bwMode="auto">
            <a:xfrm>
              <a:off x="2187" y="2141"/>
              <a:ext cx="876" cy="276"/>
            </a:xfrm>
            <a:custGeom>
              <a:avLst/>
              <a:gdLst>
                <a:gd name="T0" fmla="*/ 0 w 1753"/>
                <a:gd name="T1" fmla="*/ 1 h 550"/>
                <a:gd name="T2" fmla="*/ 0 w 1753"/>
                <a:gd name="T3" fmla="*/ 1 h 550"/>
                <a:gd name="T4" fmla="*/ 0 w 1753"/>
                <a:gd name="T5" fmla="*/ 1 h 550"/>
                <a:gd name="T6" fmla="*/ 0 w 1753"/>
                <a:gd name="T7" fmla="*/ 1 h 550"/>
                <a:gd name="T8" fmla="*/ 0 w 1753"/>
                <a:gd name="T9" fmla="*/ 1 h 550"/>
                <a:gd name="T10" fmla="*/ 0 w 1753"/>
                <a:gd name="T11" fmla="*/ 1 h 550"/>
                <a:gd name="T12" fmla="*/ 0 w 1753"/>
                <a:gd name="T13" fmla="*/ 1 h 550"/>
                <a:gd name="T14" fmla="*/ 0 w 1753"/>
                <a:gd name="T15" fmla="*/ 1 h 550"/>
                <a:gd name="T16" fmla="*/ 0 w 1753"/>
                <a:gd name="T17" fmla="*/ 1 h 550"/>
                <a:gd name="T18" fmla="*/ 0 w 1753"/>
                <a:gd name="T19" fmla="*/ 1 h 550"/>
                <a:gd name="T20" fmla="*/ 0 w 1753"/>
                <a:gd name="T21" fmla="*/ 1 h 550"/>
                <a:gd name="T22" fmla="*/ 0 w 1753"/>
                <a:gd name="T23" fmla="*/ 1 h 550"/>
                <a:gd name="T24" fmla="*/ 0 w 1753"/>
                <a:gd name="T25" fmla="*/ 1 h 550"/>
                <a:gd name="T26" fmla="*/ 0 w 1753"/>
                <a:gd name="T27" fmla="*/ 1 h 550"/>
                <a:gd name="T28" fmla="*/ 0 w 1753"/>
                <a:gd name="T29" fmla="*/ 1 h 550"/>
                <a:gd name="T30" fmla="*/ 0 w 1753"/>
                <a:gd name="T31" fmla="*/ 1 h 550"/>
                <a:gd name="T32" fmla="*/ 0 w 1753"/>
                <a:gd name="T33" fmla="*/ 1 h 550"/>
                <a:gd name="T34" fmla="*/ 0 w 1753"/>
                <a:gd name="T35" fmla="*/ 1 h 550"/>
                <a:gd name="T36" fmla="*/ 0 w 1753"/>
                <a:gd name="T37" fmla="*/ 1 h 550"/>
                <a:gd name="T38" fmla="*/ 0 w 1753"/>
                <a:gd name="T39" fmla="*/ 1 h 550"/>
                <a:gd name="T40" fmla="*/ 0 w 1753"/>
                <a:gd name="T41" fmla="*/ 1 h 550"/>
                <a:gd name="T42" fmla="*/ 0 w 1753"/>
                <a:gd name="T43" fmla="*/ 1 h 550"/>
                <a:gd name="T44" fmla="*/ 0 w 1753"/>
                <a:gd name="T45" fmla="*/ 1 h 550"/>
                <a:gd name="T46" fmla="*/ 0 w 1753"/>
                <a:gd name="T47" fmla="*/ 1 h 550"/>
                <a:gd name="T48" fmla="*/ 0 w 1753"/>
                <a:gd name="T49" fmla="*/ 1 h 550"/>
                <a:gd name="T50" fmla="*/ 0 w 1753"/>
                <a:gd name="T51" fmla="*/ 1 h 550"/>
                <a:gd name="T52" fmla="*/ 0 w 1753"/>
                <a:gd name="T53" fmla="*/ 1 h 550"/>
                <a:gd name="T54" fmla="*/ 0 w 1753"/>
                <a:gd name="T55" fmla="*/ 1 h 550"/>
                <a:gd name="T56" fmla="*/ 0 w 1753"/>
                <a:gd name="T57" fmla="*/ 1 h 550"/>
                <a:gd name="T58" fmla="*/ 0 w 1753"/>
                <a:gd name="T59" fmla="*/ 1 h 550"/>
                <a:gd name="T60" fmla="*/ 0 w 1753"/>
                <a:gd name="T61" fmla="*/ 1 h 550"/>
                <a:gd name="T62" fmla="*/ 0 w 1753"/>
                <a:gd name="T63" fmla="*/ 1 h 550"/>
                <a:gd name="T64" fmla="*/ 0 w 1753"/>
                <a:gd name="T65" fmla="*/ 1 h 550"/>
                <a:gd name="T66" fmla="*/ 0 w 1753"/>
                <a:gd name="T67" fmla="*/ 1 h 550"/>
                <a:gd name="T68" fmla="*/ 0 w 1753"/>
                <a:gd name="T69" fmla="*/ 1 h 550"/>
                <a:gd name="T70" fmla="*/ 0 w 1753"/>
                <a:gd name="T71" fmla="*/ 1 h 550"/>
                <a:gd name="T72" fmla="*/ 0 w 1753"/>
                <a:gd name="T73" fmla="*/ 1 h 550"/>
                <a:gd name="T74" fmla="*/ 0 w 1753"/>
                <a:gd name="T75" fmla="*/ 1 h 550"/>
                <a:gd name="T76" fmla="*/ 0 w 1753"/>
                <a:gd name="T77" fmla="*/ 1 h 550"/>
                <a:gd name="T78" fmla="*/ 0 w 1753"/>
                <a:gd name="T79" fmla="*/ 1 h 550"/>
                <a:gd name="T80" fmla="*/ 0 w 1753"/>
                <a:gd name="T81" fmla="*/ 1 h 550"/>
                <a:gd name="T82" fmla="*/ 0 w 1753"/>
                <a:gd name="T83" fmla="*/ 1 h 550"/>
                <a:gd name="T84" fmla="*/ 0 w 1753"/>
                <a:gd name="T85" fmla="*/ 1 h 550"/>
                <a:gd name="T86" fmla="*/ 0 w 1753"/>
                <a:gd name="T87" fmla="*/ 1 h 550"/>
                <a:gd name="T88" fmla="*/ 0 w 1753"/>
                <a:gd name="T89" fmla="*/ 1 h 550"/>
                <a:gd name="T90" fmla="*/ 0 w 1753"/>
                <a:gd name="T91" fmla="*/ 1 h 550"/>
                <a:gd name="T92" fmla="*/ 0 w 1753"/>
                <a:gd name="T93" fmla="*/ 1 h 550"/>
                <a:gd name="T94" fmla="*/ 0 w 1753"/>
                <a:gd name="T95" fmla="*/ 1 h 550"/>
                <a:gd name="T96" fmla="*/ 0 w 1753"/>
                <a:gd name="T97" fmla="*/ 1 h 550"/>
                <a:gd name="T98" fmla="*/ 0 w 1753"/>
                <a:gd name="T99" fmla="*/ 1 h 550"/>
                <a:gd name="T100" fmla="*/ 0 w 1753"/>
                <a:gd name="T101" fmla="*/ 0 h 550"/>
                <a:gd name="T102" fmla="*/ 0 w 1753"/>
                <a:gd name="T103" fmla="*/ 1 h 550"/>
                <a:gd name="T104" fmla="*/ 0 w 1753"/>
                <a:gd name="T105" fmla="*/ 1 h 550"/>
                <a:gd name="T106" fmla="*/ 0 w 1753"/>
                <a:gd name="T107" fmla="*/ 1 h 550"/>
                <a:gd name="T108" fmla="*/ 0 w 1753"/>
                <a:gd name="T109" fmla="*/ 1 h 550"/>
                <a:gd name="T110" fmla="*/ 0 w 1753"/>
                <a:gd name="T111" fmla="*/ 1 h 550"/>
                <a:gd name="T112" fmla="*/ 0 w 1753"/>
                <a:gd name="T113" fmla="*/ 1 h 550"/>
                <a:gd name="T114" fmla="*/ 0 w 1753"/>
                <a:gd name="T115" fmla="*/ 1 h 550"/>
                <a:gd name="T116" fmla="*/ 0 w 1753"/>
                <a:gd name="T117" fmla="*/ 1 h 550"/>
                <a:gd name="T118" fmla="*/ 0 w 1753"/>
                <a:gd name="T119" fmla="*/ 1 h 550"/>
                <a:gd name="T120" fmla="*/ 0 w 1753"/>
                <a:gd name="T121" fmla="*/ 1 h 550"/>
                <a:gd name="T122" fmla="*/ 0 w 1753"/>
                <a:gd name="T123" fmla="*/ 1 h 550"/>
                <a:gd name="T124" fmla="*/ 0 w 1753"/>
                <a:gd name="T125" fmla="*/ 1 h 5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53" h="550">
                  <a:moveTo>
                    <a:pt x="0" y="481"/>
                  </a:moveTo>
                  <a:lnTo>
                    <a:pt x="2" y="485"/>
                  </a:lnTo>
                  <a:lnTo>
                    <a:pt x="4" y="487"/>
                  </a:lnTo>
                  <a:lnTo>
                    <a:pt x="6" y="491"/>
                  </a:lnTo>
                  <a:lnTo>
                    <a:pt x="6" y="493"/>
                  </a:lnTo>
                  <a:lnTo>
                    <a:pt x="8" y="497"/>
                  </a:lnTo>
                  <a:lnTo>
                    <a:pt x="10" y="499"/>
                  </a:lnTo>
                  <a:lnTo>
                    <a:pt x="11" y="503"/>
                  </a:lnTo>
                  <a:lnTo>
                    <a:pt x="13" y="504"/>
                  </a:lnTo>
                  <a:lnTo>
                    <a:pt x="15" y="508"/>
                  </a:lnTo>
                  <a:lnTo>
                    <a:pt x="17" y="510"/>
                  </a:lnTo>
                  <a:lnTo>
                    <a:pt x="19" y="512"/>
                  </a:lnTo>
                  <a:lnTo>
                    <a:pt x="21" y="514"/>
                  </a:lnTo>
                  <a:lnTo>
                    <a:pt x="23" y="516"/>
                  </a:lnTo>
                  <a:lnTo>
                    <a:pt x="25" y="520"/>
                  </a:lnTo>
                  <a:lnTo>
                    <a:pt x="27" y="522"/>
                  </a:lnTo>
                  <a:lnTo>
                    <a:pt x="31" y="524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6" y="527"/>
                  </a:lnTo>
                  <a:lnTo>
                    <a:pt x="38" y="529"/>
                  </a:lnTo>
                  <a:lnTo>
                    <a:pt x="42" y="531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50" y="535"/>
                  </a:lnTo>
                  <a:lnTo>
                    <a:pt x="54" y="537"/>
                  </a:lnTo>
                  <a:lnTo>
                    <a:pt x="58" y="537"/>
                  </a:lnTo>
                  <a:lnTo>
                    <a:pt x="59" y="539"/>
                  </a:lnTo>
                  <a:lnTo>
                    <a:pt x="63" y="539"/>
                  </a:lnTo>
                  <a:lnTo>
                    <a:pt x="69" y="541"/>
                  </a:lnTo>
                  <a:lnTo>
                    <a:pt x="73" y="541"/>
                  </a:lnTo>
                  <a:lnTo>
                    <a:pt x="77" y="541"/>
                  </a:lnTo>
                  <a:lnTo>
                    <a:pt x="81" y="543"/>
                  </a:lnTo>
                  <a:lnTo>
                    <a:pt x="82" y="543"/>
                  </a:lnTo>
                  <a:lnTo>
                    <a:pt x="86" y="543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2" y="545"/>
                  </a:lnTo>
                  <a:lnTo>
                    <a:pt x="107" y="545"/>
                  </a:lnTo>
                  <a:lnTo>
                    <a:pt x="111" y="545"/>
                  </a:lnTo>
                  <a:lnTo>
                    <a:pt x="115" y="545"/>
                  </a:lnTo>
                  <a:lnTo>
                    <a:pt x="117" y="545"/>
                  </a:lnTo>
                  <a:lnTo>
                    <a:pt x="121" y="545"/>
                  </a:lnTo>
                  <a:lnTo>
                    <a:pt x="125" y="545"/>
                  </a:lnTo>
                  <a:lnTo>
                    <a:pt x="130" y="543"/>
                  </a:lnTo>
                  <a:lnTo>
                    <a:pt x="134" y="543"/>
                  </a:lnTo>
                  <a:lnTo>
                    <a:pt x="140" y="543"/>
                  </a:lnTo>
                  <a:lnTo>
                    <a:pt x="146" y="543"/>
                  </a:lnTo>
                  <a:lnTo>
                    <a:pt x="152" y="541"/>
                  </a:lnTo>
                  <a:lnTo>
                    <a:pt x="155" y="541"/>
                  </a:lnTo>
                  <a:lnTo>
                    <a:pt x="159" y="541"/>
                  </a:lnTo>
                  <a:lnTo>
                    <a:pt x="161" y="539"/>
                  </a:lnTo>
                  <a:lnTo>
                    <a:pt x="165" y="539"/>
                  </a:lnTo>
                  <a:lnTo>
                    <a:pt x="173" y="537"/>
                  </a:lnTo>
                  <a:lnTo>
                    <a:pt x="180" y="537"/>
                  </a:lnTo>
                  <a:lnTo>
                    <a:pt x="186" y="535"/>
                  </a:lnTo>
                  <a:lnTo>
                    <a:pt x="190" y="535"/>
                  </a:lnTo>
                  <a:lnTo>
                    <a:pt x="196" y="535"/>
                  </a:lnTo>
                  <a:lnTo>
                    <a:pt x="200" y="533"/>
                  </a:lnTo>
                  <a:lnTo>
                    <a:pt x="203" y="533"/>
                  </a:lnTo>
                  <a:lnTo>
                    <a:pt x="207" y="533"/>
                  </a:lnTo>
                  <a:lnTo>
                    <a:pt x="211" y="533"/>
                  </a:lnTo>
                  <a:lnTo>
                    <a:pt x="215" y="533"/>
                  </a:lnTo>
                  <a:lnTo>
                    <a:pt x="219" y="533"/>
                  </a:lnTo>
                  <a:lnTo>
                    <a:pt x="225" y="535"/>
                  </a:lnTo>
                  <a:lnTo>
                    <a:pt x="228" y="535"/>
                  </a:lnTo>
                  <a:lnTo>
                    <a:pt x="232" y="535"/>
                  </a:lnTo>
                  <a:lnTo>
                    <a:pt x="236" y="537"/>
                  </a:lnTo>
                  <a:lnTo>
                    <a:pt x="240" y="537"/>
                  </a:lnTo>
                  <a:lnTo>
                    <a:pt x="244" y="537"/>
                  </a:lnTo>
                  <a:lnTo>
                    <a:pt x="248" y="539"/>
                  </a:lnTo>
                  <a:lnTo>
                    <a:pt x="255" y="539"/>
                  </a:lnTo>
                  <a:lnTo>
                    <a:pt x="263" y="541"/>
                  </a:lnTo>
                  <a:lnTo>
                    <a:pt x="271" y="543"/>
                  </a:lnTo>
                  <a:lnTo>
                    <a:pt x="276" y="543"/>
                  </a:lnTo>
                  <a:lnTo>
                    <a:pt x="280" y="545"/>
                  </a:lnTo>
                  <a:lnTo>
                    <a:pt x="282" y="545"/>
                  </a:lnTo>
                  <a:lnTo>
                    <a:pt x="286" y="545"/>
                  </a:lnTo>
                  <a:lnTo>
                    <a:pt x="290" y="545"/>
                  </a:lnTo>
                  <a:lnTo>
                    <a:pt x="292" y="547"/>
                  </a:lnTo>
                  <a:lnTo>
                    <a:pt x="298" y="547"/>
                  </a:lnTo>
                  <a:lnTo>
                    <a:pt x="299" y="547"/>
                  </a:lnTo>
                  <a:lnTo>
                    <a:pt x="303" y="547"/>
                  </a:lnTo>
                  <a:lnTo>
                    <a:pt x="307" y="547"/>
                  </a:lnTo>
                  <a:lnTo>
                    <a:pt x="313" y="547"/>
                  </a:lnTo>
                  <a:lnTo>
                    <a:pt x="317" y="547"/>
                  </a:lnTo>
                  <a:lnTo>
                    <a:pt x="319" y="547"/>
                  </a:lnTo>
                  <a:lnTo>
                    <a:pt x="321" y="547"/>
                  </a:lnTo>
                  <a:lnTo>
                    <a:pt x="324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4" y="547"/>
                  </a:lnTo>
                  <a:lnTo>
                    <a:pt x="338" y="547"/>
                  </a:lnTo>
                  <a:lnTo>
                    <a:pt x="342" y="547"/>
                  </a:lnTo>
                  <a:lnTo>
                    <a:pt x="345" y="547"/>
                  </a:lnTo>
                  <a:lnTo>
                    <a:pt x="349" y="547"/>
                  </a:lnTo>
                  <a:lnTo>
                    <a:pt x="355" y="547"/>
                  </a:lnTo>
                  <a:lnTo>
                    <a:pt x="359" y="545"/>
                  </a:lnTo>
                  <a:lnTo>
                    <a:pt x="363" y="545"/>
                  </a:lnTo>
                  <a:lnTo>
                    <a:pt x="369" y="545"/>
                  </a:lnTo>
                  <a:lnTo>
                    <a:pt x="374" y="545"/>
                  </a:lnTo>
                  <a:lnTo>
                    <a:pt x="380" y="543"/>
                  </a:lnTo>
                  <a:lnTo>
                    <a:pt x="388" y="543"/>
                  </a:lnTo>
                  <a:lnTo>
                    <a:pt x="395" y="543"/>
                  </a:lnTo>
                  <a:lnTo>
                    <a:pt x="401" y="541"/>
                  </a:lnTo>
                  <a:lnTo>
                    <a:pt x="407" y="541"/>
                  </a:lnTo>
                  <a:lnTo>
                    <a:pt x="411" y="541"/>
                  </a:lnTo>
                  <a:lnTo>
                    <a:pt x="417" y="541"/>
                  </a:lnTo>
                  <a:lnTo>
                    <a:pt x="424" y="541"/>
                  </a:lnTo>
                  <a:lnTo>
                    <a:pt x="430" y="541"/>
                  </a:lnTo>
                  <a:lnTo>
                    <a:pt x="438" y="541"/>
                  </a:lnTo>
                  <a:lnTo>
                    <a:pt x="445" y="543"/>
                  </a:lnTo>
                  <a:lnTo>
                    <a:pt x="455" y="543"/>
                  </a:lnTo>
                  <a:lnTo>
                    <a:pt x="463" y="543"/>
                  </a:lnTo>
                  <a:lnTo>
                    <a:pt x="474" y="545"/>
                  </a:lnTo>
                  <a:lnTo>
                    <a:pt x="480" y="545"/>
                  </a:lnTo>
                  <a:lnTo>
                    <a:pt x="484" y="545"/>
                  </a:lnTo>
                  <a:lnTo>
                    <a:pt x="488" y="547"/>
                  </a:lnTo>
                  <a:lnTo>
                    <a:pt x="489" y="547"/>
                  </a:lnTo>
                  <a:lnTo>
                    <a:pt x="491" y="547"/>
                  </a:lnTo>
                  <a:lnTo>
                    <a:pt x="495" y="547"/>
                  </a:lnTo>
                  <a:lnTo>
                    <a:pt x="499" y="547"/>
                  </a:lnTo>
                  <a:lnTo>
                    <a:pt x="505" y="547"/>
                  </a:lnTo>
                  <a:lnTo>
                    <a:pt x="509" y="547"/>
                  </a:lnTo>
                  <a:lnTo>
                    <a:pt x="513" y="547"/>
                  </a:lnTo>
                  <a:lnTo>
                    <a:pt x="518" y="549"/>
                  </a:lnTo>
                  <a:lnTo>
                    <a:pt x="524" y="549"/>
                  </a:lnTo>
                  <a:lnTo>
                    <a:pt x="530" y="549"/>
                  </a:lnTo>
                  <a:lnTo>
                    <a:pt x="537" y="549"/>
                  </a:lnTo>
                  <a:lnTo>
                    <a:pt x="543" y="547"/>
                  </a:lnTo>
                  <a:lnTo>
                    <a:pt x="549" y="547"/>
                  </a:lnTo>
                  <a:lnTo>
                    <a:pt x="555" y="547"/>
                  </a:lnTo>
                  <a:lnTo>
                    <a:pt x="561" y="547"/>
                  </a:lnTo>
                  <a:lnTo>
                    <a:pt x="566" y="547"/>
                  </a:lnTo>
                  <a:lnTo>
                    <a:pt x="574" y="545"/>
                  </a:lnTo>
                  <a:lnTo>
                    <a:pt x="582" y="545"/>
                  </a:lnTo>
                  <a:lnTo>
                    <a:pt x="589" y="543"/>
                  </a:lnTo>
                  <a:lnTo>
                    <a:pt x="597" y="543"/>
                  </a:lnTo>
                  <a:lnTo>
                    <a:pt x="603" y="541"/>
                  </a:lnTo>
                  <a:lnTo>
                    <a:pt x="607" y="541"/>
                  </a:lnTo>
                  <a:lnTo>
                    <a:pt x="609" y="541"/>
                  </a:lnTo>
                  <a:lnTo>
                    <a:pt x="612" y="539"/>
                  </a:lnTo>
                  <a:lnTo>
                    <a:pt x="618" y="539"/>
                  </a:lnTo>
                  <a:lnTo>
                    <a:pt x="624" y="537"/>
                  </a:lnTo>
                  <a:lnTo>
                    <a:pt x="630" y="537"/>
                  </a:lnTo>
                  <a:lnTo>
                    <a:pt x="635" y="537"/>
                  </a:lnTo>
                  <a:lnTo>
                    <a:pt x="641" y="535"/>
                  </a:lnTo>
                  <a:lnTo>
                    <a:pt x="647" y="535"/>
                  </a:lnTo>
                  <a:lnTo>
                    <a:pt x="651" y="535"/>
                  </a:lnTo>
                  <a:lnTo>
                    <a:pt x="655" y="535"/>
                  </a:lnTo>
                  <a:lnTo>
                    <a:pt x="658" y="535"/>
                  </a:lnTo>
                  <a:lnTo>
                    <a:pt x="662" y="535"/>
                  </a:lnTo>
                  <a:lnTo>
                    <a:pt x="668" y="535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81" y="535"/>
                  </a:lnTo>
                  <a:lnTo>
                    <a:pt x="685" y="537"/>
                  </a:lnTo>
                  <a:lnTo>
                    <a:pt x="691" y="537"/>
                  </a:lnTo>
                  <a:lnTo>
                    <a:pt x="695" y="537"/>
                  </a:lnTo>
                  <a:lnTo>
                    <a:pt x="699" y="539"/>
                  </a:lnTo>
                  <a:lnTo>
                    <a:pt x="704" y="539"/>
                  </a:lnTo>
                  <a:lnTo>
                    <a:pt x="714" y="541"/>
                  </a:lnTo>
                  <a:lnTo>
                    <a:pt x="722" y="541"/>
                  </a:lnTo>
                  <a:lnTo>
                    <a:pt x="728" y="543"/>
                  </a:lnTo>
                  <a:lnTo>
                    <a:pt x="729" y="543"/>
                  </a:lnTo>
                  <a:lnTo>
                    <a:pt x="733" y="543"/>
                  </a:lnTo>
                  <a:lnTo>
                    <a:pt x="737" y="543"/>
                  </a:lnTo>
                  <a:lnTo>
                    <a:pt x="741" y="545"/>
                  </a:lnTo>
                  <a:lnTo>
                    <a:pt x="745" y="545"/>
                  </a:lnTo>
                  <a:lnTo>
                    <a:pt x="749" y="545"/>
                  </a:lnTo>
                  <a:lnTo>
                    <a:pt x="752" y="545"/>
                  </a:lnTo>
                  <a:lnTo>
                    <a:pt x="756" y="545"/>
                  </a:lnTo>
                  <a:lnTo>
                    <a:pt x="760" y="547"/>
                  </a:lnTo>
                  <a:lnTo>
                    <a:pt x="764" y="547"/>
                  </a:lnTo>
                  <a:lnTo>
                    <a:pt x="768" y="547"/>
                  </a:lnTo>
                  <a:lnTo>
                    <a:pt x="772" y="547"/>
                  </a:lnTo>
                  <a:lnTo>
                    <a:pt x="774" y="547"/>
                  </a:lnTo>
                  <a:lnTo>
                    <a:pt x="777" y="547"/>
                  </a:lnTo>
                  <a:lnTo>
                    <a:pt x="781" y="547"/>
                  </a:lnTo>
                  <a:lnTo>
                    <a:pt x="785" y="547"/>
                  </a:lnTo>
                  <a:lnTo>
                    <a:pt x="789" y="547"/>
                  </a:lnTo>
                  <a:lnTo>
                    <a:pt x="795" y="547"/>
                  </a:lnTo>
                  <a:lnTo>
                    <a:pt x="799" y="547"/>
                  </a:lnTo>
                  <a:lnTo>
                    <a:pt x="806" y="545"/>
                  </a:lnTo>
                  <a:lnTo>
                    <a:pt x="814" y="545"/>
                  </a:lnTo>
                  <a:lnTo>
                    <a:pt x="822" y="545"/>
                  </a:lnTo>
                  <a:lnTo>
                    <a:pt x="827" y="543"/>
                  </a:lnTo>
                  <a:lnTo>
                    <a:pt x="833" y="543"/>
                  </a:lnTo>
                  <a:lnTo>
                    <a:pt x="843" y="543"/>
                  </a:lnTo>
                  <a:lnTo>
                    <a:pt x="850" y="543"/>
                  </a:lnTo>
                  <a:lnTo>
                    <a:pt x="856" y="543"/>
                  </a:lnTo>
                  <a:lnTo>
                    <a:pt x="864" y="541"/>
                  </a:lnTo>
                  <a:lnTo>
                    <a:pt x="872" y="541"/>
                  </a:lnTo>
                  <a:lnTo>
                    <a:pt x="877" y="541"/>
                  </a:lnTo>
                  <a:lnTo>
                    <a:pt x="885" y="543"/>
                  </a:lnTo>
                  <a:lnTo>
                    <a:pt x="893" y="543"/>
                  </a:lnTo>
                  <a:lnTo>
                    <a:pt x="902" y="543"/>
                  </a:lnTo>
                  <a:lnTo>
                    <a:pt x="910" y="545"/>
                  </a:lnTo>
                  <a:lnTo>
                    <a:pt x="920" y="545"/>
                  </a:lnTo>
                  <a:lnTo>
                    <a:pt x="929" y="547"/>
                  </a:lnTo>
                  <a:lnTo>
                    <a:pt x="933" y="547"/>
                  </a:lnTo>
                  <a:lnTo>
                    <a:pt x="939" y="547"/>
                  </a:lnTo>
                  <a:lnTo>
                    <a:pt x="943" y="549"/>
                  </a:lnTo>
                  <a:lnTo>
                    <a:pt x="946" y="549"/>
                  </a:lnTo>
                  <a:lnTo>
                    <a:pt x="952" y="549"/>
                  </a:lnTo>
                  <a:lnTo>
                    <a:pt x="960" y="549"/>
                  </a:lnTo>
                  <a:lnTo>
                    <a:pt x="966" y="549"/>
                  </a:lnTo>
                  <a:lnTo>
                    <a:pt x="971" y="550"/>
                  </a:lnTo>
                  <a:lnTo>
                    <a:pt x="977" y="550"/>
                  </a:lnTo>
                  <a:lnTo>
                    <a:pt x="981" y="550"/>
                  </a:lnTo>
                  <a:lnTo>
                    <a:pt x="987" y="550"/>
                  </a:lnTo>
                  <a:lnTo>
                    <a:pt x="994" y="550"/>
                  </a:lnTo>
                  <a:lnTo>
                    <a:pt x="1002" y="550"/>
                  </a:lnTo>
                  <a:lnTo>
                    <a:pt x="1010" y="550"/>
                  </a:lnTo>
                  <a:lnTo>
                    <a:pt x="1017" y="550"/>
                  </a:lnTo>
                  <a:lnTo>
                    <a:pt x="1025" y="550"/>
                  </a:lnTo>
                  <a:lnTo>
                    <a:pt x="1033" y="550"/>
                  </a:lnTo>
                  <a:lnTo>
                    <a:pt x="1042" y="550"/>
                  </a:lnTo>
                  <a:lnTo>
                    <a:pt x="1052" y="550"/>
                  </a:lnTo>
                  <a:lnTo>
                    <a:pt x="1060" y="550"/>
                  </a:lnTo>
                  <a:lnTo>
                    <a:pt x="1069" y="550"/>
                  </a:lnTo>
                  <a:lnTo>
                    <a:pt x="1081" y="550"/>
                  </a:lnTo>
                  <a:lnTo>
                    <a:pt x="1090" y="550"/>
                  </a:lnTo>
                  <a:lnTo>
                    <a:pt x="1100" y="550"/>
                  </a:lnTo>
                  <a:lnTo>
                    <a:pt x="1108" y="550"/>
                  </a:lnTo>
                  <a:lnTo>
                    <a:pt x="1117" y="550"/>
                  </a:lnTo>
                  <a:lnTo>
                    <a:pt x="1127" y="550"/>
                  </a:lnTo>
                  <a:lnTo>
                    <a:pt x="1136" y="550"/>
                  </a:lnTo>
                  <a:lnTo>
                    <a:pt x="1144" y="550"/>
                  </a:lnTo>
                  <a:lnTo>
                    <a:pt x="1152" y="550"/>
                  </a:lnTo>
                  <a:lnTo>
                    <a:pt x="1159" y="550"/>
                  </a:lnTo>
                  <a:lnTo>
                    <a:pt x="1171" y="550"/>
                  </a:lnTo>
                  <a:lnTo>
                    <a:pt x="1179" y="550"/>
                  </a:lnTo>
                  <a:lnTo>
                    <a:pt x="1184" y="550"/>
                  </a:lnTo>
                  <a:lnTo>
                    <a:pt x="1192" y="549"/>
                  </a:lnTo>
                  <a:lnTo>
                    <a:pt x="1202" y="549"/>
                  </a:lnTo>
                  <a:lnTo>
                    <a:pt x="1213" y="549"/>
                  </a:lnTo>
                  <a:lnTo>
                    <a:pt x="1221" y="549"/>
                  </a:lnTo>
                  <a:lnTo>
                    <a:pt x="1229" y="549"/>
                  </a:lnTo>
                  <a:lnTo>
                    <a:pt x="1236" y="549"/>
                  </a:lnTo>
                  <a:lnTo>
                    <a:pt x="1246" y="549"/>
                  </a:lnTo>
                  <a:lnTo>
                    <a:pt x="1255" y="549"/>
                  </a:lnTo>
                  <a:lnTo>
                    <a:pt x="1263" y="549"/>
                  </a:lnTo>
                  <a:lnTo>
                    <a:pt x="1269" y="549"/>
                  </a:lnTo>
                  <a:lnTo>
                    <a:pt x="1277" y="549"/>
                  </a:lnTo>
                  <a:lnTo>
                    <a:pt x="1284" y="549"/>
                  </a:lnTo>
                  <a:lnTo>
                    <a:pt x="1292" y="549"/>
                  </a:lnTo>
                  <a:lnTo>
                    <a:pt x="1300" y="547"/>
                  </a:lnTo>
                  <a:lnTo>
                    <a:pt x="1305" y="547"/>
                  </a:lnTo>
                  <a:lnTo>
                    <a:pt x="1313" y="547"/>
                  </a:lnTo>
                  <a:lnTo>
                    <a:pt x="1319" y="547"/>
                  </a:lnTo>
                  <a:lnTo>
                    <a:pt x="1325" y="547"/>
                  </a:lnTo>
                  <a:lnTo>
                    <a:pt x="1334" y="545"/>
                  </a:lnTo>
                  <a:lnTo>
                    <a:pt x="1342" y="545"/>
                  </a:lnTo>
                  <a:lnTo>
                    <a:pt x="1350" y="545"/>
                  </a:lnTo>
                  <a:lnTo>
                    <a:pt x="1357" y="543"/>
                  </a:lnTo>
                  <a:lnTo>
                    <a:pt x="1365" y="543"/>
                  </a:lnTo>
                  <a:lnTo>
                    <a:pt x="1374" y="541"/>
                  </a:lnTo>
                  <a:lnTo>
                    <a:pt x="1380" y="541"/>
                  </a:lnTo>
                  <a:lnTo>
                    <a:pt x="1388" y="539"/>
                  </a:lnTo>
                  <a:lnTo>
                    <a:pt x="1394" y="539"/>
                  </a:lnTo>
                  <a:lnTo>
                    <a:pt x="1399" y="537"/>
                  </a:lnTo>
                  <a:lnTo>
                    <a:pt x="1405" y="537"/>
                  </a:lnTo>
                  <a:lnTo>
                    <a:pt x="1411" y="535"/>
                  </a:lnTo>
                  <a:lnTo>
                    <a:pt x="1417" y="533"/>
                  </a:lnTo>
                  <a:lnTo>
                    <a:pt x="1421" y="533"/>
                  </a:lnTo>
                  <a:lnTo>
                    <a:pt x="1424" y="531"/>
                  </a:lnTo>
                  <a:lnTo>
                    <a:pt x="1426" y="531"/>
                  </a:lnTo>
                  <a:lnTo>
                    <a:pt x="1428" y="529"/>
                  </a:lnTo>
                  <a:lnTo>
                    <a:pt x="1432" y="529"/>
                  </a:lnTo>
                  <a:lnTo>
                    <a:pt x="1434" y="527"/>
                  </a:lnTo>
                  <a:lnTo>
                    <a:pt x="1436" y="527"/>
                  </a:lnTo>
                  <a:lnTo>
                    <a:pt x="1440" y="526"/>
                  </a:lnTo>
                  <a:lnTo>
                    <a:pt x="1442" y="524"/>
                  </a:lnTo>
                  <a:lnTo>
                    <a:pt x="1446" y="524"/>
                  </a:lnTo>
                  <a:lnTo>
                    <a:pt x="1449" y="522"/>
                  </a:lnTo>
                  <a:lnTo>
                    <a:pt x="1453" y="520"/>
                  </a:lnTo>
                  <a:lnTo>
                    <a:pt x="1455" y="516"/>
                  </a:lnTo>
                  <a:lnTo>
                    <a:pt x="1459" y="514"/>
                  </a:lnTo>
                  <a:lnTo>
                    <a:pt x="1461" y="512"/>
                  </a:lnTo>
                  <a:lnTo>
                    <a:pt x="1463" y="512"/>
                  </a:lnTo>
                  <a:lnTo>
                    <a:pt x="1465" y="510"/>
                  </a:lnTo>
                  <a:lnTo>
                    <a:pt x="1467" y="508"/>
                  </a:lnTo>
                  <a:lnTo>
                    <a:pt x="1467" y="506"/>
                  </a:lnTo>
                  <a:lnTo>
                    <a:pt x="1469" y="506"/>
                  </a:lnTo>
                  <a:lnTo>
                    <a:pt x="1470" y="506"/>
                  </a:lnTo>
                  <a:lnTo>
                    <a:pt x="1472" y="503"/>
                  </a:lnTo>
                  <a:lnTo>
                    <a:pt x="1474" y="501"/>
                  </a:lnTo>
                  <a:lnTo>
                    <a:pt x="1476" y="499"/>
                  </a:lnTo>
                  <a:lnTo>
                    <a:pt x="1478" y="497"/>
                  </a:lnTo>
                  <a:lnTo>
                    <a:pt x="1480" y="493"/>
                  </a:lnTo>
                  <a:lnTo>
                    <a:pt x="1484" y="491"/>
                  </a:lnTo>
                  <a:lnTo>
                    <a:pt x="1486" y="487"/>
                  </a:lnTo>
                  <a:lnTo>
                    <a:pt x="1488" y="485"/>
                  </a:lnTo>
                  <a:lnTo>
                    <a:pt x="1490" y="481"/>
                  </a:lnTo>
                  <a:lnTo>
                    <a:pt x="1492" y="479"/>
                  </a:lnTo>
                  <a:lnTo>
                    <a:pt x="1494" y="476"/>
                  </a:lnTo>
                  <a:lnTo>
                    <a:pt x="1495" y="472"/>
                  </a:lnTo>
                  <a:lnTo>
                    <a:pt x="1497" y="468"/>
                  </a:lnTo>
                  <a:lnTo>
                    <a:pt x="1499" y="464"/>
                  </a:lnTo>
                  <a:lnTo>
                    <a:pt x="1501" y="462"/>
                  </a:lnTo>
                  <a:lnTo>
                    <a:pt x="1503" y="458"/>
                  </a:lnTo>
                  <a:lnTo>
                    <a:pt x="1503" y="456"/>
                  </a:lnTo>
                  <a:lnTo>
                    <a:pt x="1505" y="455"/>
                  </a:lnTo>
                  <a:lnTo>
                    <a:pt x="1507" y="453"/>
                  </a:lnTo>
                  <a:lnTo>
                    <a:pt x="1507" y="451"/>
                  </a:lnTo>
                  <a:lnTo>
                    <a:pt x="1507" y="449"/>
                  </a:lnTo>
                  <a:lnTo>
                    <a:pt x="1509" y="449"/>
                  </a:lnTo>
                  <a:lnTo>
                    <a:pt x="1509" y="445"/>
                  </a:lnTo>
                  <a:lnTo>
                    <a:pt x="1511" y="441"/>
                  </a:lnTo>
                  <a:lnTo>
                    <a:pt x="1513" y="437"/>
                  </a:lnTo>
                  <a:lnTo>
                    <a:pt x="1515" y="433"/>
                  </a:lnTo>
                  <a:lnTo>
                    <a:pt x="1517" y="430"/>
                  </a:lnTo>
                  <a:lnTo>
                    <a:pt x="1517" y="424"/>
                  </a:lnTo>
                  <a:lnTo>
                    <a:pt x="1518" y="420"/>
                  </a:lnTo>
                  <a:lnTo>
                    <a:pt x="1520" y="414"/>
                  </a:lnTo>
                  <a:lnTo>
                    <a:pt x="1522" y="410"/>
                  </a:lnTo>
                  <a:lnTo>
                    <a:pt x="1524" y="405"/>
                  </a:lnTo>
                  <a:lnTo>
                    <a:pt x="1526" y="399"/>
                  </a:lnTo>
                  <a:lnTo>
                    <a:pt x="1528" y="395"/>
                  </a:lnTo>
                  <a:lnTo>
                    <a:pt x="1528" y="389"/>
                  </a:lnTo>
                  <a:lnTo>
                    <a:pt x="1530" y="383"/>
                  </a:lnTo>
                  <a:lnTo>
                    <a:pt x="1532" y="378"/>
                  </a:lnTo>
                  <a:lnTo>
                    <a:pt x="1534" y="372"/>
                  </a:lnTo>
                  <a:lnTo>
                    <a:pt x="1536" y="366"/>
                  </a:lnTo>
                  <a:lnTo>
                    <a:pt x="1538" y="360"/>
                  </a:lnTo>
                  <a:lnTo>
                    <a:pt x="1538" y="353"/>
                  </a:lnTo>
                  <a:lnTo>
                    <a:pt x="1540" y="347"/>
                  </a:lnTo>
                  <a:lnTo>
                    <a:pt x="1541" y="339"/>
                  </a:lnTo>
                  <a:lnTo>
                    <a:pt x="1543" y="335"/>
                  </a:lnTo>
                  <a:lnTo>
                    <a:pt x="1543" y="332"/>
                  </a:lnTo>
                  <a:lnTo>
                    <a:pt x="1545" y="328"/>
                  </a:lnTo>
                  <a:lnTo>
                    <a:pt x="1545" y="326"/>
                  </a:lnTo>
                  <a:lnTo>
                    <a:pt x="1545" y="322"/>
                  </a:lnTo>
                  <a:lnTo>
                    <a:pt x="1545" y="320"/>
                  </a:lnTo>
                  <a:lnTo>
                    <a:pt x="1547" y="318"/>
                  </a:lnTo>
                  <a:lnTo>
                    <a:pt x="1547" y="316"/>
                  </a:lnTo>
                  <a:lnTo>
                    <a:pt x="1547" y="312"/>
                  </a:lnTo>
                  <a:lnTo>
                    <a:pt x="1549" y="311"/>
                  </a:lnTo>
                  <a:lnTo>
                    <a:pt x="1549" y="309"/>
                  </a:lnTo>
                  <a:lnTo>
                    <a:pt x="1549" y="307"/>
                  </a:lnTo>
                  <a:lnTo>
                    <a:pt x="1551" y="301"/>
                  </a:lnTo>
                  <a:lnTo>
                    <a:pt x="1553" y="293"/>
                  </a:lnTo>
                  <a:lnTo>
                    <a:pt x="1553" y="284"/>
                  </a:lnTo>
                  <a:lnTo>
                    <a:pt x="1555" y="276"/>
                  </a:lnTo>
                  <a:lnTo>
                    <a:pt x="1557" y="266"/>
                  </a:lnTo>
                  <a:lnTo>
                    <a:pt x="1559" y="257"/>
                  </a:lnTo>
                  <a:lnTo>
                    <a:pt x="1561" y="247"/>
                  </a:lnTo>
                  <a:lnTo>
                    <a:pt x="1563" y="238"/>
                  </a:lnTo>
                  <a:lnTo>
                    <a:pt x="1566" y="224"/>
                  </a:lnTo>
                  <a:lnTo>
                    <a:pt x="1568" y="211"/>
                  </a:lnTo>
                  <a:lnTo>
                    <a:pt x="1572" y="193"/>
                  </a:lnTo>
                  <a:lnTo>
                    <a:pt x="1574" y="174"/>
                  </a:lnTo>
                  <a:lnTo>
                    <a:pt x="1578" y="159"/>
                  </a:lnTo>
                  <a:lnTo>
                    <a:pt x="1580" y="147"/>
                  </a:lnTo>
                  <a:lnTo>
                    <a:pt x="1582" y="136"/>
                  </a:lnTo>
                  <a:lnTo>
                    <a:pt x="1584" y="128"/>
                  </a:lnTo>
                  <a:lnTo>
                    <a:pt x="1586" y="122"/>
                  </a:lnTo>
                  <a:lnTo>
                    <a:pt x="1586" y="117"/>
                  </a:lnTo>
                  <a:lnTo>
                    <a:pt x="1586" y="113"/>
                  </a:lnTo>
                  <a:lnTo>
                    <a:pt x="1588" y="111"/>
                  </a:lnTo>
                  <a:lnTo>
                    <a:pt x="1588" y="107"/>
                  </a:lnTo>
                  <a:lnTo>
                    <a:pt x="1588" y="105"/>
                  </a:lnTo>
                  <a:lnTo>
                    <a:pt x="1589" y="101"/>
                  </a:lnTo>
                  <a:lnTo>
                    <a:pt x="1589" y="99"/>
                  </a:lnTo>
                  <a:lnTo>
                    <a:pt x="1589" y="97"/>
                  </a:lnTo>
                  <a:lnTo>
                    <a:pt x="1589" y="96"/>
                  </a:lnTo>
                  <a:lnTo>
                    <a:pt x="1591" y="92"/>
                  </a:lnTo>
                  <a:lnTo>
                    <a:pt x="1591" y="86"/>
                  </a:lnTo>
                  <a:lnTo>
                    <a:pt x="1593" y="80"/>
                  </a:lnTo>
                  <a:lnTo>
                    <a:pt x="1595" y="74"/>
                  </a:lnTo>
                  <a:lnTo>
                    <a:pt x="1597" y="69"/>
                  </a:lnTo>
                  <a:lnTo>
                    <a:pt x="1597" y="63"/>
                  </a:lnTo>
                  <a:lnTo>
                    <a:pt x="1599" y="57"/>
                  </a:lnTo>
                  <a:lnTo>
                    <a:pt x="1599" y="53"/>
                  </a:lnTo>
                  <a:lnTo>
                    <a:pt x="1601" y="48"/>
                  </a:lnTo>
                  <a:lnTo>
                    <a:pt x="1601" y="44"/>
                  </a:lnTo>
                  <a:lnTo>
                    <a:pt x="1603" y="40"/>
                  </a:lnTo>
                  <a:lnTo>
                    <a:pt x="1605" y="36"/>
                  </a:lnTo>
                  <a:lnTo>
                    <a:pt x="1605" y="32"/>
                  </a:lnTo>
                  <a:lnTo>
                    <a:pt x="1607" y="28"/>
                  </a:lnTo>
                  <a:lnTo>
                    <a:pt x="1607" y="26"/>
                  </a:lnTo>
                  <a:lnTo>
                    <a:pt x="1609" y="23"/>
                  </a:lnTo>
                  <a:lnTo>
                    <a:pt x="1611" y="21"/>
                  </a:lnTo>
                  <a:lnTo>
                    <a:pt x="1611" y="19"/>
                  </a:lnTo>
                  <a:lnTo>
                    <a:pt x="1613" y="15"/>
                  </a:lnTo>
                  <a:lnTo>
                    <a:pt x="1613" y="13"/>
                  </a:lnTo>
                  <a:lnTo>
                    <a:pt x="1614" y="11"/>
                  </a:lnTo>
                  <a:lnTo>
                    <a:pt x="1614" y="9"/>
                  </a:lnTo>
                  <a:lnTo>
                    <a:pt x="1616" y="7"/>
                  </a:lnTo>
                  <a:lnTo>
                    <a:pt x="1616" y="5"/>
                  </a:lnTo>
                  <a:lnTo>
                    <a:pt x="1618" y="5"/>
                  </a:lnTo>
                  <a:lnTo>
                    <a:pt x="1618" y="3"/>
                  </a:lnTo>
                  <a:lnTo>
                    <a:pt x="1620" y="1"/>
                  </a:lnTo>
                  <a:lnTo>
                    <a:pt x="1622" y="1"/>
                  </a:lnTo>
                  <a:lnTo>
                    <a:pt x="1622" y="0"/>
                  </a:lnTo>
                  <a:lnTo>
                    <a:pt x="1624" y="0"/>
                  </a:lnTo>
                  <a:lnTo>
                    <a:pt x="1626" y="0"/>
                  </a:lnTo>
                  <a:lnTo>
                    <a:pt x="1628" y="0"/>
                  </a:lnTo>
                  <a:lnTo>
                    <a:pt x="1630" y="1"/>
                  </a:lnTo>
                  <a:lnTo>
                    <a:pt x="1632" y="1"/>
                  </a:lnTo>
                  <a:lnTo>
                    <a:pt x="1632" y="3"/>
                  </a:lnTo>
                  <a:lnTo>
                    <a:pt x="1634" y="5"/>
                  </a:lnTo>
                  <a:lnTo>
                    <a:pt x="1636" y="7"/>
                  </a:lnTo>
                  <a:lnTo>
                    <a:pt x="1637" y="9"/>
                  </a:lnTo>
                  <a:lnTo>
                    <a:pt x="1637" y="11"/>
                  </a:lnTo>
                  <a:lnTo>
                    <a:pt x="1639" y="13"/>
                  </a:lnTo>
                  <a:lnTo>
                    <a:pt x="1639" y="15"/>
                  </a:lnTo>
                  <a:lnTo>
                    <a:pt x="1641" y="19"/>
                  </a:lnTo>
                  <a:lnTo>
                    <a:pt x="1641" y="21"/>
                  </a:lnTo>
                  <a:lnTo>
                    <a:pt x="1643" y="23"/>
                  </a:lnTo>
                  <a:lnTo>
                    <a:pt x="1643" y="26"/>
                  </a:lnTo>
                  <a:lnTo>
                    <a:pt x="1645" y="30"/>
                  </a:lnTo>
                  <a:lnTo>
                    <a:pt x="1645" y="32"/>
                  </a:lnTo>
                  <a:lnTo>
                    <a:pt x="1647" y="36"/>
                  </a:lnTo>
                  <a:lnTo>
                    <a:pt x="1647" y="40"/>
                  </a:lnTo>
                  <a:lnTo>
                    <a:pt x="1649" y="44"/>
                  </a:lnTo>
                  <a:lnTo>
                    <a:pt x="1651" y="49"/>
                  </a:lnTo>
                  <a:lnTo>
                    <a:pt x="1651" y="53"/>
                  </a:lnTo>
                  <a:lnTo>
                    <a:pt x="1653" y="59"/>
                  </a:lnTo>
                  <a:lnTo>
                    <a:pt x="1655" y="63"/>
                  </a:lnTo>
                  <a:lnTo>
                    <a:pt x="1655" y="69"/>
                  </a:lnTo>
                  <a:lnTo>
                    <a:pt x="1657" y="74"/>
                  </a:lnTo>
                  <a:lnTo>
                    <a:pt x="1657" y="80"/>
                  </a:lnTo>
                  <a:lnTo>
                    <a:pt x="1659" y="86"/>
                  </a:lnTo>
                  <a:lnTo>
                    <a:pt x="1661" y="94"/>
                  </a:lnTo>
                  <a:lnTo>
                    <a:pt x="1662" y="99"/>
                  </a:lnTo>
                  <a:lnTo>
                    <a:pt x="1662" y="107"/>
                  </a:lnTo>
                  <a:lnTo>
                    <a:pt x="1664" y="115"/>
                  </a:lnTo>
                  <a:lnTo>
                    <a:pt x="1666" y="120"/>
                  </a:lnTo>
                  <a:lnTo>
                    <a:pt x="1666" y="124"/>
                  </a:lnTo>
                  <a:lnTo>
                    <a:pt x="1668" y="128"/>
                  </a:lnTo>
                  <a:lnTo>
                    <a:pt x="1668" y="132"/>
                  </a:lnTo>
                  <a:lnTo>
                    <a:pt x="1668" y="136"/>
                  </a:lnTo>
                  <a:lnTo>
                    <a:pt x="1668" y="138"/>
                  </a:lnTo>
                  <a:lnTo>
                    <a:pt x="1670" y="142"/>
                  </a:lnTo>
                  <a:lnTo>
                    <a:pt x="1670" y="145"/>
                  </a:lnTo>
                  <a:lnTo>
                    <a:pt x="1670" y="147"/>
                  </a:lnTo>
                  <a:lnTo>
                    <a:pt x="1670" y="149"/>
                  </a:lnTo>
                  <a:lnTo>
                    <a:pt x="1672" y="149"/>
                  </a:lnTo>
                  <a:lnTo>
                    <a:pt x="1672" y="153"/>
                  </a:lnTo>
                  <a:lnTo>
                    <a:pt x="1674" y="161"/>
                  </a:lnTo>
                  <a:lnTo>
                    <a:pt x="1676" y="174"/>
                  </a:lnTo>
                  <a:lnTo>
                    <a:pt x="1680" y="192"/>
                  </a:lnTo>
                  <a:lnTo>
                    <a:pt x="1682" y="209"/>
                  </a:lnTo>
                  <a:lnTo>
                    <a:pt x="1685" y="224"/>
                  </a:lnTo>
                  <a:lnTo>
                    <a:pt x="1687" y="239"/>
                  </a:lnTo>
                  <a:lnTo>
                    <a:pt x="1689" y="251"/>
                  </a:lnTo>
                  <a:lnTo>
                    <a:pt x="1691" y="263"/>
                  </a:lnTo>
                  <a:lnTo>
                    <a:pt x="1693" y="272"/>
                  </a:lnTo>
                  <a:lnTo>
                    <a:pt x="1695" y="282"/>
                  </a:lnTo>
                  <a:lnTo>
                    <a:pt x="1697" y="291"/>
                  </a:lnTo>
                  <a:lnTo>
                    <a:pt x="1699" y="301"/>
                  </a:lnTo>
                  <a:lnTo>
                    <a:pt x="1701" y="309"/>
                  </a:lnTo>
                  <a:lnTo>
                    <a:pt x="1703" y="316"/>
                  </a:lnTo>
                  <a:lnTo>
                    <a:pt x="1705" y="326"/>
                  </a:lnTo>
                  <a:lnTo>
                    <a:pt x="1705" y="332"/>
                  </a:lnTo>
                  <a:lnTo>
                    <a:pt x="1707" y="339"/>
                  </a:lnTo>
                  <a:lnTo>
                    <a:pt x="1709" y="343"/>
                  </a:lnTo>
                  <a:lnTo>
                    <a:pt x="1709" y="347"/>
                  </a:lnTo>
                  <a:lnTo>
                    <a:pt x="1710" y="351"/>
                  </a:lnTo>
                  <a:lnTo>
                    <a:pt x="1710" y="355"/>
                  </a:lnTo>
                  <a:lnTo>
                    <a:pt x="1710" y="357"/>
                  </a:lnTo>
                  <a:lnTo>
                    <a:pt x="1712" y="359"/>
                  </a:lnTo>
                  <a:lnTo>
                    <a:pt x="1712" y="360"/>
                  </a:lnTo>
                  <a:lnTo>
                    <a:pt x="1712" y="362"/>
                  </a:lnTo>
                  <a:lnTo>
                    <a:pt x="1712" y="364"/>
                  </a:lnTo>
                  <a:lnTo>
                    <a:pt x="1714" y="368"/>
                  </a:lnTo>
                  <a:lnTo>
                    <a:pt x="1714" y="374"/>
                  </a:lnTo>
                  <a:lnTo>
                    <a:pt x="1716" y="378"/>
                  </a:lnTo>
                  <a:lnTo>
                    <a:pt x="1718" y="383"/>
                  </a:lnTo>
                  <a:lnTo>
                    <a:pt x="1720" y="389"/>
                  </a:lnTo>
                  <a:lnTo>
                    <a:pt x="1720" y="393"/>
                  </a:lnTo>
                  <a:lnTo>
                    <a:pt x="1722" y="399"/>
                  </a:lnTo>
                  <a:lnTo>
                    <a:pt x="1724" y="405"/>
                  </a:lnTo>
                  <a:lnTo>
                    <a:pt x="1726" y="408"/>
                  </a:lnTo>
                  <a:lnTo>
                    <a:pt x="1726" y="412"/>
                  </a:lnTo>
                  <a:lnTo>
                    <a:pt x="1728" y="418"/>
                  </a:lnTo>
                  <a:lnTo>
                    <a:pt x="1730" y="422"/>
                  </a:lnTo>
                  <a:lnTo>
                    <a:pt x="1732" y="426"/>
                  </a:lnTo>
                  <a:lnTo>
                    <a:pt x="1732" y="430"/>
                  </a:lnTo>
                  <a:lnTo>
                    <a:pt x="1733" y="433"/>
                  </a:lnTo>
                  <a:lnTo>
                    <a:pt x="1735" y="437"/>
                  </a:lnTo>
                  <a:lnTo>
                    <a:pt x="1737" y="441"/>
                  </a:lnTo>
                  <a:lnTo>
                    <a:pt x="1739" y="445"/>
                  </a:lnTo>
                  <a:lnTo>
                    <a:pt x="1739" y="449"/>
                  </a:lnTo>
                  <a:lnTo>
                    <a:pt x="1741" y="451"/>
                  </a:lnTo>
                  <a:lnTo>
                    <a:pt x="1743" y="455"/>
                  </a:lnTo>
                  <a:lnTo>
                    <a:pt x="1745" y="458"/>
                  </a:lnTo>
                  <a:lnTo>
                    <a:pt x="1747" y="460"/>
                  </a:lnTo>
                  <a:lnTo>
                    <a:pt x="1749" y="464"/>
                  </a:lnTo>
                  <a:lnTo>
                    <a:pt x="1751" y="466"/>
                  </a:lnTo>
                  <a:lnTo>
                    <a:pt x="1753" y="468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2" name="Freeform 150"/>
            <p:cNvSpPr>
              <a:spLocks/>
            </p:cNvSpPr>
            <p:nvPr/>
          </p:nvSpPr>
          <p:spPr bwMode="auto">
            <a:xfrm>
              <a:off x="3063" y="2195"/>
              <a:ext cx="719" cy="221"/>
            </a:xfrm>
            <a:custGeom>
              <a:avLst/>
              <a:gdLst>
                <a:gd name="T0" fmla="*/ 1 w 1438"/>
                <a:gd name="T1" fmla="*/ 1 h 442"/>
                <a:gd name="T2" fmla="*/ 1 w 1438"/>
                <a:gd name="T3" fmla="*/ 1 h 442"/>
                <a:gd name="T4" fmla="*/ 1 w 1438"/>
                <a:gd name="T5" fmla="*/ 1 h 442"/>
                <a:gd name="T6" fmla="*/ 1 w 1438"/>
                <a:gd name="T7" fmla="*/ 1 h 442"/>
                <a:gd name="T8" fmla="*/ 1 w 1438"/>
                <a:gd name="T9" fmla="*/ 1 h 442"/>
                <a:gd name="T10" fmla="*/ 1 w 1438"/>
                <a:gd name="T11" fmla="*/ 1 h 442"/>
                <a:gd name="T12" fmla="*/ 1 w 1438"/>
                <a:gd name="T13" fmla="*/ 1 h 442"/>
                <a:gd name="T14" fmla="*/ 1 w 1438"/>
                <a:gd name="T15" fmla="*/ 1 h 442"/>
                <a:gd name="T16" fmla="*/ 1 w 1438"/>
                <a:gd name="T17" fmla="*/ 1 h 442"/>
                <a:gd name="T18" fmla="*/ 1 w 1438"/>
                <a:gd name="T19" fmla="*/ 1 h 442"/>
                <a:gd name="T20" fmla="*/ 1 w 1438"/>
                <a:gd name="T21" fmla="*/ 1 h 442"/>
                <a:gd name="T22" fmla="*/ 1 w 1438"/>
                <a:gd name="T23" fmla="*/ 1 h 442"/>
                <a:gd name="T24" fmla="*/ 1 w 1438"/>
                <a:gd name="T25" fmla="*/ 1 h 442"/>
                <a:gd name="T26" fmla="*/ 1 w 1438"/>
                <a:gd name="T27" fmla="*/ 1 h 442"/>
                <a:gd name="T28" fmla="*/ 1 w 1438"/>
                <a:gd name="T29" fmla="*/ 1 h 442"/>
                <a:gd name="T30" fmla="*/ 1 w 1438"/>
                <a:gd name="T31" fmla="*/ 1 h 442"/>
                <a:gd name="T32" fmla="*/ 1 w 1438"/>
                <a:gd name="T33" fmla="*/ 1 h 442"/>
                <a:gd name="T34" fmla="*/ 1 w 1438"/>
                <a:gd name="T35" fmla="*/ 1 h 442"/>
                <a:gd name="T36" fmla="*/ 1 w 1438"/>
                <a:gd name="T37" fmla="*/ 1 h 442"/>
                <a:gd name="T38" fmla="*/ 1 w 1438"/>
                <a:gd name="T39" fmla="*/ 1 h 442"/>
                <a:gd name="T40" fmla="*/ 1 w 1438"/>
                <a:gd name="T41" fmla="*/ 1 h 442"/>
                <a:gd name="T42" fmla="*/ 1 w 1438"/>
                <a:gd name="T43" fmla="*/ 1 h 442"/>
                <a:gd name="T44" fmla="*/ 1 w 1438"/>
                <a:gd name="T45" fmla="*/ 1 h 442"/>
                <a:gd name="T46" fmla="*/ 1 w 1438"/>
                <a:gd name="T47" fmla="*/ 1 h 442"/>
                <a:gd name="T48" fmla="*/ 1 w 1438"/>
                <a:gd name="T49" fmla="*/ 1 h 442"/>
                <a:gd name="T50" fmla="*/ 1 w 1438"/>
                <a:gd name="T51" fmla="*/ 1 h 442"/>
                <a:gd name="T52" fmla="*/ 1 w 1438"/>
                <a:gd name="T53" fmla="*/ 1 h 442"/>
                <a:gd name="T54" fmla="*/ 1 w 1438"/>
                <a:gd name="T55" fmla="*/ 1 h 442"/>
                <a:gd name="T56" fmla="*/ 1 w 1438"/>
                <a:gd name="T57" fmla="*/ 1 h 442"/>
                <a:gd name="T58" fmla="*/ 1 w 1438"/>
                <a:gd name="T59" fmla="*/ 1 h 442"/>
                <a:gd name="T60" fmla="*/ 1 w 1438"/>
                <a:gd name="T61" fmla="*/ 1 h 442"/>
                <a:gd name="T62" fmla="*/ 1 w 1438"/>
                <a:gd name="T63" fmla="*/ 1 h 442"/>
                <a:gd name="T64" fmla="*/ 1 w 1438"/>
                <a:gd name="T65" fmla="*/ 1 h 442"/>
                <a:gd name="T66" fmla="*/ 1 w 1438"/>
                <a:gd name="T67" fmla="*/ 1 h 442"/>
                <a:gd name="T68" fmla="*/ 1 w 1438"/>
                <a:gd name="T69" fmla="*/ 1 h 442"/>
                <a:gd name="T70" fmla="*/ 1 w 1438"/>
                <a:gd name="T71" fmla="*/ 1 h 442"/>
                <a:gd name="T72" fmla="*/ 1 w 1438"/>
                <a:gd name="T73" fmla="*/ 1 h 442"/>
                <a:gd name="T74" fmla="*/ 1 w 1438"/>
                <a:gd name="T75" fmla="*/ 1 h 442"/>
                <a:gd name="T76" fmla="*/ 1 w 1438"/>
                <a:gd name="T77" fmla="*/ 1 h 442"/>
                <a:gd name="T78" fmla="*/ 1 w 1438"/>
                <a:gd name="T79" fmla="*/ 1 h 442"/>
                <a:gd name="T80" fmla="*/ 1 w 1438"/>
                <a:gd name="T81" fmla="*/ 1 h 442"/>
                <a:gd name="T82" fmla="*/ 1 w 1438"/>
                <a:gd name="T83" fmla="*/ 1 h 442"/>
                <a:gd name="T84" fmla="*/ 1 w 1438"/>
                <a:gd name="T85" fmla="*/ 1 h 442"/>
                <a:gd name="T86" fmla="*/ 1 w 1438"/>
                <a:gd name="T87" fmla="*/ 1 h 442"/>
                <a:gd name="T88" fmla="*/ 1 w 1438"/>
                <a:gd name="T89" fmla="*/ 1 h 442"/>
                <a:gd name="T90" fmla="*/ 1 w 1438"/>
                <a:gd name="T91" fmla="*/ 0 h 442"/>
                <a:gd name="T92" fmla="*/ 1 w 1438"/>
                <a:gd name="T93" fmla="*/ 1 h 442"/>
                <a:gd name="T94" fmla="*/ 1 w 1438"/>
                <a:gd name="T95" fmla="*/ 1 h 442"/>
                <a:gd name="T96" fmla="*/ 1 w 1438"/>
                <a:gd name="T97" fmla="*/ 1 h 442"/>
                <a:gd name="T98" fmla="*/ 1 w 1438"/>
                <a:gd name="T99" fmla="*/ 1 h 442"/>
                <a:gd name="T100" fmla="*/ 1 w 1438"/>
                <a:gd name="T101" fmla="*/ 1 h 442"/>
                <a:gd name="T102" fmla="*/ 1 w 1438"/>
                <a:gd name="T103" fmla="*/ 1 h 442"/>
                <a:gd name="T104" fmla="*/ 1 w 1438"/>
                <a:gd name="T105" fmla="*/ 1 h 442"/>
                <a:gd name="T106" fmla="*/ 1 w 1438"/>
                <a:gd name="T107" fmla="*/ 1 h 442"/>
                <a:gd name="T108" fmla="*/ 1 w 1438"/>
                <a:gd name="T109" fmla="*/ 1 h 442"/>
                <a:gd name="T110" fmla="*/ 1 w 1438"/>
                <a:gd name="T111" fmla="*/ 1 h 442"/>
                <a:gd name="T112" fmla="*/ 1 w 1438"/>
                <a:gd name="T113" fmla="*/ 1 h 442"/>
                <a:gd name="T114" fmla="*/ 1 w 1438"/>
                <a:gd name="T115" fmla="*/ 1 h 442"/>
                <a:gd name="T116" fmla="*/ 1 w 1438"/>
                <a:gd name="T117" fmla="*/ 1 h 442"/>
                <a:gd name="T118" fmla="*/ 1 w 1438"/>
                <a:gd name="T119" fmla="*/ 1 h 442"/>
                <a:gd name="T120" fmla="*/ 1 w 1438"/>
                <a:gd name="T121" fmla="*/ 1 h 442"/>
                <a:gd name="T122" fmla="*/ 1 w 1438"/>
                <a:gd name="T123" fmla="*/ 1 h 442"/>
                <a:gd name="T124" fmla="*/ 1 w 1438"/>
                <a:gd name="T125" fmla="*/ 1 h 4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38" h="442">
                  <a:moveTo>
                    <a:pt x="0" y="363"/>
                  </a:moveTo>
                  <a:lnTo>
                    <a:pt x="0" y="363"/>
                  </a:lnTo>
                  <a:lnTo>
                    <a:pt x="2" y="365"/>
                  </a:lnTo>
                  <a:lnTo>
                    <a:pt x="2" y="367"/>
                  </a:lnTo>
                  <a:lnTo>
                    <a:pt x="4" y="369"/>
                  </a:lnTo>
                  <a:lnTo>
                    <a:pt x="5" y="371"/>
                  </a:lnTo>
                  <a:lnTo>
                    <a:pt x="7" y="372"/>
                  </a:lnTo>
                  <a:lnTo>
                    <a:pt x="9" y="372"/>
                  </a:lnTo>
                  <a:lnTo>
                    <a:pt x="11" y="374"/>
                  </a:lnTo>
                  <a:lnTo>
                    <a:pt x="13" y="376"/>
                  </a:lnTo>
                  <a:lnTo>
                    <a:pt x="15" y="378"/>
                  </a:lnTo>
                  <a:lnTo>
                    <a:pt x="17" y="378"/>
                  </a:lnTo>
                  <a:lnTo>
                    <a:pt x="19" y="380"/>
                  </a:lnTo>
                  <a:lnTo>
                    <a:pt x="21" y="380"/>
                  </a:lnTo>
                  <a:lnTo>
                    <a:pt x="25" y="382"/>
                  </a:lnTo>
                  <a:lnTo>
                    <a:pt x="27" y="382"/>
                  </a:lnTo>
                  <a:lnTo>
                    <a:pt x="28" y="382"/>
                  </a:lnTo>
                  <a:lnTo>
                    <a:pt x="30" y="382"/>
                  </a:lnTo>
                  <a:lnTo>
                    <a:pt x="32" y="382"/>
                  </a:lnTo>
                  <a:lnTo>
                    <a:pt x="34" y="382"/>
                  </a:lnTo>
                  <a:lnTo>
                    <a:pt x="36" y="382"/>
                  </a:lnTo>
                  <a:lnTo>
                    <a:pt x="38" y="380"/>
                  </a:lnTo>
                  <a:lnTo>
                    <a:pt x="40" y="380"/>
                  </a:lnTo>
                  <a:lnTo>
                    <a:pt x="42" y="380"/>
                  </a:lnTo>
                  <a:lnTo>
                    <a:pt x="44" y="380"/>
                  </a:lnTo>
                  <a:lnTo>
                    <a:pt x="46" y="378"/>
                  </a:lnTo>
                  <a:lnTo>
                    <a:pt x="48" y="378"/>
                  </a:lnTo>
                  <a:lnTo>
                    <a:pt x="50" y="376"/>
                  </a:lnTo>
                  <a:lnTo>
                    <a:pt x="52" y="374"/>
                  </a:lnTo>
                  <a:lnTo>
                    <a:pt x="53" y="374"/>
                  </a:lnTo>
                  <a:lnTo>
                    <a:pt x="55" y="372"/>
                  </a:lnTo>
                  <a:lnTo>
                    <a:pt x="57" y="371"/>
                  </a:lnTo>
                  <a:lnTo>
                    <a:pt x="59" y="369"/>
                  </a:lnTo>
                  <a:lnTo>
                    <a:pt x="63" y="367"/>
                  </a:lnTo>
                  <a:lnTo>
                    <a:pt x="65" y="365"/>
                  </a:lnTo>
                  <a:lnTo>
                    <a:pt x="67" y="361"/>
                  </a:lnTo>
                  <a:lnTo>
                    <a:pt x="69" y="359"/>
                  </a:lnTo>
                  <a:lnTo>
                    <a:pt x="73" y="355"/>
                  </a:lnTo>
                  <a:lnTo>
                    <a:pt x="75" y="353"/>
                  </a:lnTo>
                  <a:lnTo>
                    <a:pt x="76" y="349"/>
                  </a:lnTo>
                  <a:lnTo>
                    <a:pt x="78" y="348"/>
                  </a:lnTo>
                  <a:lnTo>
                    <a:pt x="78" y="346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2" y="342"/>
                  </a:lnTo>
                  <a:lnTo>
                    <a:pt x="82" y="340"/>
                  </a:lnTo>
                  <a:lnTo>
                    <a:pt x="84" y="338"/>
                  </a:lnTo>
                  <a:lnTo>
                    <a:pt x="86" y="334"/>
                  </a:lnTo>
                  <a:lnTo>
                    <a:pt x="90" y="330"/>
                  </a:lnTo>
                  <a:lnTo>
                    <a:pt x="92" y="326"/>
                  </a:lnTo>
                  <a:lnTo>
                    <a:pt x="94" y="323"/>
                  </a:lnTo>
                  <a:lnTo>
                    <a:pt x="98" y="319"/>
                  </a:lnTo>
                  <a:lnTo>
                    <a:pt x="101" y="311"/>
                  </a:lnTo>
                  <a:lnTo>
                    <a:pt x="105" y="303"/>
                  </a:lnTo>
                  <a:lnTo>
                    <a:pt x="109" y="296"/>
                  </a:lnTo>
                  <a:lnTo>
                    <a:pt x="115" y="288"/>
                  </a:lnTo>
                  <a:lnTo>
                    <a:pt x="117" y="284"/>
                  </a:lnTo>
                  <a:lnTo>
                    <a:pt x="119" y="280"/>
                  </a:lnTo>
                  <a:lnTo>
                    <a:pt x="121" y="278"/>
                  </a:lnTo>
                  <a:lnTo>
                    <a:pt x="123" y="276"/>
                  </a:lnTo>
                  <a:lnTo>
                    <a:pt x="123" y="275"/>
                  </a:lnTo>
                  <a:lnTo>
                    <a:pt x="124" y="273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0" y="265"/>
                  </a:lnTo>
                  <a:lnTo>
                    <a:pt x="132" y="261"/>
                  </a:lnTo>
                  <a:lnTo>
                    <a:pt x="134" y="259"/>
                  </a:lnTo>
                  <a:lnTo>
                    <a:pt x="136" y="257"/>
                  </a:lnTo>
                  <a:lnTo>
                    <a:pt x="138" y="255"/>
                  </a:lnTo>
                  <a:lnTo>
                    <a:pt x="140" y="253"/>
                  </a:lnTo>
                  <a:lnTo>
                    <a:pt x="142" y="252"/>
                  </a:lnTo>
                  <a:lnTo>
                    <a:pt x="144" y="250"/>
                  </a:lnTo>
                  <a:lnTo>
                    <a:pt x="144" y="248"/>
                  </a:lnTo>
                  <a:lnTo>
                    <a:pt x="146" y="248"/>
                  </a:lnTo>
                  <a:lnTo>
                    <a:pt x="147" y="246"/>
                  </a:lnTo>
                  <a:lnTo>
                    <a:pt x="149" y="246"/>
                  </a:lnTo>
                  <a:lnTo>
                    <a:pt x="151" y="246"/>
                  </a:lnTo>
                  <a:lnTo>
                    <a:pt x="153" y="244"/>
                  </a:lnTo>
                  <a:lnTo>
                    <a:pt x="155" y="244"/>
                  </a:lnTo>
                  <a:lnTo>
                    <a:pt x="157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3" y="246"/>
                  </a:lnTo>
                  <a:lnTo>
                    <a:pt x="165" y="246"/>
                  </a:lnTo>
                  <a:lnTo>
                    <a:pt x="167" y="248"/>
                  </a:lnTo>
                  <a:lnTo>
                    <a:pt x="169" y="248"/>
                  </a:lnTo>
                  <a:lnTo>
                    <a:pt x="171" y="250"/>
                  </a:lnTo>
                  <a:lnTo>
                    <a:pt x="172" y="252"/>
                  </a:lnTo>
                  <a:lnTo>
                    <a:pt x="174" y="253"/>
                  </a:lnTo>
                  <a:lnTo>
                    <a:pt x="176" y="255"/>
                  </a:lnTo>
                  <a:lnTo>
                    <a:pt x="178" y="257"/>
                  </a:lnTo>
                  <a:lnTo>
                    <a:pt x="180" y="259"/>
                  </a:lnTo>
                  <a:lnTo>
                    <a:pt x="182" y="261"/>
                  </a:lnTo>
                  <a:lnTo>
                    <a:pt x="184" y="265"/>
                  </a:lnTo>
                  <a:lnTo>
                    <a:pt x="186" y="267"/>
                  </a:lnTo>
                  <a:lnTo>
                    <a:pt x="188" y="271"/>
                  </a:lnTo>
                  <a:lnTo>
                    <a:pt x="190" y="275"/>
                  </a:lnTo>
                  <a:lnTo>
                    <a:pt x="192" y="278"/>
                  </a:lnTo>
                  <a:lnTo>
                    <a:pt x="195" y="282"/>
                  </a:lnTo>
                  <a:lnTo>
                    <a:pt x="197" y="286"/>
                  </a:lnTo>
                  <a:lnTo>
                    <a:pt x="199" y="290"/>
                  </a:lnTo>
                  <a:lnTo>
                    <a:pt x="201" y="294"/>
                  </a:lnTo>
                  <a:lnTo>
                    <a:pt x="201" y="296"/>
                  </a:lnTo>
                  <a:lnTo>
                    <a:pt x="203" y="298"/>
                  </a:lnTo>
                  <a:lnTo>
                    <a:pt x="203" y="300"/>
                  </a:lnTo>
                  <a:lnTo>
                    <a:pt x="205" y="300"/>
                  </a:lnTo>
                  <a:lnTo>
                    <a:pt x="205" y="301"/>
                  </a:lnTo>
                  <a:lnTo>
                    <a:pt x="205" y="303"/>
                  </a:lnTo>
                  <a:lnTo>
                    <a:pt x="207" y="307"/>
                  </a:lnTo>
                  <a:lnTo>
                    <a:pt x="211" y="313"/>
                  </a:lnTo>
                  <a:lnTo>
                    <a:pt x="215" y="321"/>
                  </a:lnTo>
                  <a:lnTo>
                    <a:pt x="219" y="326"/>
                  </a:lnTo>
                  <a:lnTo>
                    <a:pt x="222" y="334"/>
                  </a:lnTo>
                  <a:lnTo>
                    <a:pt x="226" y="342"/>
                  </a:lnTo>
                  <a:lnTo>
                    <a:pt x="228" y="348"/>
                  </a:lnTo>
                  <a:lnTo>
                    <a:pt x="232" y="353"/>
                  </a:lnTo>
                  <a:lnTo>
                    <a:pt x="234" y="359"/>
                  </a:lnTo>
                  <a:lnTo>
                    <a:pt x="238" y="363"/>
                  </a:lnTo>
                  <a:lnTo>
                    <a:pt x="240" y="369"/>
                  </a:lnTo>
                  <a:lnTo>
                    <a:pt x="242" y="372"/>
                  </a:lnTo>
                  <a:lnTo>
                    <a:pt x="243" y="374"/>
                  </a:lnTo>
                  <a:lnTo>
                    <a:pt x="243" y="376"/>
                  </a:lnTo>
                  <a:lnTo>
                    <a:pt x="245" y="378"/>
                  </a:lnTo>
                  <a:lnTo>
                    <a:pt x="247" y="380"/>
                  </a:lnTo>
                  <a:lnTo>
                    <a:pt x="247" y="382"/>
                  </a:lnTo>
                  <a:lnTo>
                    <a:pt x="251" y="386"/>
                  </a:lnTo>
                  <a:lnTo>
                    <a:pt x="253" y="388"/>
                  </a:lnTo>
                  <a:lnTo>
                    <a:pt x="255" y="392"/>
                  </a:lnTo>
                  <a:lnTo>
                    <a:pt x="257" y="394"/>
                  </a:lnTo>
                  <a:lnTo>
                    <a:pt x="259" y="397"/>
                  </a:lnTo>
                  <a:lnTo>
                    <a:pt x="263" y="399"/>
                  </a:lnTo>
                  <a:lnTo>
                    <a:pt x="265" y="403"/>
                  </a:lnTo>
                  <a:lnTo>
                    <a:pt x="267" y="405"/>
                  </a:lnTo>
                  <a:lnTo>
                    <a:pt x="268" y="407"/>
                  </a:lnTo>
                  <a:lnTo>
                    <a:pt x="272" y="409"/>
                  </a:lnTo>
                  <a:lnTo>
                    <a:pt x="274" y="413"/>
                  </a:lnTo>
                  <a:lnTo>
                    <a:pt x="278" y="415"/>
                  </a:lnTo>
                  <a:lnTo>
                    <a:pt x="280" y="417"/>
                  </a:lnTo>
                  <a:lnTo>
                    <a:pt x="284" y="419"/>
                  </a:lnTo>
                  <a:lnTo>
                    <a:pt x="286" y="420"/>
                  </a:lnTo>
                  <a:lnTo>
                    <a:pt x="288" y="420"/>
                  </a:lnTo>
                  <a:lnTo>
                    <a:pt x="288" y="422"/>
                  </a:lnTo>
                  <a:lnTo>
                    <a:pt x="290" y="422"/>
                  </a:lnTo>
                  <a:lnTo>
                    <a:pt x="293" y="424"/>
                  </a:lnTo>
                  <a:lnTo>
                    <a:pt x="295" y="426"/>
                  </a:lnTo>
                  <a:lnTo>
                    <a:pt x="297" y="426"/>
                  </a:lnTo>
                  <a:lnTo>
                    <a:pt x="301" y="428"/>
                  </a:lnTo>
                  <a:lnTo>
                    <a:pt x="303" y="430"/>
                  </a:lnTo>
                  <a:lnTo>
                    <a:pt x="307" y="430"/>
                  </a:lnTo>
                  <a:lnTo>
                    <a:pt x="311" y="432"/>
                  </a:lnTo>
                  <a:lnTo>
                    <a:pt x="315" y="432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6" y="436"/>
                  </a:lnTo>
                  <a:lnTo>
                    <a:pt x="330" y="436"/>
                  </a:lnTo>
                  <a:lnTo>
                    <a:pt x="332" y="436"/>
                  </a:lnTo>
                  <a:lnTo>
                    <a:pt x="336" y="436"/>
                  </a:lnTo>
                  <a:lnTo>
                    <a:pt x="338" y="436"/>
                  </a:lnTo>
                  <a:lnTo>
                    <a:pt x="341" y="438"/>
                  </a:lnTo>
                  <a:lnTo>
                    <a:pt x="345" y="438"/>
                  </a:lnTo>
                  <a:lnTo>
                    <a:pt x="351" y="438"/>
                  </a:lnTo>
                  <a:lnTo>
                    <a:pt x="357" y="438"/>
                  </a:lnTo>
                  <a:lnTo>
                    <a:pt x="363" y="440"/>
                  </a:lnTo>
                  <a:lnTo>
                    <a:pt x="366" y="440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6" y="440"/>
                  </a:lnTo>
                  <a:lnTo>
                    <a:pt x="378" y="440"/>
                  </a:lnTo>
                  <a:lnTo>
                    <a:pt x="382" y="440"/>
                  </a:lnTo>
                  <a:lnTo>
                    <a:pt x="387" y="440"/>
                  </a:lnTo>
                  <a:lnTo>
                    <a:pt x="391" y="440"/>
                  </a:lnTo>
                  <a:lnTo>
                    <a:pt x="397" y="440"/>
                  </a:lnTo>
                  <a:lnTo>
                    <a:pt x="403" y="442"/>
                  </a:lnTo>
                  <a:lnTo>
                    <a:pt x="409" y="442"/>
                  </a:lnTo>
                  <a:lnTo>
                    <a:pt x="414" y="442"/>
                  </a:lnTo>
                  <a:lnTo>
                    <a:pt x="422" y="442"/>
                  </a:lnTo>
                  <a:lnTo>
                    <a:pt x="430" y="442"/>
                  </a:lnTo>
                  <a:lnTo>
                    <a:pt x="439" y="442"/>
                  </a:lnTo>
                  <a:lnTo>
                    <a:pt x="447" y="442"/>
                  </a:lnTo>
                  <a:lnTo>
                    <a:pt x="457" y="442"/>
                  </a:lnTo>
                  <a:lnTo>
                    <a:pt x="464" y="442"/>
                  </a:lnTo>
                  <a:lnTo>
                    <a:pt x="474" y="440"/>
                  </a:lnTo>
                  <a:lnTo>
                    <a:pt x="483" y="440"/>
                  </a:lnTo>
                  <a:lnTo>
                    <a:pt x="491" y="440"/>
                  </a:lnTo>
                  <a:lnTo>
                    <a:pt x="499" y="440"/>
                  </a:lnTo>
                  <a:lnTo>
                    <a:pt x="506" y="440"/>
                  </a:lnTo>
                  <a:lnTo>
                    <a:pt x="516" y="440"/>
                  </a:lnTo>
                  <a:lnTo>
                    <a:pt x="524" y="440"/>
                  </a:lnTo>
                  <a:lnTo>
                    <a:pt x="531" y="440"/>
                  </a:lnTo>
                  <a:lnTo>
                    <a:pt x="541" y="440"/>
                  </a:lnTo>
                  <a:lnTo>
                    <a:pt x="549" y="440"/>
                  </a:lnTo>
                  <a:lnTo>
                    <a:pt x="560" y="440"/>
                  </a:lnTo>
                  <a:lnTo>
                    <a:pt x="570" y="442"/>
                  </a:lnTo>
                  <a:lnTo>
                    <a:pt x="578" y="442"/>
                  </a:lnTo>
                  <a:lnTo>
                    <a:pt x="585" y="442"/>
                  </a:lnTo>
                  <a:lnTo>
                    <a:pt x="591" y="442"/>
                  </a:lnTo>
                  <a:lnTo>
                    <a:pt x="601" y="442"/>
                  </a:lnTo>
                  <a:lnTo>
                    <a:pt x="608" y="442"/>
                  </a:lnTo>
                  <a:lnTo>
                    <a:pt x="614" y="442"/>
                  </a:lnTo>
                  <a:lnTo>
                    <a:pt x="622" y="442"/>
                  </a:lnTo>
                  <a:lnTo>
                    <a:pt x="629" y="442"/>
                  </a:lnTo>
                  <a:lnTo>
                    <a:pt x="637" y="442"/>
                  </a:lnTo>
                  <a:lnTo>
                    <a:pt x="647" y="442"/>
                  </a:lnTo>
                  <a:lnTo>
                    <a:pt x="656" y="442"/>
                  </a:lnTo>
                  <a:lnTo>
                    <a:pt x="664" y="442"/>
                  </a:lnTo>
                  <a:lnTo>
                    <a:pt x="674" y="442"/>
                  </a:lnTo>
                  <a:lnTo>
                    <a:pt x="683" y="442"/>
                  </a:lnTo>
                  <a:lnTo>
                    <a:pt x="691" y="442"/>
                  </a:lnTo>
                  <a:lnTo>
                    <a:pt x="698" y="442"/>
                  </a:lnTo>
                  <a:lnTo>
                    <a:pt x="706" y="442"/>
                  </a:lnTo>
                  <a:lnTo>
                    <a:pt x="714" y="442"/>
                  </a:lnTo>
                  <a:lnTo>
                    <a:pt x="723" y="442"/>
                  </a:lnTo>
                  <a:lnTo>
                    <a:pt x="733" y="440"/>
                  </a:lnTo>
                  <a:lnTo>
                    <a:pt x="741" y="440"/>
                  </a:lnTo>
                  <a:lnTo>
                    <a:pt x="746" y="440"/>
                  </a:lnTo>
                  <a:lnTo>
                    <a:pt x="754" y="440"/>
                  </a:lnTo>
                  <a:lnTo>
                    <a:pt x="762" y="440"/>
                  </a:lnTo>
                  <a:lnTo>
                    <a:pt x="773" y="438"/>
                  </a:lnTo>
                  <a:lnTo>
                    <a:pt x="781" y="438"/>
                  </a:lnTo>
                  <a:lnTo>
                    <a:pt x="791" y="438"/>
                  </a:lnTo>
                  <a:lnTo>
                    <a:pt x="802" y="438"/>
                  </a:lnTo>
                  <a:lnTo>
                    <a:pt x="814" y="436"/>
                  </a:lnTo>
                  <a:lnTo>
                    <a:pt x="823" y="436"/>
                  </a:lnTo>
                  <a:lnTo>
                    <a:pt x="833" y="436"/>
                  </a:lnTo>
                  <a:lnTo>
                    <a:pt x="841" y="434"/>
                  </a:lnTo>
                  <a:lnTo>
                    <a:pt x="848" y="434"/>
                  </a:lnTo>
                  <a:lnTo>
                    <a:pt x="856" y="434"/>
                  </a:lnTo>
                  <a:lnTo>
                    <a:pt x="862" y="432"/>
                  </a:lnTo>
                  <a:lnTo>
                    <a:pt x="867" y="432"/>
                  </a:lnTo>
                  <a:lnTo>
                    <a:pt x="875" y="430"/>
                  </a:lnTo>
                  <a:lnTo>
                    <a:pt x="881" y="430"/>
                  </a:lnTo>
                  <a:lnTo>
                    <a:pt x="887" y="428"/>
                  </a:lnTo>
                  <a:lnTo>
                    <a:pt x="892" y="426"/>
                  </a:lnTo>
                  <a:lnTo>
                    <a:pt x="896" y="426"/>
                  </a:lnTo>
                  <a:lnTo>
                    <a:pt x="900" y="424"/>
                  </a:lnTo>
                  <a:lnTo>
                    <a:pt x="902" y="424"/>
                  </a:lnTo>
                  <a:lnTo>
                    <a:pt x="904" y="422"/>
                  </a:lnTo>
                  <a:lnTo>
                    <a:pt x="906" y="422"/>
                  </a:lnTo>
                  <a:lnTo>
                    <a:pt x="908" y="422"/>
                  </a:lnTo>
                  <a:lnTo>
                    <a:pt x="912" y="420"/>
                  </a:lnTo>
                  <a:lnTo>
                    <a:pt x="917" y="419"/>
                  </a:lnTo>
                  <a:lnTo>
                    <a:pt x="921" y="417"/>
                  </a:lnTo>
                  <a:lnTo>
                    <a:pt x="925" y="415"/>
                  </a:lnTo>
                  <a:lnTo>
                    <a:pt x="929" y="413"/>
                  </a:lnTo>
                  <a:lnTo>
                    <a:pt x="933" y="411"/>
                  </a:lnTo>
                  <a:lnTo>
                    <a:pt x="937" y="409"/>
                  </a:lnTo>
                  <a:lnTo>
                    <a:pt x="938" y="407"/>
                  </a:lnTo>
                  <a:lnTo>
                    <a:pt x="940" y="407"/>
                  </a:lnTo>
                  <a:lnTo>
                    <a:pt x="942" y="405"/>
                  </a:lnTo>
                  <a:lnTo>
                    <a:pt x="944" y="405"/>
                  </a:lnTo>
                  <a:lnTo>
                    <a:pt x="946" y="403"/>
                  </a:lnTo>
                  <a:lnTo>
                    <a:pt x="948" y="401"/>
                  </a:lnTo>
                  <a:lnTo>
                    <a:pt x="952" y="399"/>
                  </a:lnTo>
                  <a:lnTo>
                    <a:pt x="954" y="396"/>
                  </a:lnTo>
                  <a:lnTo>
                    <a:pt x="958" y="394"/>
                  </a:lnTo>
                  <a:lnTo>
                    <a:pt x="960" y="392"/>
                  </a:lnTo>
                  <a:lnTo>
                    <a:pt x="963" y="390"/>
                  </a:lnTo>
                  <a:lnTo>
                    <a:pt x="965" y="386"/>
                  </a:lnTo>
                  <a:lnTo>
                    <a:pt x="967" y="384"/>
                  </a:lnTo>
                  <a:lnTo>
                    <a:pt x="971" y="380"/>
                  </a:lnTo>
                  <a:lnTo>
                    <a:pt x="973" y="378"/>
                  </a:lnTo>
                  <a:lnTo>
                    <a:pt x="975" y="374"/>
                  </a:lnTo>
                  <a:lnTo>
                    <a:pt x="979" y="372"/>
                  </a:lnTo>
                  <a:lnTo>
                    <a:pt x="981" y="369"/>
                  </a:lnTo>
                  <a:lnTo>
                    <a:pt x="981" y="367"/>
                  </a:lnTo>
                  <a:lnTo>
                    <a:pt x="983" y="367"/>
                  </a:lnTo>
                  <a:lnTo>
                    <a:pt x="983" y="365"/>
                  </a:lnTo>
                  <a:lnTo>
                    <a:pt x="985" y="363"/>
                  </a:lnTo>
                  <a:lnTo>
                    <a:pt x="985" y="361"/>
                  </a:lnTo>
                  <a:lnTo>
                    <a:pt x="986" y="359"/>
                  </a:lnTo>
                  <a:lnTo>
                    <a:pt x="988" y="357"/>
                  </a:lnTo>
                  <a:lnTo>
                    <a:pt x="990" y="353"/>
                  </a:lnTo>
                  <a:lnTo>
                    <a:pt x="992" y="349"/>
                  </a:lnTo>
                  <a:lnTo>
                    <a:pt x="994" y="346"/>
                  </a:lnTo>
                  <a:lnTo>
                    <a:pt x="996" y="342"/>
                  </a:lnTo>
                  <a:lnTo>
                    <a:pt x="998" y="338"/>
                  </a:lnTo>
                  <a:lnTo>
                    <a:pt x="1000" y="334"/>
                  </a:lnTo>
                  <a:lnTo>
                    <a:pt x="1002" y="328"/>
                  </a:lnTo>
                  <a:lnTo>
                    <a:pt x="1004" y="324"/>
                  </a:lnTo>
                  <a:lnTo>
                    <a:pt x="1008" y="321"/>
                  </a:lnTo>
                  <a:lnTo>
                    <a:pt x="1009" y="315"/>
                  </a:lnTo>
                  <a:lnTo>
                    <a:pt x="1011" y="311"/>
                  </a:lnTo>
                  <a:lnTo>
                    <a:pt x="1013" y="305"/>
                  </a:lnTo>
                  <a:lnTo>
                    <a:pt x="1015" y="300"/>
                  </a:lnTo>
                  <a:lnTo>
                    <a:pt x="1017" y="296"/>
                  </a:lnTo>
                  <a:lnTo>
                    <a:pt x="1019" y="290"/>
                  </a:lnTo>
                  <a:lnTo>
                    <a:pt x="1021" y="286"/>
                  </a:lnTo>
                  <a:lnTo>
                    <a:pt x="1021" y="284"/>
                  </a:lnTo>
                  <a:lnTo>
                    <a:pt x="1023" y="280"/>
                  </a:lnTo>
                  <a:lnTo>
                    <a:pt x="1023" y="278"/>
                  </a:lnTo>
                  <a:lnTo>
                    <a:pt x="1023" y="276"/>
                  </a:lnTo>
                  <a:lnTo>
                    <a:pt x="1023" y="275"/>
                  </a:lnTo>
                  <a:lnTo>
                    <a:pt x="1025" y="275"/>
                  </a:lnTo>
                  <a:lnTo>
                    <a:pt x="1025" y="273"/>
                  </a:lnTo>
                  <a:lnTo>
                    <a:pt x="1025" y="271"/>
                  </a:lnTo>
                  <a:lnTo>
                    <a:pt x="1027" y="269"/>
                  </a:lnTo>
                  <a:lnTo>
                    <a:pt x="1027" y="265"/>
                  </a:lnTo>
                  <a:lnTo>
                    <a:pt x="1029" y="259"/>
                  </a:lnTo>
                  <a:lnTo>
                    <a:pt x="1031" y="252"/>
                  </a:lnTo>
                  <a:lnTo>
                    <a:pt x="1032" y="246"/>
                  </a:lnTo>
                  <a:lnTo>
                    <a:pt x="1034" y="240"/>
                  </a:lnTo>
                  <a:lnTo>
                    <a:pt x="1036" y="232"/>
                  </a:lnTo>
                  <a:lnTo>
                    <a:pt x="1038" y="225"/>
                  </a:lnTo>
                  <a:lnTo>
                    <a:pt x="1042" y="215"/>
                  </a:lnTo>
                  <a:lnTo>
                    <a:pt x="1044" y="207"/>
                  </a:lnTo>
                  <a:lnTo>
                    <a:pt x="1046" y="198"/>
                  </a:lnTo>
                  <a:lnTo>
                    <a:pt x="1050" y="186"/>
                  </a:lnTo>
                  <a:lnTo>
                    <a:pt x="1052" y="175"/>
                  </a:lnTo>
                  <a:lnTo>
                    <a:pt x="1056" y="161"/>
                  </a:lnTo>
                  <a:lnTo>
                    <a:pt x="1059" y="146"/>
                  </a:lnTo>
                  <a:lnTo>
                    <a:pt x="1061" y="138"/>
                  </a:lnTo>
                  <a:lnTo>
                    <a:pt x="1063" y="134"/>
                  </a:lnTo>
                  <a:lnTo>
                    <a:pt x="1063" y="132"/>
                  </a:lnTo>
                  <a:lnTo>
                    <a:pt x="1063" y="129"/>
                  </a:lnTo>
                  <a:lnTo>
                    <a:pt x="1065" y="127"/>
                  </a:lnTo>
                  <a:lnTo>
                    <a:pt x="1065" y="125"/>
                  </a:lnTo>
                  <a:lnTo>
                    <a:pt x="1065" y="123"/>
                  </a:lnTo>
                  <a:lnTo>
                    <a:pt x="1067" y="121"/>
                  </a:lnTo>
                  <a:lnTo>
                    <a:pt x="1067" y="119"/>
                  </a:lnTo>
                  <a:lnTo>
                    <a:pt x="1069" y="113"/>
                  </a:lnTo>
                  <a:lnTo>
                    <a:pt x="1071" y="104"/>
                  </a:lnTo>
                  <a:lnTo>
                    <a:pt x="1073" y="96"/>
                  </a:lnTo>
                  <a:lnTo>
                    <a:pt x="1075" y="90"/>
                  </a:lnTo>
                  <a:lnTo>
                    <a:pt x="1077" y="83"/>
                  </a:lnTo>
                  <a:lnTo>
                    <a:pt x="1079" y="77"/>
                  </a:lnTo>
                  <a:lnTo>
                    <a:pt x="1080" y="71"/>
                  </a:lnTo>
                  <a:lnTo>
                    <a:pt x="1082" y="65"/>
                  </a:lnTo>
                  <a:lnTo>
                    <a:pt x="1084" y="60"/>
                  </a:lnTo>
                  <a:lnTo>
                    <a:pt x="1084" y="54"/>
                  </a:lnTo>
                  <a:lnTo>
                    <a:pt x="1086" y="50"/>
                  </a:lnTo>
                  <a:lnTo>
                    <a:pt x="1088" y="44"/>
                  </a:lnTo>
                  <a:lnTo>
                    <a:pt x="1090" y="40"/>
                  </a:lnTo>
                  <a:lnTo>
                    <a:pt x="1090" y="37"/>
                  </a:lnTo>
                  <a:lnTo>
                    <a:pt x="1092" y="33"/>
                  </a:lnTo>
                  <a:lnTo>
                    <a:pt x="1094" y="29"/>
                  </a:lnTo>
                  <a:lnTo>
                    <a:pt x="1096" y="25"/>
                  </a:lnTo>
                  <a:lnTo>
                    <a:pt x="1098" y="23"/>
                  </a:lnTo>
                  <a:lnTo>
                    <a:pt x="1098" y="19"/>
                  </a:lnTo>
                  <a:lnTo>
                    <a:pt x="1100" y="17"/>
                  </a:lnTo>
                  <a:lnTo>
                    <a:pt x="1102" y="15"/>
                  </a:lnTo>
                  <a:lnTo>
                    <a:pt x="1102" y="12"/>
                  </a:lnTo>
                  <a:lnTo>
                    <a:pt x="1104" y="10"/>
                  </a:lnTo>
                  <a:lnTo>
                    <a:pt x="1105" y="8"/>
                  </a:lnTo>
                  <a:lnTo>
                    <a:pt x="1107" y="6"/>
                  </a:lnTo>
                  <a:lnTo>
                    <a:pt x="1107" y="4"/>
                  </a:lnTo>
                  <a:lnTo>
                    <a:pt x="1109" y="4"/>
                  </a:lnTo>
                  <a:lnTo>
                    <a:pt x="1111" y="2"/>
                  </a:lnTo>
                  <a:lnTo>
                    <a:pt x="1113" y="2"/>
                  </a:lnTo>
                  <a:lnTo>
                    <a:pt x="1115" y="0"/>
                  </a:lnTo>
                  <a:lnTo>
                    <a:pt x="1117" y="0"/>
                  </a:lnTo>
                  <a:lnTo>
                    <a:pt x="1119" y="0"/>
                  </a:lnTo>
                  <a:lnTo>
                    <a:pt x="1119" y="2"/>
                  </a:lnTo>
                  <a:lnTo>
                    <a:pt x="1121" y="2"/>
                  </a:lnTo>
                  <a:lnTo>
                    <a:pt x="1123" y="2"/>
                  </a:lnTo>
                  <a:lnTo>
                    <a:pt x="1125" y="4"/>
                  </a:lnTo>
                  <a:lnTo>
                    <a:pt x="1127" y="6"/>
                  </a:lnTo>
                  <a:lnTo>
                    <a:pt x="1128" y="8"/>
                  </a:lnTo>
                  <a:lnTo>
                    <a:pt x="1128" y="10"/>
                  </a:lnTo>
                  <a:lnTo>
                    <a:pt x="1130" y="12"/>
                  </a:lnTo>
                  <a:lnTo>
                    <a:pt x="1132" y="13"/>
                  </a:lnTo>
                  <a:lnTo>
                    <a:pt x="1132" y="15"/>
                  </a:lnTo>
                  <a:lnTo>
                    <a:pt x="1134" y="17"/>
                  </a:lnTo>
                  <a:lnTo>
                    <a:pt x="1136" y="21"/>
                  </a:lnTo>
                  <a:lnTo>
                    <a:pt x="1136" y="23"/>
                  </a:lnTo>
                  <a:lnTo>
                    <a:pt x="1138" y="27"/>
                  </a:lnTo>
                  <a:lnTo>
                    <a:pt x="1140" y="29"/>
                  </a:lnTo>
                  <a:lnTo>
                    <a:pt x="1140" y="33"/>
                  </a:lnTo>
                  <a:lnTo>
                    <a:pt x="1142" y="37"/>
                  </a:lnTo>
                  <a:lnTo>
                    <a:pt x="1144" y="38"/>
                  </a:lnTo>
                  <a:lnTo>
                    <a:pt x="1144" y="42"/>
                  </a:lnTo>
                  <a:lnTo>
                    <a:pt x="1146" y="44"/>
                  </a:lnTo>
                  <a:lnTo>
                    <a:pt x="1146" y="46"/>
                  </a:lnTo>
                  <a:lnTo>
                    <a:pt x="1146" y="48"/>
                  </a:lnTo>
                  <a:lnTo>
                    <a:pt x="1148" y="50"/>
                  </a:lnTo>
                  <a:lnTo>
                    <a:pt x="1148" y="52"/>
                  </a:lnTo>
                  <a:lnTo>
                    <a:pt x="1148" y="54"/>
                  </a:lnTo>
                  <a:lnTo>
                    <a:pt x="1148" y="56"/>
                  </a:lnTo>
                  <a:lnTo>
                    <a:pt x="1150" y="58"/>
                  </a:lnTo>
                  <a:lnTo>
                    <a:pt x="1152" y="63"/>
                  </a:lnTo>
                  <a:lnTo>
                    <a:pt x="1153" y="69"/>
                  </a:lnTo>
                  <a:lnTo>
                    <a:pt x="1153" y="75"/>
                  </a:lnTo>
                  <a:lnTo>
                    <a:pt x="1155" y="81"/>
                  </a:lnTo>
                  <a:lnTo>
                    <a:pt x="1157" y="86"/>
                  </a:lnTo>
                  <a:lnTo>
                    <a:pt x="1159" y="94"/>
                  </a:lnTo>
                  <a:lnTo>
                    <a:pt x="1161" y="102"/>
                  </a:lnTo>
                  <a:lnTo>
                    <a:pt x="1163" y="109"/>
                  </a:lnTo>
                  <a:lnTo>
                    <a:pt x="1165" y="119"/>
                  </a:lnTo>
                  <a:lnTo>
                    <a:pt x="1169" y="129"/>
                  </a:lnTo>
                  <a:lnTo>
                    <a:pt x="1171" y="138"/>
                  </a:lnTo>
                  <a:lnTo>
                    <a:pt x="1173" y="152"/>
                  </a:lnTo>
                  <a:lnTo>
                    <a:pt x="1176" y="169"/>
                  </a:lnTo>
                  <a:lnTo>
                    <a:pt x="1182" y="188"/>
                  </a:lnTo>
                  <a:lnTo>
                    <a:pt x="1184" y="196"/>
                  </a:lnTo>
                  <a:lnTo>
                    <a:pt x="1184" y="200"/>
                  </a:lnTo>
                  <a:lnTo>
                    <a:pt x="1186" y="204"/>
                  </a:lnTo>
                  <a:lnTo>
                    <a:pt x="1186" y="207"/>
                  </a:lnTo>
                  <a:lnTo>
                    <a:pt x="1186" y="209"/>
                  </a:lnTo>
                  <a:lnTo>
                    <a:pt x="1188" y="213"/>
                  </a:lnTo>
                  <a:lnTo>
                    <a:pt x="1188" y="215"/>
                  </a:lnTo>
                  <a:lnTo>
                    <a:pt x="1188" y="217"/>
                  </a:lnTo>
                  <a:lnTo>
                    <a:pt x="1190" y="219"/>
                  </a:lnTo>
                  <a:lnTo>
                    <a:pt x="1190" y="221"/>
                  </a:lnTo>
                  <a:lnTo>
                    <a:pt x="1190" y="227"/>
                  </a:lnTo>
                  <a:lnTo>
                    <a:pt x="1194" y="236"/>
                  </a:lnTo>
                  <a:lnTo>
                    <a:pt x="1196" y="244"/>
                  </a:lnTo>
                  <a:lnTo>
                    <a:pt x="1198" y="252"/>
                  </a:lnTo>
                  <a:lnTo>
                    <a:pt x="1200" y="261"/>
                  </a:lnTo>
                  <a:lnTo>
                    <a:pt x="1201" y="267"/>
                  </a:lnTo>
                  <a:lnTo>
                    <a:pt x="1203" y="275"/>
                  </a:lnTo>
                  <a:lnTo>
                    <a:pt x="1205" y="282"/>
                  </a:lnTo>
                  <a:lnTo>
                    <a:pt x="1207" y="288"/>
                  </a:lnTo>
                  <a:lnTo>
                    <a:pt x="1209" y="294"/>
                  </a:lnTo>
                  <a:lnTo>
                    <a:pt x="1211" y="300"/>
                  </a:lnTo>
                  <a:lnTo>
                    <a:pt x="1213" y="307"/>
                  </a:lnTo>
                  <a:lnTo>
                    <a:pt x="1215" y="313"/>
                  </a:lnTo>
                  <a:lnTo>
                    <a:pt x="1217" y="317"/>
                  </a:lnTo>
                  <a:lnTo>
                    <a:pt x="1219" y="323"/>
                  </a:lnTo>
                  <a:lnTo>
                    <a:pt x="1221" y="328"/>
                  </a:lnTo>
                  <a:lnTo>
                    <a:pt x="1223" y="334"/>
                  </a:lnTo>
                  <a:lnTo>
                    <a:pt x="1224" y="338"/>
                  </a:lnTo>
                  <a:lnTo>
                    <a:pt x="1224" y="344"/>
                  </a:lnTo>
                  <a:lnTo>
                    <a:pt x="1226" y="346"/>
                  </a:lnTo>
                  <a:lnTo>
                    <a:pt x="1228" y="349"/>
                  </a:lnTo>
                  <a:lnTo>
                    <a:pt x="1228" y="351"/>
                  </a:lnTo>
                  <a:lnTo>
                    <a:pt x="1230" y="353"/>
                  </a:lnTo>
                  <a:lnTo>
                    <a:pt x="1230" y="355"/>
                  </a:lnTo>
                  <a:lnTo>
                    <a:pt x="1232" y="359"/>
                  </a:lnTo>
                  <a:lnTo>
                    <a:pt x="1234" y="363"/>
                  </a:lnTo>
                  <a:lnTo>
                    <a:pt x="1236" y="367"/>
                  </a:lnTo>
                  <a:lnTo>
                    <a:pt x="1238" y="371"/>
                  </a:lnTo>
                  <a:lnTo>
                    <a:pt x="1240" y="372"/>
                  </a:lnTo>
                  <a:lnTo>
                    <a:pt x="1242" y="376"/>
                  </a:lnTo>
                  <a:lnTo>
                    <a:pt x="1242" y="380"/>
                  </a:lnTo>
                  <a:lnTo>
                    <a:pt x="1244" y="384"/>
                  </a:lnTo>
                  <a:lnTo>
                    <a:pt x="1246" y="386"/>
                  </a:lnTo>
                  <a:lnTo>
                    <a:pt x="1248" y="390"/>
                  </a:lnTo>
                  <a:lnTo>
                    <a:pt x="1251" y="394"/>
                  </a:lnTo>
                  <a:lnTo>
                    <a:pt x="1253" y="396"/>
                  </a:lnTo>
                  <a:lnTo>
                    <a:pt x="1255" y="399"/>
                  </a:lnTo>
                  <a:lnTo>
                    <a:pt x="1257" y="401"/>
                  </a:lnTo>
                  <a:lnTo>
                    <a:pt x="1259" y="403"/>
                  </a:lnTo>
                  <a:lnTo>
                    <a:pt x="1261" y="407"/>
                  </a:lnTo>
                  <a:lnTo>
                    <a:pt x="1263" y="409"/>
                  </a:lnTo>
                  <a:lnTo>
                    <a:pt x="1267" y="411"/>
                  </a:lnTo>
                  <a:lnTo>
                    <a:pt x="1269" y="413"/>
                  </a:lnTo>
                  <a:lnTo>
                    <a:pt x="1271" y="415"/>
                  </a:lnTo>
                  <a:lnTo>
                    <a:pt x="1271" y="417"/>
                  </a:lnTo>
                  <a:lnTo>
                    <a:pt x="1272" y="417"/>
                  </a:lnTo>
                  <a:lnTo>
                    <a:pt x="1272" y="419"/>
                  </a:lnTo>
                  <a:lnTo>
                    <a:pt x="1276" y="420"/>
                  </a:lnTo>
                  <a:lnTo>
                    <a:pt x="1278" y="420"/>
                  </a:lnTo>
                  <a:lnTo>
                    <a:pt x="1280" y="422"/>
                  </a:lnTo>
                  <a:lnTo>
                    <a:pt x="1284" y="424"/>
                  </a:lnTo>
                  <a:lnTo>
                    <a:pt x="1286" y="426"/>
                  </a:lnTo>
                  <a:lnTo>
                    <a:pt x="1290" y="428"/>
                  </a:lnTo>
                  <a:lnTo>
                    <a:pt x="1292" y="428"/>
                  </a:lnTo>
                  <a:lnTo>
                    <a:pt x="1296" y="430"/>
                  </a:lnTo>
                  <a:lnTo>
                    <a:pt x="1299" y="432"/>
                  </a:lnTo>
                  <a:lnTo>
                    <a:pt x="1303" y="432"/>
                  </a:lnTo>
                  <a:lnTo>
                    <a:pt x="1307" y="434"/>
                  </a:lnTo>
                  <a:lnTo>
                    <a:pt x="1311" y="434"/>
                  </a:lnTo>
                  <a:lnTo>
                    <a:pt x="1313" y="434"/>
                  </a:lnTo>
                  <a:lnTo>
                    <a:pt x="1315" y="436"/>
                  </a:lnTo>
                  <a:lnTo>
                    <a:pt x="1319" y="436"/>
                  </a:lnTo>
                  <a:lnTo>
                    <a:pt x="1322" y="436"/>
                  </a:lnTo>
                  <a:lnTo>
                    <a:pt x="1326" y="436"/>
                  </a:lnTo>
                  <a:lnTo>
                    <a:pt x="1330" y="438"/>
                  </a:lnTo>
                  <a:lnTo>
                    <a:pt x="1334" y="438"/>
                  </a:lnTo>
                  <a:lnTo>
                    <a:pt x="1340" y="438"/>
                  </a:lnTo>
                  <a:lnTo>
                    <a:pt x="1345" y="438"/>
                  </a:lnTo>
                  <a:lnTo>
                    <a:pt x="1349" y="438"/>
                  </a:lnTo>
                  <a:lnTo>
                    <a:pt x="1353" y="440"/>
                  </a:lnTo>
                  <a:lnTo>
                    <a:pt x="1355" y="440"/>
                  </a:lnTo>
                  <a:lnTo>
                    <a:pt x="1357" y="440"/>
                  </a:lnTo>
                  <a:lnTo>
                    <a:pt x="1359" y="440"/>
                  </a:lnTo>
                  <a:lnTo>
                    <a:pt x="1363" y="440"/>
                  </a:lnTo>
                  <a:lnTo>
                    <a:pt x="1367" y="440"/>
                  </a:lnTo>
                  <a:lnTo>
                    <a:pt x="1370" y="440"/>
                  </a:lnTo>
                  <a:lnTo>
                    <a:pt x="1374" y="440"/>
                  </a:lnTo>
                  <a:lnTo>
                    <a:pt x="1380" y="440"/>
                  </a:lnTo>
                  <a:lnTo>
                    <a:pt x="1386" y="440"/>
                  </a:lnTo>
                  <a:lnTo>
                    <a:pt x="1391" y="440"/>
                  </a:lnTo>
                  <a:lnTo>
                    <a:pt x="1401" y="438"/>
                  </a:lnTo>
                  <a:lnTo>
                    <a:pt x="1415" y="438"/>
                  </a:lnTo>
                  <a:lnTo>
                    <a:pt x="1426" y="438"/>
                  </a:lnTo>
                  <a:lnTo>
                    <a:pt x="1438" y="438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3" name="Freeform 151"/>
            <p:cNvSpPr>
              <a:spLocks/>
            </p:cNvSpPr>
            <p:nvPr/>
          </p:nvSpPr>
          <p:spPr bwMode="auto">
            <a:xfrm>
              <a:off x="3782" y="1581"/>
              <a:ext cx="508" cy="835"/>
            </a:xfrm>
            <a:custGeom>
              <a:avLst/>
              <a:gdLst>
                <a:gd name="T0" fmla="*/ 1 w 1015"/>
                <a:gd name="T1" fmla="*/ 0 h 1671"/>
                <a:gd name="T2" fmla="*/ 1 w 1015"/>
                <a:gd name="T3" fmla="*/ 0 h 1671"/>
                <a:gd name="T4" fmla="*/ 1 w 1015"/>
                <a:gd name="T5" fmla="*/ 0 h 1671"/>
                <a:gd name="T6" fmla="*/ 1 w 1015"/>
                <a:gd name="T7" fmla="*/ 0 h 1671"/>
                <a:gd name="T8" fmla="*/ 1 w 1015"/>
                <a:gd name="T9" fmla="*/ 0 h 1671"/>
                <a:gd name="T10" fmla="*/ 1 w 1015"/>
                <a:gd name="T11" fmla="*/ 0 h 1671"/>
                <a:gd name="T12" fmla="*/ 1 w 1015"/>
                <a:gd name="T13" fmla="*/ 0 h 1671"/>
                <a:gd name="T14" fmla="*/ 1 w 1015"/>
                <a:gd name="T15" fmla="*/ 0 h 1671"/>
                <a:gd name="T16" fmla="*/ 1 w 1015"/>
                <a:gd name="T17" fmla="*/ 0 h 1671"/>
                <a:gd name="T18" fmla="*/ 1 w 1015"/>
                <a:gd name="T19" fmla="*/ 0 h 1671"/>
                <a:gd name="T20" fmla="*/ 1 w 1015"/>
                <a:gd name="T21" fmla="*/ 0 h 1671"/>
                <a:gd name="T22" fmla="*/ 1 w 1015"/>
                <a:gd name="T23" fmla="*/ 0 h 1671"/>
                <a:gd name="T24" fmla="*/ 1 w 1015"/>
                <a:gd name="T25" fmla="*/ 0 h 1671"/>
                <a:gd name="T26" fmla="*/ 1 w 1015"/>
                <a:gd name="T27" fmla="*/ 0 h 1671"/>
                <a:gd name="T28" fmla="*/ 1 w 1015"/>
                <a:gd name="T29" fmla="*/ 0 h 1671"/>
                <a:gd name="T30" fmla="*/ 1 w 1015"/>
                <a:gd name="T31" fmla="*/ 0 h 1671"/>
                <a:gd name="T32" fmla="*/ 1 w 1015"/>
                <a:gd name="T33" fmla="*/ 0 h 1671"/>
                <a:gd name="T34" fmla="*/ 1 w 1015"/>
                <a:gd name="T35" fmla="*/ 0 h 1671"/>
                <a:gd name="T36" fmla="*/ 1 w 1015"/>
                <a:gd name="T37" fmla="*/ 0 h 1671"/>
                <a:gd name="T38" fmla="*/ 1 w 1015"/>
                <a:gd name="T39" fmla="*/ 0 h 1671"/>
                <a:gd name="T40" fmla="*/ 1 w 1015"/>
                <a:gd name="T41" fmla="*/ 0 h 1671"/>
                <a:gd name="T42" fmla="*/ 1 w 1015"/>
                <a:gd name="T43" fmla="*/ 0 h 1671"/>
                <a:gd name="T44" fmla="*/ 1 w 1015"/>
                <a:gd name="T45" fmla="*/ 0 h 1671"/>
                <a:gd name="T46" fmla="*/ 1 w 1015"/>
                <a:gd name="T47" fmla="*/ 0 h 1671"/>
                <a:gd name="T48" fmla="*/ 1 w 1015"/>
                <a:gd name="T49" fmla="*/ 0 h 1671"/>
                <a:gd name="T50" fmla="*/ 1 w 1015"/>
                <a:gd name="T51" fmla="*/ 0 h 1671"/>
                <a:gd name="T52" fmla="*/ 1 w 1015"/>
                <a:gd name="T53" fmla="*/ 0 h 1671"/>
                <a:gd name="T54" fmla="*/ 1 w 1015"/>
                <a:gd name="T55" fmla="*/ 0 h 1671"/>
                <a:gd name="T56" fmla="*/ 1 w 1015"/>
                <a:gd name="T57" fmla="*/ 0 h 1671"/>
                <a:gd name="T58" fmla="*/ 1 w 1015"/>
                <a:gd name="T59" fmla="*/ 0 h 1671"/>
                <a:gd name="T60" fmla="*/ 1 w 1015"/>
                <a:gd name="T61" fmla="*/ 0 h 1671"/>
                <a:gd name="T62" fmla="*/ 1 w 1015"/>
                <a:gd name="T63" fmla="*/ 0 h 1671"/>
                <a:gd name="T64" fmla="*/ 1 w 1015"/>
                <a:gd name="T65" fmla="*/ 0 h 1671"/>
                <a:gd name="T66" fmla="*/ 1 w 1015"/>
                <a:gd name="T67" fmla="*/ 0 h 1671"/>
                <a:gd name="T68" fmla="*/ 1 w 1015"/>
                <a:gd name="T69" fmla="*/ 0 h 1671"/>
                <a:gd name="T70" fmla="*/ 1 w 1015"/>
                <a:gd name="T71" fmla="*/ 0 h 1671"/>
                <a:gd name="T72" fmla="*/ 1 w 1015"/>
                <a:gd name="T73" fmla="*/ 0 h 1671"/>
                <a:gd name="T74" fmla="*/ 1 w 1015"/>
                <a:gd name="T75" fmla="*/ 0 h 1671"/>
                <a:gd name="T76" fmla="*/ 1 w 1015"/>
                <a:gd name="T77" fmla="*/ 0 h 1671"/>
                <a:gd name="T78" fmla="*/ 1 w 1015"/>
                <a:gd name="T79" fmla="*/ 0 h 1671"/>
                <a:gd name="T80" fmla="*/ 1 w 1015"/>
                <a:gd name="T81" fmla="*/ 0 h 1671"/>
                <a:gd name="T82" fmla="*/ 1 w 1015"/>
                <a:gd name="T83" fmla="*/ 0 h 1671"/>
                <a:gd name="T84" fmla="*/ 1 w 1015"/>
                <a:gd name="T85" fmla="*/ 0 h 1671"/>
                <a:gd name="T86" fmla="*/ 1 w 1015"/>
                <a:gd name="T87" fmla="*/ 0 h 1671"/>
                <a:gd name="T88" fmla="*/ 1 w 1015"/>
                <a:gd name="T89" fmla="*/ 0 h 1671"/>
                <a:gd name="T90" fmla="*/ 1 w 1015"/>
                <a:gd name="T91" fmla="*/ 0 h 1671"/>
                <a:gd name="T92" fmla="*/ 1 w 1015"/>
                <a:gd name="T93" fmla="*/ 0 h 1671"/>
                <a:gd name="T94" fmla="*/ 1 w 1015"/>
                <a:gd name="T95" fmla="*/ 0 h 1671"/>
                <a:gd name="T96" fmla="*/ 1 w 1015"/>
                <a:gd name="T97" fmla="*/ 0 h 1671"/>
                <a:gd name="T98" fmla="*/ 1 w 1015"/>
                <a:gd name="T99" fmla="*/ 0 h 1671"/>
                <a:gd name="T100" fmla="*/ 1 w 1015"/>
                <a:gd name="T101" fmla="*/ 0 h 1671"/>
                <a:gd name="T102" fmla="*/ 1 w 1015"/>
                <a:gd name="T103" fmla="*/ 0 h 1671"/>
                <a:gd name="T104" fmla="*/ 1 w 1015"/>
                <a:gd name="T105" fmla="*/ 0 h 1671"/>
                <a:gd name="T106" fmla="*/ 1 w 1015"/>
                <a:gd name="T107" fmla="*/ 0 h 1671"/>
                <a:gd name="T108" fmla="*/ 1 w 1015"/>
                <a:gd name="T109" fmla="*/ 0 h 1671"/>
                <a:gd name="T110" fmla="*/ 1 w 1015"/>
                <a:gd name="T111" fmla="*/ 0 h 1671"/>
                <a:gd name="T112" fmla="*/ 1 w 1015"/>
                <a:gd name="T113" fmla="*/ 0 h 1671"/>
                <a:gd name="T114" fmla="*/ 1 w 1015"/>
                <a:gd name="T115" fmla="*/ 0 h 1671"/>
                <a:gd name="T116" fmla="*/ 1 w 1015"/>
                <a:gd name="T117" fmla="*/ 0 h 1671"/>
                <a:gd name="T118" fmla="*/ 1 w 1015"/>
                <a:gd name="T119" fmla="*/ 0 h 1671"/>
                <a:gd name="T120" fmla="*/ 1 w 1015"/>
                <a:gd name="T121" fmla="*/ 0 h 1671"/>
                <a:gd name="T122" fmla="*/ 1 w 1015"/>
                <a:gd name="T123" fmla="*/ 0 h 1671"/>
                <a:gd name="T124" fmla="*/ 1 w 1015"/>
                <a:gd name="T125" fmla="*/ 0 h 16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15" h="1671">
                  <a:moveTo>
                    <a:pt x="0" y="1667"/>
                  </a:moveTo>
                  <a:lnTo>
                    <a:pt x="11" y="1667"/>
                  </a:lnTo>
                  <a:lnTo>
                    <a:pt x="21" y="1667"/>
                  </a:lnTo>
                  <a:lnTo>
                    <a:pt x="32" y="1667"/>
                  </a:lnTo>
                  <a:lnTo>
                    <a:pt x="44" y="1667"/>
                  </a:lnTo>
                  <a:lnTo>
                    <a:pt x="53" y="1667"/>
                  </a:lnTo>
                  <a:lnTo>
                    <a:pt x="65" y="1667"/>
                  </a:lnTo>
                  <a:lnTo>
                    <a:pt x="73" y="1667"/>
                  </a:lnTo>
                  <a:lnTo>
                    <a:pt x="80" y="1667"/>
                  </a:lnTo>
                  <a:lnTo>
                    <a:pt x="86" y="1669"/>
                  </a:lnTo>
                  <a:lnTo>
                    <a:pt x="94" y="1669"/>
                  </a:lnTo>
                  <a:lnTo>
                    <a:pt x="101" y="1669"/>
                  </a:lnTo>
                  <a:lnTo>
                    <a:pt x="111" y="1669"/>
                  </a:lnTo>
                  <a:lnTo>
                    <a:pt x="119" y="1669"/>
                  </a:lnTo>
                  <a:lnTo>
                    <a:pt x="126" y="1669"/>
                  </a:lnTo>
                  <a:lnTo>
                    <a:pt x="132" y="1671"/>
                  </a:lnTo>
                  <a:lnTo>
                    <a:pt x="140" y="1671"/>
                  </a:lnTo>
                  <a:lnTo>
                    <a:pt x="147" y="1671"/>
                  </a:lnTo>
                  <a:lnTo>
                    <a:pt x="155" y="1671"/>
                  </a:lnTo>
                  <a:lnTo>
                    <a:pt x="165" y="1669"/>
                  </a:lnTo>
                  <a:lnTo>
                    <a:pt x="174" y="1669"/>
                  </a:lnTo>
                  <a:lnTo>
                    <a:pt x="184" y="1669"/>
                  </a:lnTo>
                  <a:lnTo>
                    <a:pt x="193" y="1669"/>
                  </a:lnTo>
                  <a:lnTo>
                    <a:pt x="201" y="1669"/>
                  </a:lnTo>
                  <a:lnTo>
                    <a:pt x="209" y="1669"/>
                  </a:lnTo>
                  <a:lnTo>
                    <a:pt x="216" y="1667"/>
                  </a:lnTo>
                  <a:lnTo>
                    <a:pt x="226" y="1667"/>
                  </a:lnTo>
                  <a:lnTo>
                    <a:pt x="236" y="1667"/>
                  </a:lnTo>
                  <a:lnTo>
                    <a:pt x="243" y="1667"/>
                  </a:lnTo>
                  <a:lnTo>
                    <a:pt x="251" y="1667"/>
                  </a:lnTo>
                  <a:lnTo>
                    <a:pt x="261" y="1667"/>
                  </a:lnTo>
                  <a:lnTo>
                    <a:pt x="272" y="1667"/>
                  </a:lnTo>
                  <a:lnTo>
                    <a:pt x="284" y="1667"/>
                  </a:lnTo>
                  <a:lnTo>
                    <a:pt x="297" y="1667"/>
                  </a:lnTo>
                  <a:lnTo>
                    <a:pt x="311" y="1667"/>
                  </a:lnTo>
                  <a:lnTo>
                    <a:pt x="322" y="1667"/>
                  </a:lnTo>
                  <a:lnTo>
                    <a:pt x="330" y="1667"/>
                  </a:lnTo>
                  <a:lnTo>
                    <a:pt x="337" y="1667"/>
                  </a:lnTo>
                  <a:lnTo>
                    <a:pt x="349" y="1667"/>
                  </a:lnTo>
                  <a:lnTo>
                    <a:pt x="360" y="1667"/>
                  </a:lnTo>
                  <a:lnTo>
                    <a:pt x="368" y="1667"/>
                  </a:lnTo>
                  <a:lnTo>
                    <a:pt x="378" y="1667"/>
                  </a:lnTo>
                  <a:lnTo>
                    <a:pt x="387" y="1667"/>
                  </a:lnTo>
                  <a:lnTo>
                    <a:pt x="399" y="1667"/>
                  </a:lnTo>
                  <a:lnTo>
                    <a:pt x="408" y="1667"/>
                  </a:lnTo>
                  <a:lnTo>
                    <a:pt x="420" y="1667"/>
                  </a:lnTo>
                  <a:lnTo>
                    <a:pt x="432" y="1665"/>
                  </a:lnTo>
                  <a:lnTo>
                    <a:pt x="441" y="1665"/>
                  </a:lnTo>
                  <a:lnTo>
                    <a:pt x="449" y="1665"/>
                  </a:lnTo>
                  <a:lnTo>
                    <a:pt x="456" y="1665"/>
                  </a:lnTo>
                  <a:lnTo>
                    <a:pt x="464" y="1663"/>
                  </a:lnTo>
                  <a:lnTo>
                    <a:pt x="474" y="1663"/>
                  </a:lnTo>
                  <a:lnTo>
                    <a:pt x="481" y="1663"/>
                  </a:lnTo>
                  <a:lnTo>
                    <a:pt x="489" y="1661"/>
                  </a:lnTo>
                  <a:lnTo>
                    <a:pt x="495" y="1661"/>
                  </a:lnTo>
                  <a:lnTo>
                    <a:pt x="503" y="1659"/>
                  </a:lnTo>
                  <a:lnTo>
                    <a:pt x="508" y="1659"/>
                  </a:lnTo>
                  <a:lnTo>
                    <a:pt x="518" y="1659"/>
                  </a:lnTo>
                  <a:lnTo>
                    <a:pt x="527" y="1657"/>
                  </a:lnTo>
                  <a:lnTo>
                    <a:pt x="533" y="1657"/>
                  </a:lnTo>
                  <a:lnTo>
                    <a:pt x="541" y="1655"/>
                  </a:lnTo>
                  <a:lnTo>
                    <a:pt x="547" y="1655"/>
                  </a:lnTo>
                  <a:lnTo>
                    <a:pt x="552" y="1653"/>
                  </a:lnTo>
                  <a:lnTo>
                    <a:pt x="560" y="1651"/>
                  </a:lnTo>
                  <a:lnTo>
                    <a:pt x="566" y="1651"/>
                  </a:lnTo>
                  <a:lnTo>
                    <a:pt x="570" y="1649"/>
                  </a:lnTo>
                  <a:lnTo>
                    <a:pt x="572" y="1649"/>
                  </a:lnTo>
                  <a:lnTo>
                    <a:pt x="575" y="1649"/>
                  </a:lnTo>
                  <a:lnTo>
                    <a:pt x="579" y="1648"/>
                  </a:lnTo>
                  <a:lnTo>
                    <a:pt x="581" y="1648"/>
                  </a:lnTo>
                  <a:lnTo>
                    <a:pt x="585" y="1646"/>
                  </a:lnTo>
                  <a:lnTo>
                    <a:pt x="587" y="1646"/>
                  </a:lnTo>
                  <a:lnTo>
                    <a:pt x="591" y="1644"/>
                  </a:lnTo>
                  <a:lnTo>
                    <a:pt x="595" y="1644"/>
                  </a:lnTo>
                  <a:lnTo>
                    <a:pt x="599" y="1642"/>
                  </a:lnTo>
                  <a:lnTo>
                    <a:pt x="602" y="1638"/>
                  </a:lnTo>
                  <a:lnTo>
                    <a:pt x="606" y="1636"/>
                  </a:lnTo>
                  <a:lnTo>
                    <a:pt x="610" y="1636"/>
                  </a:lnTo>
                  <a:lnTo>
                    <a:pt x="612" y="1634"/>
                  </a:lnTo>
                  <a:lnTo>
                    <a:pt x="614" y="1632"/>
                  </a:lnTo>
                  <a:lnTo>
                    <a:pt x="616" y="1630"/>
                  </a:lnTo>
                  <a:lnTo>
                    <a:pt x="620" y="1630"/>
                  </a:lnTo>
                  <a:lnTo>
                    <a:pt x="622" y="1628"/>
                  </a:lnTo>
                  <a:lnTo>
                    <a:pt x="625" y="1626"/>
                  </a:lnTo>
                  <a:lnTo>
                    <a:pt x="627" y="1623"/>
                  </a:lnTo>
                  <a:lnTo>
                    <a:pt x="631" y="1621"/>
                  </a:lnTo>
                  <a:lnTo>
                    <a:pt x="633" y="1619"/>
                  </a:lnTo>
                  <a:lnTo>
                    <a:pt x="637" y="1617"/>
                  </a:lnTo>
                  <a:lnTo>
                    <a:pt x="639" y="1613"/>
                  </a:lnTo>
                  <a:lnTo>
                    <a:pt x="643" y="1611"/>
                  </a:lnTo>
                  <a:lnTo>
                    <a:pt x="645" y="1607"/>
                  </a:lnTo>
                  <a:lnTo>
                    <a:pt x="648" y="1605"/>
                  </a:lnTo>
                  <a:lnTo>
                    <a:pt x="650" y="1603"/>
                  </a:lnTo>
                  <a:lnTo>
                    <a:pt x="650" y="1601"/>
                  </a:lnTo>
                  <a:lnTo>
                    <a:pt x="652" y="1600"/>
                  </a:lnTo>
                  <a:lnTo>
                    <a:pt x="654" y="1598"/>
                  </a:lnTo>
                  <a:lnTo>
                    <a:pt x="656" y="1596"/>
                  </a:lnTo>
                  <a:lnTo>
                    <a:pt x="656" y="1594"/>
                  </a:lnTo>
                  <a:lnTo>
                    <a:pt x="660" y="1592"/>
                  </a:lnTo>
                  <a:lnTo>
                    <a:pt x="662" y="1588"/>
                  </a:lnTo>
                  <a:lnTo>
                    <a:pt x="664" y="1586"/>
                  </a:lnTo>
                  <a:lnTo>
                    <a:pt x="666" y="1582"/>
                  </a:lnTo>
                  <a:lnTo>
                    <a:pt x="668" y="1578"/>
                  </a:lnTo>
                  <a:lnTo>
                    <a:pt x="670" y="1575"/>
                  </a:lnTo>
                  <a:lnTo>
                    <a:pt x="673" y="1571"/>
                  </a:lnTo>
                  <a:lnTo>
                    <a:pt x="675" y="1567"/>
                  </a:lnTo>
                  <a:lnTo>
                    <a:pt x="677" y="1563"/>
                  </a:lnTo>
                  <a:lnTo>
                    <a:pt x="679" y="1559"/>
                  </a:lnTo>
                  <a:lnTo>
                    <a:pt x="681" y="1555"/>
                  </a:lnTo>
                  <a:lnTo>
                    <a:pt x="685" y="1550"/>
                  </a:lnTo>
                  <a:lnTo>
                    <a:pt x="687" y="1546"/>
                  </a:lnTo>
                  <a:lnTo>
                    <a:pt x="689" y="1542"/>
                  </a:lnTo>
                  <a:lnTo>
                    <a:pt x="691" y="1538"/>
                  </a:lnTo>
                  <a:lnTo>
                    <a:pt x="691" y="1534"/>
                  </a:lnTo>
                  <a:lnTo>
                    <a:pt x="693" y="1532"/>
                  </a:lnTo>
                  <a:lnTo>
                    <a:pt x="693" y="1530"/>
                  </a:lnTo>
                  <a:lnTo>
                    <a:pt x="693" y="1529"/>
                  </a:lnTo>
                  <a:lnTo>
                    <a:pt x="695" y="1529"/>
                  </a:lnTo>
                  <a:lnTo>
                    <a:pt x="695" y="1527"/>
                  </a:lnTo>
                  <a:lnTo>
                    <a:pt x="695" y="1525"/>
                  </a:lnTo>
                  <a:lnTo>
                    <a:pt x="696" y="1523"/>
                  </a:lnTo>
                  <a:lnTo>
                    <a:pt x="696" y="1521"/>
                  </a:lnTo>
                  <a:lnTo>
                    <a:pt x="696" y="1519"/>
                  </a:lnTo>
                  <a:lnTo>
                    <a:pt x="698" y="1515"/>
                  </a:lnTo>
                  <a:lnTo>
                    <a:pt x="700" y="1509"/>
                  </a:lnTo>
                  <a:lnTo>
                    <a:pt x="702" y="1505"/>
                  </a:lnTo>
                  <a:lnTo>
                    <a:pt x="704" y="1502"/>
                  </a:lnTo>
                  <a:lnTo>
                    <a:pt x="706" y="1496"/>
                  </a:lnTo>
                  <a:lnTo>
                    <a:pt x="708" y="1490"/>
                  </a:lnTo>
                  <a:lnTo>
                    <a:pt x="708" y="1486"/>
                  </a:lnTo>
                  <a:lnTo>
                    <a:pt x="710" y="1481"/>
                  </a:lnTo>
                  <a:lnTo>
                    <a:pt x="712" y="1475"/>
                  </a:lnTo>
                  <a:lnTo>
                    <a:pt x="714" y="1469"/>
                  </a:lnTo>
                  <a:lnTo>
                    <a:pt x="716" y="1463"/>
                  </a:lnTo>
                  <a:lnTo>
                    <a:pt x="718" y="1457"/>
                  </a:lnTo>
                  <a:lnTo>
                    <a:pt x="719" y="1452"/>
                  </a:lnTo>
                  <a:lnTo>
                    <a:pt x="719" y="1446"/>
                  </a:lnTo>
                  <a:lnTo>
                    <a:pt x="721" y="1440"/>
                  </a:lnTo>
                  <a:lnTo>
                    <a:pt x="723" y="1434"/>
                  </a:lnTo>
                  <a:lnTo>
                    <a:pt x="725" y="1429"/>
                  </a:lnTo>
                  <a:lnTo>
                    <a:pt x="727" y="1423"/>
                  </a:lnTo>
                  <a:lnTo>
                    <a:pt x="727" y="1415"/>
                  </a:lnTo>
                  <a:lnTo>
                    <a:pt x="729" y="1409"/>
                  </a:lnTo>
                  <a:lnTo>
                    <a:pt x="731" y="1404"/>
                  </a:lnTo>
                  <a:lnTo>
                    <a:pt x="731" y="1398"/>
                  </a:lnTo>
                  <a:lnTo>
                    <a:pt x="733" y="1396"/>
                  </a:lnTo>
                  <a:lnTo>
                    <a:pt x="733" y="1392"/>
                  </a:lnTo>
                  <a:lnTo>
                    <a:pt x="733" y="1388"/>
                  </a:lnTo>
                  <a:lnTo>
                    <a:pt x="733" y="1386"/>
                  </a:lnTo>
                  <a:lnTo>
                    <a:pt x="735" y="1385"/>
                  </a:lnTo>
                  <a:lnTo>
                    <a:pt x="735" y="1383"/>
                  </a:lnTo>
                  <a:lnTo>
                    <a:pt x="735" y="1381"/>
                  </a:lnTo>
                  <a:lnTo>
                    <a:pt x="735" y="1379"/>
                  </a:lnTo>
                  <a:lnTo>
                    <a:pt x="737" y="1377"/>
                  </a:lnTo>
                  <a:lnTo>
                    <a:pt x="737" y="1375"/>
                  </a:lnTo>
                  <a:lnTo>
                    <a:pt x="737" y="1373"/>
                  </a:lnTo>
                  <a:lnTo>
                    <a:pt x="737" y="1371"/>
                  </a:lnTo>
                  <a:lnTo>
                    <a:pt x="737" y="1369"/>
                  </a:lnTo>
                  <a:lnTo>
                    <a:pt x="739" y="1365"/>
                  </a:lnTo>
                  <a:lnTo>
                    <a:pt x="739" y="1358"/>
                  </a:lnTo>
                  <a:lnTo>
                    <a:pt x="741" y="1350"/>
                  </a:lnTo>
                  <a:lnTo>
                    <a:pt x="743" y="1344"/>
                  </a:lnTo>
                  <a:lnTo>
                    <a:pt x="743" y="1337"/>
                  </a:lnTo>
                  <a:lnTo>
                    <a:pt x="744" y="1329"/>
                  </a:lnTo>
                  <a:lnTo>
                    <a:pt x="746" y="1321"/>
                  </a:lnTo>
                  <a:lnTo>
                    <a:pt x="746" y="1314"/>
                  </a:lnTo>
                  <a:lnTo>
                    <a:pt x="748" y="1308"/>
                  </a:lnTo>
                  <a:lnTo>
                    <a:pt x="748" y="1300"/>
                  </a:lnTo>
                  <a:lnTo>
                    <a:pt x="750" y="1292"/>
                  </a:lnTo>
                  <a:lnTo>
                    <a:pt x="752" y="1285"/>
                  </a:lnTo>
                  <a:lnTo>
                    <a:pt x="752" y="1277"/>
                  </a:lnTo>
                  <a:lnTo>
                    <a:pt x="754" y="1269"/>
                  </a:lnTo>
                  <a:lnTo>
                    <a:pt x="754" y="1262"/>
                  </a:lnTo>
                  <a:lnTo>
                    <a:pt x="756" y="1254"/>
                  </a:lnTo>
                  <a:lnTo>
                    <a:pt x="756" y="1244"/>
                  </a:lnTo>
                  <a:lnTo>
                    <a:pt x="758" y="1237"/>
                  </a:lnTo>
                  <a:lnTo>
                    <a:pt x="760" y="1229"/>
                  </a:lnTo>
                  <a:lnTo>
                    <a:pt x="760" y="1219"/>
                  </a:lnTo>
                  <a:lnTo>
                    <a:pt x="762" y="1210"/>
                  </a:lnTo>
                  <a:lnTo>
                    <a:pt x="762" y="1202"/>
                  </a:lnTo>
                  <a:lnTo>
                    <a:pt x="764" y="1193"/>
                  </a:lnTo>
                  <a:lnTo>
                    <a:pt x="764" y="1183"/>
                  </a:lnTo>
                  <a:lnTo>
                    <a:pt x="766" y="1173"/>
                  </a:lnTo>
                  <a:lnTo>
                    <a:pt x="766" y="1164"/>
                  </a:lnTo>
                  <a:lnTo>
                    <a:pt x="767" y="1154"/>
                  </a:lnTo>
                  <a:lnTo>
                    <a:pt x="769" y="1143"/>
                  </a:lnTo>
                  <a:lnTo>
                    <a:pt x="769" y="1133"/>
                  </a:lnTo>
                  <a:lnTo>
                    <a:pt x="771" y="1123"/>
                  </a:lnTo>
                  <a:lnTo>
                    <a:pt x="771" y="1114"/>
                  </a:lnTo>
                  <a:lnTo>
                    <a:pt x="773" y="1106"/>
                  </a:lnTo>
                  <a:lnTo>
                    <a:pt x="773" y="1102"/>
                  </a:lnTo>
                  <a:lnTo>
                    <a:pt x="773" y="1098"/>
                  </a:lnTo>
                  <a:lnTo>
                    <a:pt x="773" y="1093"/>
                  </a:lnTo>
                  <a:lnTo>
                    <a:pt x="775" y="1089"/>
                  </a:lnTo>
                  <a:lnTo>
                    <a:pt x="775" y="1085"/>
                  </a:lnTo>
                  <a:lnTo>
                    <a:pt x="775" y="1083"/>
                  </a:lnTo>
                  <a:lnTo>
                    <a:pt x="775" y="1079"/>
                  </a:lnTo>
                  <a:lnTo>
                    <a:pt x="775" y="1075"/>
                  </a:lnTo>
                  <a:lnTo>
                    <a:pt x="777" y="1074"/>
                  </a:lnTo>
                  <a:lnTo>
                    <a:pt x="777" y="1070"/>
                  </a:lnTo>
                  <a:lnTo>
                    <a:pt x="777" y="1066"/>
                  </a:lnTo>
                  <a:lnTo>
                    <a:pt x="777" y="1064"/>
                  </a:lnTo>
                  <a:lnTo>
                    <a:pt x="777" y="1062"/>
                  </a:lnTo>
                  <a:lnTo>
                    <a:pt x="777" y="1060"/>
                  </a:lnTo>
                  <a:lnTo>
                    <a:pt x="777" y="1058"/>
                  </a:lnTo>
                  <a:lnTo>
                    <a:pt x="777" y="1056"/>
                  </a:lnTo>
                  <a:lnTo>
                    <a:pt x="777" y="1054"/>
                  </a:lnTo>
                  <a:lnTo>
                    <a:pt x="779" y="1052"/>
                  </a:lnTo>
                  <a:lnTo>
                    <a:pt x="779" y="1045"/>
                  </a:lnTo>
                  <a:lnTo>
                    <a:pt x="779" y="1033"/>
                  </a:lnTo>
                  <a:lnTo>
                    <a:pt x="781" y="1022"/>
                  </a:lnTo>
                  <a:lnTo>
                    <a:pt x="783" y="1010"/>
                  </a:lnTo>
                  <a:lnTo>
                    <a:pt x="783" y="999"/>
                  </a:lnTo>
                  <a:lnTo>
                    <a:pt x="785" y="985"/>
                  </a:lnTo>
                  <a:lnTo>
                    <a:pt x="785" y="974"/>
                  </a:lnTo>
                  <a:lnTo>
                    <a:pt x="787" y="960"/>
                  </a:lnTo>
                  <a:lnTo>
                    <a:pt x="787" y="947"/>
                  </a:lnTo>
                  <a:lnTo>
                    <a:pt x="789" y="935"/>
                  </a:lnTo>
                  <a:lnTo>
                    <a:pt x="791" y="922"/>
                  </a:lnTo>
                  <a:lnTo>
                    <a:pt x="791" y="908"/>
                  </a:lnTo>
                  <a:lnTo>
                    <a:pt x="792" y="895"/>
                  </a:lnTo>
                  <a:lnTo>
                    <a:pt x="792" y="882"/>
                  </a:lnTo>
                  <a:lnTo>
                    <a:pt x="794" y="868"/>
                  </a:lnTo>
                  <a:lnTo>
                    <a:pt x="796" y="855"/>
                  </a:lnTo>
                  <a:lnTo>
                    <a:pt x="796" y="839"/>
                  </a:lnTo>
                  <a:lnTo>
                    <a:pt x="798" y="824"/>
                  </a:lnTo>
                  <a:lnTo>
                    <a:pt x="798" y="809"/>
                  </a:lnTo>
                  <a:lnTo>
                    <a:pt x="800" y="791"/>
                  </a:lnTo>
                  <a:lnTo>
                    <a:pt x="802" y="774"/>
                  </a:lnTo>
                  <a:lnTo>
                    <a:pt x="804" y="757"/>
                  </a:lnTo>
                  <a:lnTo>
                    <a:pt x="804" y="738"/>
                  </a:lnTo>
                  <a:lnTo>
                    <a:pt x="806" y="715"/>
                  </a:lnTo>
                  <a:lnTo>
                    <a:pt x="808" y="691"/>
                  </a:lnTo>
                  <a:lnTo>
                    <a:pt x="810" y="667"/>
                  </a:lnTo>
                  <a:lnTo>
                    <a:pt x="812" y="638"/>
                  </a:lnTo>
                  <a:lnTo>
                    <a:pt x="814" y="615"/>
                  </a:lnTo>
                  <a:lnTo>
                    <a:pt x="814" y="605"/>
                  </a:lnTo>
                  <a:lnTo>
                    <a:pt x="815" y="599"/>
                  </a:lnTo>
                  <a:lnTo>
                    <a:pt x="815" y="594"/>
                  </a:lnTo>
                  <a:lnTo>
                    <a:pt x="815" y="588"/>
                  </a:lnTo>
                  <a:lnTo>
                    <a:pt x="815" y="582"/>
                  </a:lnTo>
                  <a:lnTo>
                    <a:pt x="815" y="576"/>
                  </a:lnTo>
                  <a:lnTo>
                    <a:pt x="817" y="572"/>
                  </a:lnTo>
                  <a:lnTo>
                    <a:pt x="817" y="567"/>
                  </a:lnTo>
                  <a:lnTo>
                    <a:pt x="817" y="563"/>
                  </a:lnTo>
                  <a:lnTo>
                    <a:pt x="817" y="559"/>
                  </a:lnTo>
                  <a:lnTo>
                    <a:pt x="817" y="555"/>
                  </a:lnTo>
                  <a:lnTo>
                    <a:pt x="817" y="551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2"/>
                  </a:lnTo>
                  <a:lnTo>
                    <a:pt x="819" y="540"/>
                  </a:lnTo>
                  <a:lnTo>
                    <a:pt x="819" y="536"/>
                  </a:lnTo>
                  <a:lnTo>
                    <a:pt x="819" y="534"/>
                  </a:lnTo>
                  <a:lnTo>
                    <a:pt x="819" y="532"/>
                  </a:lnTo>
                  <a:lnTo>
                    <a:pt x="819" y="530"/>
                  </a:lnTo>
                  <a:lnTo>
                    <a:pt x="821" y="513"/>
                  </a:lnTo>
                  <a:lnTo>
                    <a:pt x="823" y="486"/>
                  </a:lnTo>
                  <a:lnTo>
                    <a:pt x="823" y="463"/>
                  </a:lnTo>
                  <a:lnTo>
                    <a:pt x="825" y="444"/>
                  </a:lnTo>
                  <a:lnTo>
                    <a:pt x="827" y="425"/>
                  </a:lnTo>
                  <a:lnTo>
                    <a:pt x="829" y="407"/>
                  </a:lnTo>
                  <a:lnTo>
                    <a:pt x="829" y="392"/>
                  </a:lnTo>
                  <a:lnTo>
                    <a:pt x="831" y="377"/>
                  </a:lnTo>
                  <a:lnTo>
                    <a:pt x="831" y="361"/>
                  </a:lnTo>
                  <a:lnTo>
                    <a:pt x="833" y="348"/>
                  </a:lnTo>
                  <a:lnTo>
                    <a:pt x="833" y="334"/>
                  </a:lnTo>
                  <a:lnTo>
                    <a:pt x="835" y="321"/>
                  </a:lnTo>
                  <a:lnTo>
                    <a:pt x="837" y="309"/>
                  </a:lnTo>
                  <a:lnTo>
                    <a:pt x="837" y="296"/>
                  </a:lnTo>
                  <a:lnTo>
                    <a:pt x="838" y="285"/>
                  </a:lnTo>
                  <a:lnTo>
                    <a:pt x="838" y="273"/>
                  </a:lnTo>
                  <a:lnTo>
                    <a:pt x="840" y="261"/>
                  </a:lnTo>
                  <a:lnTo>
                    <a:pt x="840" y="252"/>
                  </a:lnTo>
                  <a:lnTo>
                    <a:pt x="842" y="240"/>
                  </a:lnTo>
                  <a:lnTo>
                    <a:pt x="842" y="231"/>
                  </a:lnTo>
                  <a:lnTo>
                    <a:pt x="844" y="219"/>
                  </a:lnTo>
                  <a:lnTo>
                    <a:pt x="844" y="210"/>
                  </a:lnTo>
                  <a:lnTo>
                    <a:pt x="844" y="200"/>
                  </a:lnTo>
                  <a:lnTo>
                    <a:pt x="846" y="190"/>
                  </a:lnTo>
                  <a:lnTo>
                    <a:pt x="846" y="183"/>
                  </a:lnTo>
                  <a:lnTo>
                    <a:pt x="848" y="173"/>
                  </a:lnTo>
                  <a:lnTo>
                    <a:pt x="848" y="165"/>
                  </a:lnTo>
                  <a:lnTo>
                    <a:pt x="850" y="156"/>
                  </a:lnTo>
                  <a:lnTo>
                    <a:pt x="850" y="148"/>
                  </a:lnTo>
                  <a:lnTo>
                    <a:pt x="852" y="141"/>
                  </a:lnTo>
                  <a:lnTo>
                    <a:pt x="852" y="133"/>
                  </a:lnTo>
                  <a:lnTo>
                    <a:pt x="852" y="125"/>
                  </a:lnTo>
                  <a:lnTo>
                    <a:pt x="854" y="119"/>
                  </a:lnTo>
                  <a:lnTo>
                    <a:pt x="854" y="112"/>
                  </a:lnTo>
                  <a:lnTo>
                    <a:pt x="856" y="104"/>
                  </a:lnTo>
                  <a:lnTo>
                    <a:pt x="856" y="93"/>
                  </a:lnTo>
                  <a:lnTo>
                    <a:pt x="858" y="85"/>
                  </a:lnTo>
                  <a:lnTo>
                    <a:pt x="858" y="77"/>
                  </a:lnTo>
                  <a:lnTo>
                    <a:pt x="860" y="73"/>
                  </a:lnTo>
                  <a:lnTo>
                    <a:pt x="860" y="69"/>
                  </a:lnTo>
                  <a:lnTo>
                    <a:pt x="860" y="66"/>
                  </a:lnTo>
                  <a:lnTo>
                    <a:pt x="860" y="64"/>
                  </a:lnTo>
                  <a:lnTo>
                    <a:pt x="862" y="60"/>
                  </a:lnTo>
                  <a:lnTo>
                    <a:pt x="862" y="56"/>
                  </a:lnTo>
                  <a:lnTo>
                    <a:pt x="862" y="50"/>
                  </a:lnTo>
                  <a:lnTo>
                    <a:pt x="863" y="46"/>
                  </a:lnTo>
                  <a:lnTo>
                    <a:pt x="863" y="43"/>
                  </a:lnTo>
                  <a:lnTo>
                    <a:pt x="863" y="39"/>
                  </a:lnTo>
                  <a:lnTo>
                    <a:pt x="865" y="35"/>
                  </a:lnTo>
                  <a:lnTo>
                    <a:pt x="865" y="33"/>
                  </a:lnTo>
                  <a:lnTo>
                    <a:pt x="865" y="29"/>
                  </a:lnTo>
                  <a:lnTo>
                    <a:pt x="867" y="25"/>
                  </a:lnTo>
                  <a:lnTo>
                    <a:pt x="867" y="23"/>
                  </a:lnTo>
                  <a:lnTo>
                    <a:pt x="867" y="20"/>
                  </a:lnTo>
                  <a:lnTo>
                    <a:pt x="869" y="18"/>
                  </a:lnTo>
                  <a:lnTo>
                    <a:pt x="869" y="16"/>
                  </a:lnTo>
                  <a:lnTo>
                    <a:pt x="871" y="14"/>
                  </a:lnTo>
                  <a:lnTo>
                    <a:pt x="871" y="12"/>
                  </a:lnTo>
                  <a:lnTo>
                    <a:pt x="871" y="10"/>
                  </a:lnTo>
                  <a:lnTo>
                    <a:pt x="873" y="8"/>
                  </a:lnTo>
                  <a:lnTo>
                    <a:pt x="873" y="6"/>
                  </a:lnTo>
                  <a:lnTo>
                    <a:pt x="873" y="4"/>
                  </a:lnTo>
                  <a:lnTo>
                    <a:pt x="875" y="4"/>
                  </a:lnTo>
                  <a:lnTo>
                    <a:pt x="875" y="2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2"/>
                  </a:lnTo>
                  <a:lnTo>
                    <a:pt x="883" y="4"/>
                  </a:lnTo>
                  <a:lnTo>
                    <a:pt x="885" y="4"/>
                  </a:lnTo>
                  <a:lnTo>
                    <a:pt x="885" y="6"/>
                  </a:lnTo>
                  <a:lnTo>
                    <a:pt x="885" y="8"/>
                  </a:lnTo>
                  <a:lnTo>
                    <a:pt x="886" y="10"/>
                  </a:lnTo>
                  <a:lnTo>
                    <a:pt x="886" y="12"/>
                  </a:lnTo>
                  <a:lnTo>
                    <a:pt x="886" y="14"/>
                  </a:lnTo>
                  <a:lnTo>
                    <a:pt x="888" y="16"/>
                  </a:lnTo>
                  <a:lnTo>
                    <a:pt x="888" y="18"/>
                  </a:lnTo>
                  <a:lnTo>
                    <a:pt x="888" y="20"/>
                  </a:lnTo>
                  <a:lnTo>
                    <a:pt x="890" y="21"/>
                  </a:lnTo>
                  <a:lnTo>
                    <a:pt x="890" y="25"/>
                  </a:lnTo>
                  <a:lnTo>
                    <a:pt x="890" y="27"/>
                  </a:lnTo>
                  <a:lnTo>
                    <a:pt x="892" y="31"/>
                  </a:lnTo>
                  <a:lnTo>
                    <a:pt x="892" y="33"/>
                  </a:lnTo>
                  <a:lnTo>
                    <a:pt x="892" y="37"/>
                  </a:lnTo>
                  <a:lnTo>
                    <a:pt x="892" y="41"/>
                  </a:lnTo>
                  <a:lnTo>
                    <a:pt x="894" y="45"/>
                  </a:lnTo>
                  <a:lnTo>
                    <a:pt x="894" y="48"/>
                  </a:lnTo>
                  <a:lnTo>
                    <a:pt x="896" y="52"/>
                  </a:lnTo>
                  <a:lnTo>
                    <a:pt x="896" y="56"/>
                  </a:lnTo>
                  <a:lnTo>
                    <a:pt x="896" y="60"/>
                  </a:lnTo>
                  <a:lnTo>
                    <a:pt x="896" y="62"/>
                  </a:lnTo>
                  <a:lnTo>
                    <a:pt x="898" y="66"/>
                  </a:lnTo>
                  <a:lnTo>
                    <a:pt x="898" y="68"/>
                  </a:lnTo>
                  <a:lnTo>
                    <a:pt x="898" y="71"/>
                  </a:lnTo>
                  <a:lnTo>
                    <a:pt x="898" y="73"/>
                  </a:lnTo>
                  <a:lnTo>
                    <a:pt x="898" y="75"/>
                  </a:lnTo>
                  <a:lnTo>
                    <a:pt x="900" y="77"/>
                  </a:lnTo>
                  <a:lnTo>
                    <a:pt x="900" y="79"/>
                  </a:lnTo>
                  <a:lnTo>
                    <a:pt x="900" y="81"/>
                  </a:lnTo>
                  <a:lnTo>
                    <a:pt x="900" y="85"/>
                  </a:lnTo>
                  <a:lnTo>
                    <a:pt x="900" y="87"/>
                  </a:lnTo>
                  <a:lnTo>
                    <a:pt x="900" y="89"/>
                  </a:lnTo>
                  <a:lnTo>
                    <a:pt x="902" y="91"/>
                  </a:lnTo>
                  <a:lnTo>
                    <a:pt x="902" y="93"/>
                  </a:lnTo>
                  <a:lnTo>
                    <a:pt x="902" y="94"/>
                  </a:lnTo>
                  <a:lnTo>
                    <a:pt x="902" y="96"/>
                  </a:lnTo>
                  <a:lnTo>
                    <a:pt x="902" y="100"/>
                  </a:lnTo>
                  <a:lnTo>
                    <a:pt x="902" y="108"/>
                  </a:lnTo>
                  <a:lnTo>
                    <a:pt x="904" y="114"/>
                  </a:lnTo>
                  <a:lnTo>
                    <a:pt x="904" y="119"/>
                  </a:lnTo>
                  <a:lnTo>
                    <a:pt x="906" y="127"/>
                  </a:lnTo>
                  <a:lnTo>
                    <a:pt x="906" y="135"/>
                  </a:lnTo>
                  <a:lnTo>
                    <a:pt x="906" y="141"/>
                  </a:lnTo>
                  <a:lnTo>
                    <a:pt x="908" y="148"/>
                  </a:lnTo>
                  <a:lnTo>
                    <a:pt x="908" y="156"/>
                  </a:lnTo>
                  <a:lnTo>
                    <a:pt x="908" y="164"/>
                  </a:lnTo>
                  <a:lnTo>
                    <a:pt x="910" y="171"/>
                  </a:lnTo>
                  <a:lnTo>
                    <a:pt x="910" y="181"/>
                  </a:lnTo>
                  <a:lnTo>
                    <a:pt x="911" y="189"/>
                  </a:lnTo>
                  <a:lnTo>
                    <a:pt x="911" y="198"/>
                  </a:lnTo>
                  <a:lnTo>
                    <a:pt x="913" y="208"/>
                  </a:lnTo>
                  <a:lnTo>
                    <a:pt x="913" y="217"/>
                  </a:lnTo>
                  <a:lnTo>
                    <a:pt x="913" y="227"/>
                  </a:lnTo>
                  <a:lnTo>
                    <a:pt x="915" y="237"/>
                  </a:lnTo>
                  <a:lnTo>
                    <a:pt x="915" y="246"/>
                  </a:lnTo>
                  <a:lnTo>
                    <a:pt x="917" y="258"/>
                  </a:lnTo>
                  <a:lnTo>
                    <a:pt x="917" y="267"/>
                  </a:lnTo>
                  <a:lnTo>
                    <a:pt x="919" y="279"/>
                  </a:lnTo>
                  <a:lnTo>
                    <a:pt x="919" y="290"/>
                  </a:lnTo>
                  <a:lnTo>
                    <a:pt x="921" y="302"/>
                  </a:lnTo>
                  <a:lnTo>
                    <a:pt x="921" y="315"/>
                  </a:lnTo>
                  <a:lnTo>
                    <a:pt x="923" y="329"/>
                  </a:lnTo>
                  <a:lnTo>
                    <a:pt x="923" y="340"/>
                  </a:lnTo>
                  <a:lnTo>
                    <a:pt x="923" y="354"/>
                  </a:lnTo>
                  <a:lnTo>
                    <a:pt x="925" y="369"/>
                  </a:lnTo>
                  <a:lnTo>
                    <a:pt x="925" y="384"/>
                  </a:lnTo>
                  <a:lnTo>
                    <a:pt x="927" y="400"/>
                  </a:lnTo>
                  <a:lnTo>
                    <a:pt x="929" y="417"/>
                  </a:lnTo>
                  <a:lnTo>
                    <a:pt x="931" y="434"/>
                  </a:lnTo>
                  <a:lnTo>
                    <a:pt x="931" y="455"/>
                  </a:lnTo>
                  <a:lnTo>
                    <a:pt x="933" y="478"/>
                  </a:lnTo>
                  <a:lnTo>
                    <a:pt x="934" y="501"/>
                  </a:lnTo>
                  <a:lnTo>
                    <a:pt x="936" y="528"/>
                  </a:lnTo>
                  <a:lnTo>
                    <a:pt x="936" y="544"/>
                  </a:lnTo>
                  <a:lnTo>
                    <a:pt x="936" y="549"/>
                  </a:lnTo>
                  <a:lnTo>
                    <a:pt x="938" y="555"/>
                  </a:lnTo>
                  <a:lnTo>
                    <a:pt x="938" y="561"/>
                  </a:lnTo>
                  <a:lnTo>
                    <a:pt x="938" y="567"/>
                  </a:lnTo>
                  <a:lnTo>
                    <a:pt x="938" y="571"/>
                  </a:lnTo>
                  <a:lnTo>
                    <a:pt x="938" y="576"/>
                  </a:lnTo>
                  <a:lnTo>
                    <a:pt x="938" y="580"/>
                  </a:lnTo>
                  <a:lnTo>
                    <a:pt x="940" y="584"/>
                  </a:lnTo>
                  <a:lnTo>
                    <a:pt x="940" y="588"/>
                  </a:lnTo>
                  <a:lnTo>
                    <a:pt x="940" y="592"/>
                  </a:lnTo>
                  <a:lnTo>
                    <a:pt x="940" y="596"/>
                  </a:lnTo>
                  <a:lnTo>
                    <a:pt x="940" y="599"/>
                  </a:lnTo>
                  <a:lnTo>
                    <a:pt x="940" y="601"/>
                  </a:lnTo>
                  <a:lnTo>
                    <a:pt x="942" y="605"/>
                  </a:lnTo>
                  <a:lnTo>
                    <a:pt x="942" y="607"/>
                  </a:lnTo>
                  <a:lnTo>
                    <a:pt x="942" y="609"/>
                  </a:lnTo>
                  <a:lnTo>
                    <a:pt x="942" y="613"/>
                  </a:lnTo>
                  <a:lnTo>
                    <a:pt x="942" y="615"/>
                  </a:lnTo>
                  <a:lnTo>
                    <a:pt x="942" y="617"/>
                  </a:lnTo>
                  <a:lnTo>
                    <a:pt x="942" y="619"/>
                  </a:lnTo>
                  <a:lnTo>
                    <a:pt x="944" y="636"/>
                  </a:lnTo>
                  <a:lnTo>
                    <a:pt x="946" y="668"/>
                  </a:lnTo>
                  <a:lnTo>
                    <a:pt x="948" y="707"/>
                  </a:lnTo>
                  <a:lnTo>
                    <a:pt x="950" y="745"/>
                  </a:lnTo>
                  <a:lnTo>
                    <a:pt x="952" y="776"/>
                  </a:lnTo>
                  <a:lnTo>
                    <a:pt x="954" y="803"/>
                  </a:lnTo>
                  <a:lnTo>
                    <a:pt x="956" y="826"/>
                  </a:lnTo>
                  <a:lnTo>
                    <a:pt x="958" y="845"/>
                  </a:lnTo>
                  <a:lnTo>
                    <a:pt x="959" y="866"/>
                  </a:lnTo>
                  <a:lnTo>
                    <a:pt x="959" y="885"/>
                  </a:lnTo>
                  <a:lnTo>
                    <a:pt x="961" y="903"/>
                  </a:lnTo>
                  <a:lnTo>
                    <a:pt x="961" y="918"/>
                  </a:lnTo>
                  <a:lnTo>
                    <a:pt x="963" y="933"/>
                  </a:lnTo>
                  <a:lnTo>
                    <a:pt x="965" y="949"/>
                  </a:lnTo>
                  <a:lnTo>
                    <a:pt x="965" y="964"/>
                  </a:lnTo>
                  <a:lnTo>
                    <a:pt x="967" y="979"/>
                  </a:lnTo>
                  <a:lnTo>
                    <a:pt x="967" y="993"/>
                  </a:lnTo>
                  <a:lnTo>
                    <a:pt x="969" y="1006"/>
                  </a:lnTo>
                  <a:lnTo>
                    <a:pt x="969" y="1020"/>
                  </a:lnTo>
                  <a:lnTo>
                    <a:pt x="971" y="1033"/>
                  </a:lnTo>
                  <a:lnTo>
                    <a:pt x="971" y="1047"/>
                  </a:lnTo>
                  <a:lnTo>
                    <a:pt x="973" y="1060"/>
                  </a:lnTo>
                  <a:lnTo>
                    <a:pt x="975" y="1072"/>
                  </a:lnTo>
                  <a:lnTo>
                    <a:pt x="975" y="1085"/>
                  </a:lnTo>
                  <a:lnTo>
                    <a:pt x="977" y="1097"/>
                  </a:lnTo>
                  <a:lnTo>
                    <a:pt x="977" y="1110"/>
                  </a:lnTo>
                  <a:lnTo>
                    <a:pt x="977" y="1120"/>
                  </a:lnTo>
                  <a:lnTo>
                    <a:pt x="979" y="1127"/>
                  </a:lnTo>
                  <a:lnTo>
                    <a:pt x="979" y="1133"/>
                  </a:lnTo>
                  <a:lnTo>
                    <a:pt x="979" y="1139"/>
                  </a:lnTo>
                  <a:lnTo>
                    <a:pt x="981" y="1145"/>
                  </a:lnTo>
                  <a:lnTo>
                    <a:pt x="981" y="1150"/>
                  </a:lnTo>
                  <a:lnTo>
                    <a:pt x="981" y="1156"/>
                  </a:lnTo>
                  <a:lnTo>
                    <a:pt x="981" y="1160"/>
                  </a:lnTo>
                  <a:lnTo>
                    <a:pt x="981" y="1164"/>
                  </a:lnTo>
                  <a:lnTo>
                    <a:pt x="982" y="1168"/>
                  </a:lnTo>
                  <a:lnTo>
                    <a:pt x="982" y="1171"/>
                  </a:lnTo>
                  <a:lnTo>
                    <a:pt x="982" y="1173"/>
                  </a:lnTo>
                  <a:lnTo>
                    <a:pt x="982" y="1177"/>
                  </a:lnTo>
                  <a:lnTo>
                    <a:pt x="982" y="1179"/>
                  </a:lnTo>
                  <a:lnTo>
                    <a:pt x="982" y="1181"/>
                  </a:lnTo>
                  <a:lnTo>
                    <a:pt x="982" y="1183"/>
                  </a:lnTo>
                  <a:lnTo>
                    <a:pt x="984" y="1187"/>
                  </a:lnTo>
                  <a:lnTo>
                    <a:pt x="984" y="1193"/>
                  </a:lnTo>
                  <a:lnTo>
                    <a:pt x="984" y="1204"/>
                  </a:lnTo>
                  <a:lnTo>
                    <a:pt x="986" y="1214"/>
                  </a:lnTo>
                  <a:lnTo>
                    <a:pt x="986" y="1223"/>
                  </a:lnTo>
                  <a:lnTo>
                    <a:pt x="988" y="1233"/>
                  </a:lnTo>
                  <a:lnTo>
                    <a:pt x="988" y="1244"/>
                  </a:lnTo>
                  <a:lnTo>
                    <a:pt x="990" y="1254"/>
                  </a:lnTo>
                  <a:lnTo>
                    <a:pt x="990" y="1262"/>
                  </a:lnTo>
                  <a:lnTo>
                    <a:pt x="992" y="1271"/>
                  </a:lnTo>
                  <a:lnTo>
                    <a:pt x="992" y="1281"/>
                  </a:lnTo>
                  <a:lnTo>
                    <a:pt x="994" y="1289"/>
                  </a:lnTo>
                  <a:lnTo>
                    <a:pt x="994" y="1298"/>
                  </a:lnTo>
                  <a:lnTo>
                    <a:pt x="996" y="1306"/>
                  </a:lnTo>
                  <a:lnTo>
                    <a:pt x="996" y="1314"/>
                  </a:lnTo>
                  <a:lnTo>
                    <a:pt x="998" y="1323"/>
                  </a:lnTo>
                  <a:lnTo>
                    <a:pt x="998" y="1331"/>
                  </a:lnTo>
                  <a:lnTo>
                    <a:pt x="1000" y="1338"/>
                  </a:lnTo>
                  <a:lnTo>
                    <a:pt x="1000" y="1346"/>
                  </a:lnTo>
                  <a:lnTo>
                    <a:pt x="1002" y="1354"/>
                  </a:lnTo>
                  <a:lnTo>
                    <a:pt x="1002" y="1361"/>
                  </a:lnTo>
                  <a:lnTo>
                    <a:pt x="1004" y="1369"/>
                  </a:lnTo>
                  <a:lnTo>
                    <a:pt x="1004" y="1377"/>
                  </a:lnTo>
                  <a:lnTo>
                    <a:pt x="1006" y="1385"/>
                  </a:lnTo>
                  <a:lnTo>
                    <a:pt x="1007" y="1392"/>
                  </a:lnTo>
                  <a:lnTo>
                    <a:pt x="1007" y="1400"/>
                  </a:lnTo>
                  <a:lnTo>
                    <a:pt x="1009" y="1406"/>
                  </a:lnTo>
                  <a:lnTo>
                    <a:pt x="1009" y="1413"/>
                  </a:lnTo>
                  <a:lnTo>
                    <a:pt x="1011" y="1421"/>
                  </a:lnTo>
                  <a:lnTo>
                    <a:pt x="1011" y="1427"/>
                  </a:lnTo>
                  <a:lnTo>
                    <a:pt x="1013" y="1434"/>
                  </a:lnTo>
                  <a:lnTo>
                    <a:pt x="1015" y="1440"/>
                  </a:lnTo>
                  <a:lnTo>
                    <a:pt x="1015" y="1446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4" name="Freeform 152"/>
            <p:cNvSpPr>
              <a:spLocks/>
            </p:cNvSpPr>
            <p:nvPr/>
          </p:nvSpPr>
          <p:spPr bwMode="auto">
            <a:xfrm>
              <a:off x="4290" y="2304"/>
              <a:ext cx="375" cy="113"/>
            </a:xfrm>
            <a:custGeom>
              <a:avLst/>
              <a:gdLst>
                <a:gd name="T0" fmla="*/ 0 w 751"/>
                <a:gd name="T1" fmla="*/ 1 h 224"/>
                <a:gd name="T2" fmla="*/ 0 w 751"/>
                <a:gd name="T3" fmla="*/ 1 h 224"/>
                <a:gd name="T4" fmla="*/ 0 w 751"/>
                <a:gd name="T5" fmla="*/ 1 h 224"/>
                <a:gd name="T6" fmla="*/ 0 w 751"/>
                <a:gd name="T7" fmla="*/ 1 h 224"/>
                <a:gd name="T8" fmla="*/ 0 w 751"/>
                <a:gd name="T9" fmla="*/ 1 h 224"/>
                <a:gd name="T10" fmla="*/ 0 w 751"/>
                <a:gd name="T11" fmla="*/ 1 h 224"/>
                <a:gd name="T12" fmla="*/ 0 w 751"/>
                <a:gd name="T13" fmla="*/ 1 h 224"/>
                <a:gd name="T14" fmla="*/ 0 w 751"/>
                <a:gd name="T15" fmla="*/ 1 h 224"/>
                <a:gd name="T16" fmla="*/ 0 w 751"/>
                <a:gd name="T17" fmla="*/ 1 h 224"/>
                <a:gd name="T18" fmla="*/ 0 w 751"/>
                <a:gd name="T19" fmla="*/ 1 h 224"/>
                <a:gd name="T20" fmla="*/ 0 w 751"/>
                <a:gd name="T21" fmla="*/ 1 h 224"/>
                <a:gd name="T22" fmla="*/ 0 w 751"/>
                <a:gd name="T23" fmla="*/ 1 h 224"/>
                <a:gd name="T24" fmla="*/ 0 w 751"/>
                <a:gd name="T25" fmla="*/ 1 h 224"/>
                <a:gd name="T26" fmla="*/ 0 w 751"/>
                <a:gd name="T27" fmla="*/ 1 h 224"/>
                <a:gd name="T28" fmla="*/ 0 w 751"/>
                <a:gd name="T29" fmla="*/ 1 h 224"/>
                <a:gd name="T30" fmla="*/ 0 w 751"/>
                <a:gd name="T31" fmla="*/ 1 h 224"/>
                <a:gd name="T32" fmla="*/ 0 w 751"/>
                <a:gd name="T33" fmla="*/ 1 h 224"/>
                <a:gd name="T34" fmla="*/ 0 w 751"/>
                <a:gd name="T35" fmla="*/ 1 h 224"/>
                <a:gd name="T36" fmla="*/ 0 w 751"/>
                <a:gd name="T37" fmla="*/ 1 h 224"/>
                <a:gd name="T38" fmla="*/ 0 w 751"/>
                <a:gd name="T39" fmla="*/ 1 h 224"/>
                <a:gd name="T40" fmla="*/ 0 w 751"/>
                <a:gd name="T41" fmla="*/ 1 h 224"/>
                <a:gd name="T42" fmla="*/ 0 w 751"/>
                <a:gd name="T43" fmla="*/ 1 h 224"/>
                <a:gd name="T44" fmla="*/ 0 w 751"/>
                <a:gd name="T45" fmla="*/ 1 h 224"/>
                <a:gd name="T46" fmla="*/ 0 w 751"/>
                <a:gd name="T47" fmla="*/ 1 h 224"/>
                <a:gd name="T48" fmla="*/ 0 w 751"/>
                <a:gd name="T49" fmla="*/ 1 h 224"/>
                <a:gd name="T50" fmla="*/ 0 w 751"/>
                <a:gd name="T51" fmla="*/ 1 h 224"/>
                <a:gd name="T52" fmla="*/ 0 w 751"/>
                <a:gd name="T53" fmla="*/ 1 h 224"/>
                <a:gd name="T54" fmla="*/ 0 w 751"/>
                <a:gd name="T55" fmla="*/ 1 h 224"/>
                <a:gd name="T56" fmla="*/ 0 w 751"/>
                <a:gd name="T57" fmla="*/ 1 h 224"/>
                <a:gd name="T58" fmla="*/ 0 w 751"/>
                <a:gd name="T59" fmla="*/ 1 h 224"/>
                <a:gd name="T60" fmla="*/ 0 w 751"/>
                <a:gd name="T61" fmla="*/ 1 h 224"/>
                <a:gd name="T62" fmla="*/ 0 w 751"/>
                <a:gd name="T63" fmla="*/ 1 h 224"/>
                <a:gd name="T64" fmla="*/ 0 w 751"/>
                <a:gd name="T65" fmla="*/ 1 h 224"/>
                <a:gd name="T66" fmla="*/ 0 w 751"/>
                <a:gd name="T67" fmla="*/ 1 h 224"/>
                <a:gd name="T68" fmla="*/ 0 w 751"/>
                <a:gd name="T69" fmla="*/ 1 h 224"/>
                <a:gd name="T70" fmla="*/ 0 w 751"/>
                <a:gd name="T71" fmla="*/ 1 h 224"/>
                <a:gd name="T72" fmla="*/ 0 w 751"/>
                <a:gd name="T73" fmla="*/ 1 h 224"/>
                <a:gd name="T74" fmla="*/ 0 w 751"/>
                <a:gd name="T75" fmla="*/ 1 h 224"/>
                <a:gd name="T76" fmla="*/ 0 w 751"/>
                <a:gd name="T77" fmla="*/ 1 h 224"/>
                <a:gd name="T78" fmla="*/ 0 w 751"/>
                <a:gd name="T79" fmla="*/ 1 h 224"/>
                <a:gd name="T80" fmla="*/ 0 w 751"/>
                <a:gd name="T81" fmla="*/ 1 h 224"/>
                <a:gd name="T82" fmla="*/ 0 w 751"/>
                <a:gd name="T83" fmla="*/ 1 h 224"/>
                <a:gd name="T84" fmla="*/ 0 w 751"/>
                <a:gd name="T85" fmla="*/ 1 h 224"/>
                <a:gd name="T86" fmla="*/ 0 w 751"/>
                <a:gd name="T87" fmla="*/ 1 h 224"/>
                <a:gd name="T88" fmla="*/ 0 w 751"/>
                <a:gd name="T89" fmla="*/ 1 h 224"/>
                <a:gd name="T90" fmla="*/ 0 w 751"/>
                <a:gd name="T91" fmla="*/ 1 h 224"/>
                <a:gd name="T92" fmla="*/ 0 w 751"/>
                <a:gd name="T93" fmla="*/ 1 h 224"/>
                <a:gd name="T94" fmla="*/ 0 w 751"/>
                <a:gd name="T95" fmla="*/ 1 h 224"/>
                <a:gd name="T96" fmla="*/ 0 w 751"/>
                <a:gd name="T97" fmla="*/ 1 h 224"/>
                <a:gd name="T98" fmla="*/ 0 w 751"/>
                <a:gd name="T99" fmla="*/ 1 h 224"/>
                <a:gd name="T100" fmla="*/ 0 w 751"/>
                <a:gd name="T101" fmla="*/ 1 h 224"/>
                <a:gd name="T102" fmla="*/ 0 w 751"/>
                <a:gd name="T103" fmla="*/ 1 h 224"/>
                <a:gd name="T104" fmla="*/ 0 w 751"/>
                <a:gd name="T105" fmla="*/ 1 h 224"/>
                <a:gd name="T106" fmla="*/ 0 w 751"/>
                <a:gd name="T107" fmla="*/ 1 h 224"/>
                <a:gd name="T108" fmla="*/ 0 w 751"/>
                <a:gd name="T109" fmla="*/ 1 h 2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1" h="224">
                  <a:moveTo>
                    <a:pt x="0" y="0"/>
                  </a:moveTo>
                  <a:lnTo>
                    <a:pt x="2" y="6"/>
                  </a:lnTo>
                  <a:lnTo>
                    <a:pt x="2" y="11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6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2" y="57"/>
                  </a:lnTo>
                  <a:lnTo>
                    <a:pt x="14" y="61"/>
                  </a:lnTo>
                  <a:lnTo>
                    <a:pt x="14" y="67"/>
                  </a:lnTo>
                  <a:lnTo>
                    <a:pt x="15" y="71"/>
                  </a:lnTo>
                  <a:lnTo>
                    <a:pt x="15" y="77"/>
                  </a:lnTo>
                  <a:lnTo>
                    <a:pt x="17" y="81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5" y="107"/>
                  </a:lnTo>
                  <a:lnTo>
                    <a:pt x="27" y="111"/>
                  </a:lnTo>
                  <a:lnTo>
                    <a:pt x="29" y="115"/>
                  </a:lnTo>
                  <a:lnTo>
                    <a:pt x="29" y="119"/>
                  </a:lnTo>
                  <a:lnTo>
                    <a:pt x="31" y="123"/>
                  </a:lnTo>
                  <a:lnTo>
                    <a:pt x="33" y="127"/>
                  </a:lnTo>
                  <a:lnTo>
                    <a:pt x="35" y="129"/>
                  </a:lnTo>
                  <a:lnTo>
                    <a:pt x="35" y="132"/>
                  </a:lnTo>
                  <a:lnTo>
                    <a:pt x="37" y="136"/>
                  </a:lnTo>
                  <a:lnTo>
                    <a:pt x="39" y="140"/>
                  </a:lnTo>
                  <a:lnTo>
                    <a:pt x="40" y="142"/>
                  </a:lnTo>
                  <a:lnTo>
                    <a:pt x="42" y="146"/>
                  </a:lnTo>
                  <a:lnTo>
                    <a:pt x="44" y="148"/>
                  </a:lnTo>
                  <a:lnTo>
                    <a:pt x="46" y="152"/>
                  </a:lnTo>
                  <a:lnTo>
                    <a:pt x="48" y="153"/>
                  </a:lnTo>
                  <a:lnTo>
                    <a:pt x="48" y="155"/>
                  </a:lnTo>
                  <a:lnTo>
                    <a:pt x="50" y="157"/>
                  </a:lnTo>
                  <a:lnTo>
                    <a:pt x="50" y="159"/>
                  </a:lnTo>
                  <a:lnTo>
                    <a:pt x="52" y="161"/>
                  </a:lnTo>
                  <a:lnTo>
                    <a:pt x="54" y="163"/>
                  </a:lnTo>
                  <a:lnTo>
                    <a:pt x="56" y="167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2" y="173"/>
                  </a:lnTo>
                  <a:lnTo>
                    <a:pt x="63" y="175"/>
                  </a:lnTo>
                  <a:lnTo>
                    <a:pt x="65" y="177"/>
                  </a:lnTo>
                  <a:lnTo>
                    <a:pt x="69" y="178"/>
                  </a:lnTo>
                  <a:lnTo>
                    <a:pt x="71" y="180"/>
                  </a:lnTo>
                  <a:lnTo>
                    <a:pt x="73" y="182"/>
                  </a:lnTo>
                  <a:lnTo>
                    <a:pt x="77" y="184"/>
                  </a:lnTo>
                  <a:lnTo>
                    <a:pt x="79" y="184"/>
                  </a:lnTo>
                  <a:lnTo>
                    <a:pt x="83" y="186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2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10" y="198"/>
                  </a:lnTo>
                  <a:lnTo>
                    <a:pt x="115" y="198"/>
                  </a:lnTo>
                  <a:lnTo>
                    <a:pt x="119" y="200"/>
                  </a:lnTo>
                  <a:lnTo>
                    <a:pt x="125" y="201"/>
                  </a:lnTo>
                  <a:lnTo>
                    <a:pt x="129" y="201"/>
                  </a:lnTo>
                  <a:lnTo>
                    <a:pt x="131" y="201"/>
                  </a:lnTo>
                  <a:lnTo>
                    <a:pt x="133" y="203"/>
                  </a:lnTo>
                  <a:lnTo>
                    <a:pt x="136" y="203"/>
                  </a:lnTo>
                  <a:lnTo>
                    <a:pt x="138" y="203"/>
                  </a:lnTo>
                  <a:lnTo>
                    <a:pt x="142" y="205"/>
                  </a:lnTo>
                  <a:lnTo>
                    <a:pt x="146" y="205"/>
                  </a:lnTo>
                  <a:lnTo>
                    <a:pt x="152" y="207"/>
                  </a:lnTo>
                  <a:lnTo>
                    <a:pt x="158" y="207"/>
                  </a:lnTo>
                  <a:lnTo>
                    <a:pt x="161" y="209"/>
                  </a:lnTo>
                  <a:lnTo>
                    <a:pt x="167" y="209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7" y="211"/>
                  </a:lnTo>
                  <a:lnTo>
                    <a:pt x="179" y="211"/>
                  </a:lnTo>
                  <a:lnTo>
                    <a:pt x="182" y="213"/>
                  </a:lnTo>
                  <a:lnTo>
                    <a:pt x="186" y="213"/>
                  </a:lnTo>
                  <a:lnTo>
                    <a:pt x="192" y="213"/>
                  </a:lnTo>
                  <a:lnTo>
                    <a:pt x="196" y="213"/>
                  </a:lnTo>
                  <a:lnTo>
                    <a:pt x="202" y="215"/>
                  </a:lnTo>
                  <a:lnTo>
                    <a:pt x="207" y="215"/>
                  </a:lnTo>
                  <a:lnTo>
                    <a:pt x="211" y="215"/>
                  </a:lnTo>
                  <a:lnTo>
                    <a:pt x="215" y="215"/>
                  </a:lnTo>
                  <a:lnTo>
                    <a:pt x="217" y="215"/>
                  </a:lnTo>
                  <a:lnTo>
                    <a:pt x="221" y="215"/>
                  </a:lnTo>
                  <a:lnTo>
                    <a:pt x="225" y="217"/>
                  </a:lnTo>
                  <a:lnTo>
                    <a:pt x="230" y="217"/>
                  </a:lnTo>
                  <a:lnTo>
                    <a:pt x="234" y="217"/>
                  </a:lnTo>
                  <a:lnTo>
                    <a:pt x="240" y="217"/>
                  </a:lnTo>
                  <a:lnTo>
                    <a:pt x="246" y="217"/>
                  </a:lnTo>
                  <a:lnTo>
                    <a:pt x="254" y="217"/>
                  </a:lnTo>
                  <a:lnTo>
                    <a:pt x="261" y="217"/>
                  </a:lnTo>
                  <a:lnTo>
                    <a:pt x="273" y="215"/>
                  </a:lnTo>
                  <a:lnTo>
                    <a:pt x="282" y="215"/>
                  </a:lnTo>
                  <a:lnTo>
                    <a:pt x="290" y="215"/>
                  </a:lnTo>
                  <a:lnTo>
                    <a:pt x="298" y="215"/>
                  </a:lnTo>
                  <a:lnTo>
                    <a:pt x="305" y="213"/>
                  </a:lnTo>
                  <a:lnTo>
                    <a:pt x="313" y="213"/>
                  </a:lnTo>
                  <a:lnTo>
                    <a:pt x="321" y="213"/>
                  </a:lnTo>
                  <a:lnTo>
                    <a:pt x="328" y="213"/>
                  </a:lnTo>
                  <a:lnTo>
                    <a:pt x="336" y="211"/>
                  </a:lnTo>
                  <a:lnTo>
                    <a:pt x="344" y="211"/>
                  </a:lnTo>
                  <a:lnTo>
                    <a:pt x="351" y="211"/>
                  </a:lnTo>
                  <a:lnTo>
                    <a:pt x="359" y="211"/>
                  </a:lnTo>
                  <a:lnTo>
                    <a:pt x="365" y="211"/>
                  </a:lnTo>
                  <a:lnTo>
                    <a:pt x="373" y="211"/>
                  </a:lnTo>
                  <a:lnTo>
                    <a:pt x="382" y="213"/>
                  </a:lnTo>
                  <a:lnTo>
                    <a:pt x="390" y="213"/>
                  </a:lnTo>
                  <a:lnTo>
                    <a:pt x="399" y="213"/>
                  </a:lnTo>
                  <a:lnTo>
                    <a:pt x="409" y="215"/>
                  </a:lnTo>
                  <a:lnTo>
                    <a:pt x="417" y="215"/>
                  </a:lnTo>
                  <a:lnTo>
                    <a:pt x="422" y="217"/>
                  </a:lnTo>
                  <a:lnTo>
                    <a:pt x="430" y="217"/>
                  </a:lnTo>
                  <a:lnTo>
                    <a:pt x="436" y="217"/>
                  </a:lnTo>
                  <a:lnTo>
                    <a:pt x="445" y="219"/>
                  </a:lnTo>
                  <a:lnTo>
                    <a:pt x="453" y="219"/>
                  </a:lnTo>
                  <a:lnTo>
                    <a:pt x="457" y="219"/>
                  </a:lnTo>
                  <a:lnTo>
                    <a:pt x="461" y="221"/>
                  </a:lnTo>
                  <a:lnTo>
                    <a:pt x="465" y="221"/>
                  </a:lnTo>
                  <a:lnTo>
                    <a:pt x="470" y="221"/>
                  </a:lnTo>
                  <a:lnTo>
                    <a:pt x="474" y="221"/>
                  </a:lnTo>
                  <a:lnTo>
                    <a:pt x="480" y="221"/>
                  </a:lnTo>
                  <a:lnTo>
                    <a:pt x="488" y="223"/>
                  </a:lnTo>
                  <a:lnTo>
                    <a:pt x="493" y="223"/>
                  </a:lnTo>
                  <a:lnTo>
                    <a:pt x="499" y="223"/>
                  </a:lnTo>
                  <a:lnTo>
                    <a:pt x="505" y="223"/>
                  </a:lnTo>
                  <a:lnTo>
                    <a:pt x="511" y="223"/>
                  </a:lnTo>
                  <a:lnTo>
                    <a:pt x="517" y="223"/>
                  </a:lnTo>
                  <a:lnTo>
                    <a:pt x="524" y="223"/>
                  </a:lnTo>
                  <a:lnTo>
                    <a:pt x="534" y="223"/>
                  </a:lnTo>
                  <a:lnTo>
                    <a:pt x="541" y="223"/>
                  </a:lnTo>
                  <a:lnTo>
                    <a:pt x="549" y="223"/>
                  </a:lnTo>
                  <a:lnTo>
                    <a:pt x="557" y="223"/>
                  </a:lnTo>
                  <a:lnTo>
                    <a:pt x="568" y="223"/>
                  </a:lnTo>
                  <a:lnTo>
                    <a:pt x="580" y="224"/>
                  </a:lnTo>
                  <a:lnTo>
                    <a:pt x="588" y="224"/>
                  </a:lnTo>
                  <a:lnTo>
                    <a:pt x="597" y="224"/>
                  </a:lnTo>
                  <a:lnTo>
                    <a:pt x="607" y="224"/>
                  </a:lnTo>
                  <a:lnTo>
                    <a:pt x="616" y="224"/>
                  </a:lnTo>
                  <a:lnTo>
                    <a:pt x="626" y="223"/>
                  </a:lnTo>
                  <a:lnTo>
                    <a:pt x="634" y="223"/>
                  </a:lnTo>
                  <a:lnTo>
                    <a:pt x="643" y="223"/>
                  </a:lnTo>
                  <a:lnTo>
                    <a:pt x="653" y="223"/>
                  </a:lnTo>
                  <a:lnTo>
                    <a:pt x="664" y="223"/>
                  </a:lnTo>
                  <a:lnTo>
                    <a:pt x="672" y="223"/>
                  </a:lnTo>
                  <a:lnTo>
                    <a:pt x="682" y="223"/>
                  </a:lnTo>
                  <a:lnTo>
                    <a:pt x="693" y="223"/>
                  </a:lnTo>
                  <a:lnTo>
                    <a:pt x="705" y="223"/>
                  </a:lnTo>
                  <a:lnTo>
                    <a:pt x="714" y="223"/>
                  </a:lnTo>
                  <a:lnTo>
                    <a:pt x="724" y="223"/>
                  </a:lnTo>
                  <a:lnTo>
                    <a:pt x="735" y="223"/>
                  </a:lnTo>
                  <a:lnTo>
                    <a:pt x="745" y="223"/>
                  </a:lnTo>
                  <a:lnTo>
                    <a:pt x="751" y="223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28" name="Group 153"/>
          <p:cNvGrpSpPr>
            <a:grpSpLocks/>
          </p:cNvGrpSpPr>
          <p:nvPr/>
        </p:nvGrpSpPr>
        <p:grpSpPr bwMode="auto">
          <a:xfrm>
            <a:off x="1754671" y="3813317"/>
            <a:ext cx="2011261" cy="427373"/>
            <a:chOff x="1067" y="2534"/>
            <a:chExt cx="3598" cy="555"/>
          </a:xfrm>
        </p:grpSpPr>
        <p:sp>
          <p:nvSpPr>
            <p:cNvPr id="215" name="Freeform 154"/>
            <p:cNvSpPr>
              <a:spLocks/>
            </p:cNvSpPr>
            <p:nvPr/>
          </p:nvSpPr>
          <p:spPr bwMode="auto">
            <a:xfrm>
              <a:off x="1067" y="2708"/>
              <a:ext cx="1060" cy="380"/>
            </a:xfrm>
            <a:custGeom>
              <a:avLst/>
              <a:gdLst>
                <a:gd name="T0" fmla="*/ 0 w 2121"/>
                <a:gd name="T1" fmla="*/ 1 h 760"/>
                <a:gd name="T2" fmla="*/ 0 w 2121"/>
                <a:gd name="T3" fmla="*/ 1 h 760"/>
                <a:gd name="T4" fmla="*/ 0 w 2121"/>
                <a:gd name="T5" fmla="*/ 1 h 760"/>
                <a:gd name="T6" fmla="*/ 0 w 2121"/>
                <a:gd name="T7" fmla="*/ 1 h 760"/>
                <a:gd name="T8" fmla="*/ 0 w 2121"/>
                <a:gd name="T9" fmla="*/ 1 h 760"/>
                <a:gd name="T10" fmla="*/ 0 w 2121"/>
                <a:gd name="T11" fmla="*/ 1 h 760"/>
                <a:gd name="T12" fmla="*/ 0 w 2121"/>
                <a:gd name="T13" fmla="*/ 1 h 760"/>
                <a:gd name="T14" fmla="*/ 0 w 2121"/>
                <a:gd name="T15" fmla="*/ 1 h 760"/>
                <a:gd name="T16" fmla="*/ 0 w 2121"/>
                <a:gd name="T17" fmla="*/ 1 h 760"/>
                <a:gd name="T18" fmla="*/ 0 w 2121"/>
                <a:gd name="T19" fmla="*/ 1 h 760"/>
                <a:gd name="T20" fmla="*/ 0 w 2121"/>
                <a:gd name="T21" fmla="*/ 1 h 760"/>
                <a:gd name="T22" fmla="*/ 0 w 2121"/>
                <a:gd name="T23" fmla="*/ 1 h 760"/>
                <a:gd name="T24" fmla="*/ 0 w 2121"/>
                <a:gd name="T25" fmla="*/ 1 h 760"/>
                <a:gd name="T26" fmla="*/ 0 w 2121"/>
                <a:gd name="T27" fmla="*/ 1 h 760"/>
                <a:gd name="T28" fmla="*/ 0 w 2121"/>
                <a:gd name="T29" fmla="*/ 1 h 760"/>
                <a:gd name="T30" fmla="*/ 0 w 2121"/>
                <a:gd name="T31" fmla="*/ 1 h 760"/>
                <a:gd name="T32" fmla="*/ 0 w 2121"/>
                <a:gd name="T33" fmla="*/ 1 h 760"/>
                <a:gd name="T34" fmla="*/ 0 w 2121"/>
                <a:gd name="T35" fmla="*/ 1 h 760"/>
                <a:gd name="T36" fmla="*/ 0 w 2121"/>
                <a:gd name="T37" fmla="*/ 1 h 760"/>
                <a:gd name="T38" fmla="*/ 0 w 2121"/>
                <a:gd name="T39" fmla="*/ 1 h 760"/>
                <a:gd name="T40" fmla="*/ 0 w 2121"/>
                <a:gd name="T41" fmla="*/ 1 h 760"/>
                <a:gd name="T42" fmla="*/ 0 w 2121"/>
                <a:gd name="T43" fmla="*/ 1 h 760"/>
                <a:gd name="T44" fmla="*/ 0 w 2121"/>
                <a:gd name="T45" fmla="*/ 1 h 760"/>
                <a:gd name="T46" fmla="*/ 0 w 2121"/>
                <a:gd name="T47" fmla="*/ 1 h 760"/>
                <a:gd name="T48" fmla="*/ 0 w 2121"/>
                <a:gd name="T49" fmla="*/ 1 h 760"/>
                <a:gd name="T50" fmla="*/ 0 w 2121"/>
                <a:gd name="T51" fmla="*/ 1 h 760"/>
                <a:gd name="T52" fmla="*/ 0 w 2121"/>
                <a:gd name="T53" fmla="*/ 1 h 760"/>
                <a:gd name="T54" fmla="*/ 0 w 2121"/>
                <a:gd name="T55" fmla="*/ 1 h 760"/>
                <a:gd name="T56" fmla="*/ 0 w 2121"/>
                <a:gd name="T57" fmla="*/ 1 h 760"/>
                <a:gd name="T58" fmla="*/ 0 w 2121"/>
                <a:gd name="T59" fmla="*/ 1 h 760"/>
                <a:gd name="T60" fmla="*/ 0 w 2121"/>
                <a:gd name="T61" fmla="*/ 1 h 760"/>
                <a:gd name="T62" fmla="*/ 0 w 2121"/>
                <a:gd name="T63" fmla="*/ 1 h 760"/>
                <a:gd name="T64" fmla="*/ 0 w 2121"/>
                <a:gd name="T65" fmla="*/ 1 h 760"/>
                <a:gd name="T66" fmla="*/ 0 w 2121"/>
                <a:gd name="T67" fmla="*/ 1 h 760"/>
                <a:gd name="T68" fmla="*/ 0 w 2121"/>
                <a:gd name="T69" fmla="*/ 1 h 760"/>
                <a:gd name="T70" fmla="*/ 0 w 2121"/>
                <a:gd name="T71" fmla="*/ 1 h 760"/>
                <a:gd name="T72" fmla="*/ 0 w 2121"/>
                <a:gd name="T73" fmla="*/ 1 h 760"/>
                <a:gd name="T74" fmla="*/ 0 w 2121"/>
                <a:gd name="T75" fmla="*/ 1 h 760"/>
                <a:gd name="T76" fmla="*/ 0 w 2121"/>
                <a:gd name="T77" fmla="*/ 1 h 760"/>
                <a:gd name="T78" fmla="*/ 0 w 2121"/>
                <a:gd name="T79" fmla="*/ 1 h 760"/>
                <a:gd name="T80" fmla="*/ 0 w 2121"/>
                <a:gd name="T81" fmla="*/ 1 h 760"/>
                <a:gd name="T82" fmla="*/ 0 w 2121"/>
                <a:gd name="T83" fmla="*/ 1 h 760"/>
                <a:gd name="T84" fmla="*/ 0 w 2121"/>
                <a:gd name="T85" fmla="*/ 1 h 760"/>
                <a:gd name="T86" fmla="*/ 0 w 2121"/>
                <a:gd name="T87" fmla="*/ 1 h 760"/>
                <a:gd name="T88" fmla="*/ 0 w 2121"/>
                <a:gd name="T89" fmla="*/ 1 h 760"/>
                <a:gd name="T90" fmla="*/ 0 w 2121"/>
                <a:gd name="T91" fmla="*/ 1 h 760"/>
                <a:gd name="T92" fmla="*/ 0 w 2121"/>
                <a:gd name="T93" fmla="*/ 1 h 760"/>
                <a:gd name="T94" fmla="*/ 0 w 2121"/>
                <a:gd name="T95" fmla="*/ 1 h 760"/>
                <a:gd name="T96" fmla="*/ 0 w 2121"/>
                <a:gd name="T97" fmla="*/ 1 h 760"/>
                <a:gd name="T98" fmla="*/ 0 w 2121"/>
                <a:gd name="T99" fmla="*/ 1 h 760"/>
                <a:gd name="T100" fmla="*/ 0 w 2121"/>
                <a:gd name="T101" fmla="*/ 1 h 760"/>
                <a:gd name="T102" fmla="*/ 0 w 2121"/>
                <a:gd name="T103" fmla="*/ 1 h 760"/>
                <a:gd name="T104" fmla="*/ 0 w 2121"/>
                <a:gd name="T105" fmla="*/ 1 h 760"/>
                <a:gd name="T106" fmla="*/ 0 w 2121"/>
                <a:gd name="T107" fmla="*/ 1 h 760"/>
                <a:gd name="T108" fmla="*/ 0 w 2121"/>
                <a:gd name="T109" fmla="*/ 1 h 760"/>
                <a:gd name="T110" fmla="*/ 0 w 2121"/>
                <a:gd name="T111" fmla="*/ 1 h 760"/>
                <a:gd name="T112" fmla="*/ 0 w 2121"/>
                <a:gd name="T113" fmla="*/ 1 h 760"/>
                <a:gd name="T114" fmla="*/ 0 w 2121"/>
                <a:gd name="T115" fmla="*/ 1 h 760"/>
                <a:gd name="T116" fmla="*/ 0 w 2121"/>
                <a:gd name="T117" fmla="*/ 1 h 760"/>
                <a:gd name="T118" fmla="*/ 0 w 2121"/>
                <a:gd name="T119" fmla="*/ 1 h 760"/>
                <a:gd name="T120" fmla="*/ 0 w 2121"/>
                <a:gd name="T121" fmla="*/ 1 h 760"/>
                <a:gd name="T122" fmla="*/ 0 w 2121"/>
                <a:gd name="T123" fmla="*/ 1 h 760"/>
                <a:gd name="T124" fmla="*/ 0 w 2121"/>
                <a:gd name="T125" fmla="*/ 1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21" h="760">
                  <a:moveTo>
                    <a:pt x="0" y="759"/>
                  </a:moveTo>
                  <a:lnTo>
                    <a:pt x="0" y="759"/>
                  </a:lnTo>
                  <a:lnTo>
                    <a:pt x="7" y="759"/>
                  </a:lnTo>
                  <a:lnTo>
                    <a:pt x="13" y="759"/>
                  </a:lnTo>
                  <a:lnTo>
                    <a:pt x="21" y="759"/>
                  </a:lnTo>
                  <a:lnTo>
                    <a:pt x="28" y="759"/>
                  </a:lnTo>
                  <a:lnTo>
                    <a:pt x="36" y="760"/>
                  </a:lnTo>
                  <a:lnTo>
                    <a:pt x="44" y="760"/>
                  </a:lnTo>
                  <a:lnTo>
                    <a:pt x="53" y="760"/>
                  </a:lnTo>
                  <a:lnTo>
                    <a:pt x="59" y="760"/>
                  </a:lnTo>
                  <a:lnTo>
                    <a:pt x="65" y="760"/>
                  </a:lnTo>
                  <a:lnTo>
                    <a:pt x="71" y="760"/>
                  </a:lnTo>
                  <a:lnTo>
                    <a:pt x="80" y="760"/>
                  </a:lnTo>
                  <a:lnTo>
                    <a:pt x="88" y="760"/>
                  </a:lnTo>
                  <a:lnTo>
                    <a:pt x="96" y="760"/>
                  </a:lnTo>
                  <a:lnTo>
                    <a:pt x="103" y="760"/>
                  </a:lnTo>
                  <a:lnTo>
                    <a:pt x="111" y="760"/>
                  </a:lnTo>
                  <a:lnTo>
                    <a:pt x="121" y="760"/>
                  </a:lnTo>
                  <a:lnTo>
                    <a:pt x="130" y="760"/>
                  </a:lnTo>
                  <a:lnTo>
                    <a:pt x="140" y="760"/>
                  </a:lnTo>
                  <a:lnTo>
                    <a:pt x="147" y="760"/>
                  </a:lnTo>
                  <a:lnTo>
                    <a:pt x="157" y="760"/>
                  </a:lnTo>
                  <a:lnTo>
                    <a:pt x="169" y="760"/>
                  </a:lnTo>
                  <a:lnTo>
                    <a:pt x="178" y="760"/>
                  </a:lnTo>
                  <a:lnTo>
                    <a:pt x="188" y="760"/>
                  </a:lnTo>
                  <a:lnTo>
                    <a:pt x="197" y="760"/>
                  </a:lnTo>
                  <a:lnTo>
                    <a:pt x="205" y="760"/>
                  </a:lnTo>
                  <a:lnTo>
                    <a:pt x="215" y="760"/>
                  </a:lnTo>
                  <a:lnTo>
                    <a:pt x="224" y="760"/>
                  </a:lnTo>
                  <a:lnTo>
                    <a:pt x="232" y="760"/>
                  </a:lnTo>
                  <a:lnTo>
                    <a:pt x="241" y="760"/>
                  </a:lnTo>
                  <a:lnTo>
                    <a:pt x="253" y="760"/>
                  </a:lnTo>
                  <a:lnTo>
                    <a:pt x="261" y="760"/>
                  </a:lnTo>
                  <a:lnTo>
                    <a:pt x="266" y="760"/>
                  </a:lnTo>
                  <a:lnTo>
                    <a:pt x="274" y="760"/>
                  </a:lnTo>
                  <a:lnTo>
                    <a:pt x="282" y="760"/>
                  </a:lnTo>
                  <a:lnTo>
                    <a:pt x="293" y="760"/>
                  </a:lnTo>
                  <a:lnTo>
                    <a:pt x="303" y="760"/>
                  </a:lnTo>
                  <a:lnTo>
                    <a:pt x="311" y="760"/>
                  </a:lnTo>
                  <a:lnTo>
                    <a:pt x="320" y="760"/>
                  </a:lnTo>
                  <a:lnTo>
                    <a:pt x="330" y="760"/>
                  </a:lnTo>
                  <a:lnTo>
                    <a:pt x="337" y="760"/>
                  </a:lnTo>
                  <a:lnTo>
                    <a:pt x="345" y="760"/>
                  </a:lnTo>
                  <a:lnTo>
                    <a:pt x="353" y="760"/>
                  </a:lnTo>
                  <a:lnTo>
                    <a:pt x="361" y="760"/>
                  </a:lnTo>
                  <a:lnTo>
                    <a:pt x="372" y="760"/>
                  </a:lnTo>
                  <a:lnTo>
                    <a:pt x="382" y="760"/>
                  </a:lnTo>
                  <a:lnTo>
                    <a:pt x="389" y="760"/>
                  </a:lnTo>
                  <a:lnTo>
                    <a:pt x="397" y="760"/>
                  </a:lnTo>
                  <a:lnTo>
                    <a:pt x="403" y="760"/>
                  </a:lnTo>
                  <a:lnTo>
                    <a:pt x="410" y="760"/>
                  </a:lnTo>
                  <a:lnTo>
                    <a:pt x="414" y="760"/>
                  </a:lnTo>
                  <a:lnTo>
                    <a:pt x="420" y="759"/>
                  </a:lnTo>
                  <a:lnTo>
                    <a:pt x="426" y="759"/>
                  </a:lnTo>
                  <a:lnTo>
                    <a:pt x="433" y="759"/>
                  </a:lnTo>
                  <a:lnTo>
                    <a:pt x="439" y="759"/>
                  </a:lnTo>
                  <a:lnTo>
                    <a:pt x="443" y="757"/>
                  </a:lnTo>
                  <a:lnTo>
                    <a:pt x="447" y="757"/>
                  </a:lnTo>
                  <a:lnTo>
                    <a:pt x="453" y="755"/>
                  </a:lnTo>
                  <a:lnTo>
                    <a:pt x="456" y="755"/>
                  </a:lnTo>
                  <a:lnTo>
                    <a:pt x="462" y="753"/>
                  </a:lnTo>
                  <a:lnTo>
                    <a:pt x="466" y="753"/>
                  </a:lnTo>
                  <a:lnTo>
                    <a:pt x="468" y="753"/>
                  </a:lnTo>
                  <a:lnTo>
                    <a:pt x="470" y="751"/>
                  </a:lnTo>
                  <a:lnTo>
                    <a:pt x="474" y="751"/>
                  </a:lnTo>
                  <a:lnTo>
                    <a:pt x="478" y="751"/>
                  </a:lnTo>
                  <a:lnTo>
                    <a:pt x="483" y="749"/>
                  </a:lnTo>
                  <a:lnTo>
                    <a:pt x="487" y="747"/>
                  </a:lnTo>
                  <a:lnTo>
                    <a:pt x="491" y="747"/>
                  </a:lnTo>
                  <a:lnTo>
                    <a:pt x="495" y="747"/>
                  </a:lnTo>
                  <a:lnTo>
                    <a:pt x="499" y="747"/>
                  </a:lnTo>
                  <a:lnTo>
                    <a:pt x="503" y="747"/>
                  </a:lnTo>
                  <a:lnTo>
                    <a:pt x="506" y="747"/>
                  </a:lnTo>
                  <a:lnTo>
                    <a:pt x="508" y="745"/>
                  </a:lnTo>
                  <a:lnTo>
                    <a:pt x="510" y="747"/>
                  </a:lnTo>
                  <a:lnTo>
                    <a:pt x="512" y="747"/>
                  </a:lnTo>
                  <a:lnTo>
                    <a:pt x="514" y="747"/>
                  </a:lnTo>
                  <a:lnTo>
                    <a:pt x="518" y="747"/>
                  </a:lnTo>
                  <a:lnTo>
                    <a:pt x="520" y="747"/>
                  </a:lnTo>
                  <a:lnTo>
                    <a:pt x="526" y="747"/>
                  </a:lnTo>
                  <a:lnTo>
                    <a:pt x="529" y="749"/>
                  </a:lnTo>
                  <a:lnTo>
                    <a:pt x="533" y="749"/>
                  </a:lnTo>
                  <a:lnTo>
                    <a:pt x="539" y="751"/>
                  </a:lnTo>
                  <a:lnTo>
                    <a:pt x="545" y="751"/>
                  </a:lnTo>
                  <a:lnTo>
                    <a:pt x="547" y="753"/>
                  </a:lnTo>
                  <a:lnTo>
                    <a:pt x="549" y="753"/>
                  </a:lnTo>
                  <a:lnTo>
                    <a:pt x="552" y="753"/>
                  </a:lnTo>
                  <a:lnTo>
                    <a:pt x="556" y="755"/>
                  </a:lnTo>
                  <a:lnTo>
                    <a:pt x="558" y="755"/>
                  </a:lnTo>
                  <a:lnTo>
                    <a:pt x="562" y="755"/>
                  </a:lnTo>
                  <a:lnTo>
                    <a:pt x="566" y="757"/>
                  </a:lnTo>
                  <a:lnTo>
                    <a:pt x="570" y="757"/>
                  </a:lnTo>
                  <a:lnTo>
                    <a:pt x="572" y="757"/>
                  </a:lnTo>
                  <a:lnTo>
                    <a:pt x="576" y="759"/>
                  </a:lnTo>
                  <a:lnTo>
                    <a:pt x="577" y="759"/>
                  </a:lnTo>
                  <a:lnTo>
                    <a:pt x="581" y="759"/>
                  </a:lnTo>
                  <a:lnTo>
                    <a:pt x="585" y="759"/>
                  </a:lnTo>
                  <a:lnTo>
                    <a:pt x="589" y="759"/>
                  </a:lnTo>
                  <a:lnTo>
                    <a:pt x="591" y="759"/>
                  </a:lnTo>
                  <a:lnTo>
                    <a:pt x="593" y="759"/>
                  </a:lnTo>
                  <a:lnTo>
                    <a:pt x="595" y="759"/>
                  </a:lnTo>
                  <a:lnTo>
                    <a:pt x="597" y="760"/>
                  </a:lnTo>
                  <a:lnTo>
                    <a:pt x="600" y="760"/>
                  </a:lnTo>
                  <a:lnTo>
                    <a:pt x="602" y="760"/>
                  </a:lnTo>
                  <a:lnTo>
                    <a:pt x="606" y="760"/>
                  </a:lnTo>
                  <a:lnTo>
                    <a:pt x="610" y="760"/>
                  </a:lnTo>
                  <a:lnTo>
                    <a:pt x="614" y="760"/>
                  </a:lnTo>
                  <a:lnTo>
                    <a:pt x="618" y="760"/>
                  </a:lnTo>
                  <a:lnTo>
                    <a:pt x="622" y="760"/>
                  </a:lnTo>
                  <a:lnTo>
                    <a:pt x="627" y="760"/>
                  </a:lnTo>
                  <a:lnTo>
                    <a:pt x="631" y="760"/>
                  </a:lnTo>
                  <a:lnTo>
                    <a:pt x="639" y="760"/>
                  </a:lnTo>
                  <a:lnTo>
                    <a:pt x="645" y="760"/>
                  </a:lnTo>
                  <a:lnTo>
                    <a:pt x="654" y="760"/>
                  </a:lnTo>
                  <a:lnTo>
                    <a:pt x="662" y="760"/>
                  </a:lnTo>
                  <a:lnTo>
                    <a:pt x="672" y="760"/>
                  </a:lnTo>
                  <a:lnTo>
                    <a:pt x="681" y="760"/>
                  </a:lnTo>
                  <a:lnTo>
                    <a:pt x="689" y="760"/>
                  </a:lnTo>
                  <a:lnTo>
                    <a:pt x="698" y="760"/>
                  </a:lnTo>
                  <a:lnTo>
                    <a:pt x="708" y="760"/>
                  </a:lnTo>
                  <a:lnTo>
                    <a:pt x="716" y="760"/>
                  </a:lnTo>
                  <a:lnTo>
                    <a:pt x="725" y="760"/>
                  </a:lnTo>
                  <a:lnTo>
                    <a:pt x="737" y="760"/>
                  </a:lnTo>
                  <a:lnTo>
                    <a:pt x="746" y="760"/>
                  </a:lnTo>
                  <a:lnTo>
                    <a:pt x="754" y="760"/>
                  </a:lnTo>
                  <a:lnTo>
                    <a:pt x="764" y="760"/>
                  </a:lnTo>
                  <a:lnTo>
                    <a:pt x="771" y="760"/>
                  </a:lnTo>
                  <a:lnTo>
                    <a:pt x="781" y="760"/>
                  </a:lnTo>
                  <a:lnTo>
                    <a:pt x="792" y="760"/>
                  </a:lnTo>
                  <a:lnTo>
                    <a:pt x="802" y="760"/>
                  </a:lnTo>
                  <a:lnTo>
                    <a:pt x="812" y="760"/>
                  </a:lnTo>
                  <a:lnTo>
                    <a:pt x="821" y="760"/>
                  </a:lnTo>
                  <a:lnTo>
                    <a:pt x="831" y="760"/>
                  </a:lnTo>
                  <a:lnTo>
                    <a:pt x="840" y="760"/>
                  </a:lnTo>
                  <a:lnTo>
                    <a:pt x="848" y="760"/>
                  </a:lnTo>
                  <a:lnTo>
                    <a:pt x="858" y="760"/>
                  </a:lnTo>
                  <a:lnTo>
                    <a:pt x="867" y="760"/>
                  </a:lnTo>
                  <a:lnTo>
                    <a:pt x="877" y="760"/>
                  </a:lnTo>
                  <a:lnTo>
                    <a:pt x="885" y="760"/>
                  </a:lnTo>
                  <a:lnTo>
                    <a:pt x="894" y="760"/>
                  </a:lnTo>
                  <a:lnTo>
                    <a:pt x="904" y="760"/>
                  </a:lnTo>
                  <a:lnTo>
                    <a:pt x="913" y="760"/>
                  </a:lnTo>
                  <a:lnTo>
                    <a:pt x="923" y="760"/>
                  </a:lnTo>
                  <a:lnTo>
                    <a:pt x="931" y="760"/>
                  </a:lnTo>
                  <a:lnTo>
                    <a:pt x="940" y="760"/>
                  </a:lnTo>
                  <a:lnTo>
                    <a:pt x="950" y="760"/>
                  </a:lnTo>
                  <a:lnTo>
                    <a:pt x="958" y="760"/>
                  </a:lnTo>
                  <a:lnTo>
                    <a:pt x="965" y="760"/>
                  </a:lnTo>
                  <a:lnTo>
                    <a:pt x="975" y="760"/>
                  </a:lnTo>
                  <a:lnTo>
                    <a:pt x="983" y="760"/>
                  </a:lnTo>
                  <a:lnTo>
                    <a:pt x="990" y="760"/>
                  </a:lnTo>
                  <a:lnTo>
                    <a:pt x="998" y="760"/>
                  </a:lnTo>
                  <a:lnTo>
                    <a:pt x="1006" y="760"/>
                  </a:lnTo>
                  <a:lnTo>
                    <a:pt x="1013" y="760"/>
                  </a:lnTo>
                  <a:lnTo>
                    <a:pt x="1021" y="760"/>
                  </a:lnTo>
                  <a:lnTo>
                    <a:pt x="1030" y="760"/>
                  </a:lnTo>
                  <a:lnTo>
                    <a:pt x="1038" y="759"/>
                  </a:lnTo>
                  <a:lnTo>
                    <a:pt x="1046" y="759"/>
                  </a:lnTo>
                  <a:lnTo>
                    <a:pt x="1052" y="759"/>
                  </a:lnTo>
                  <a:lnTo>
                    <a:pt x="1057" y="759"/>
                  </a:lnTo>
                  <a:lnTo>
                    <a:pt x="1065" y="759"/>
                  </a:lnTo>
                  <a:lnTo>
                    <a:pt x="1071" y="759"/>
                  </a:lnTo>
                  <a:lnTo>
                    <a:pt x="1077" y="759"/>
                  </a:lnTo>
                  <a:lnTo>
                    <a:pt x="1084" y="757"/>
                  </a:lnTo>
                  <a:lnTo>
                    <a:pt x="1092" y="757"/>
                  </a:lnTo>
                  <a:lnTo>
                    <a:pt x="1096" y="757"/>
                  </a:lnTo>
                  <a:lnTo>
                    <a:pt x="1102" y="755"/>
                  </a:lnTo>
                  <a:lnTo>
                    <a:pt x="1105" y="755"/>
                  </a:lnTo>
                  <a:lnTo>
                    <a:pt x="1109" y="753"/>
                  </a:lnTo>
                  <a:lnTo>
                    <a:pt x="1115" y="753"/>
                  </a:lnTo>
                  <a:lnTo>
                    <a:pt x="1119" y="751"/>
                  </a:lnTo>
                  <a:lnTo>
                    <a:pt x="1123" y="751"/>
                  </a:lnTo>
                  <a:lnTo>
                    <a:pt x="1125" y="749"/>
                  </a:lnTo>
                  <a:lnTo>
                    <a:pt x="1128" y="749"/>
                  </a:lnTo>
                  <a:lnTo>
                    <a:pt x="1130" y="747"/>
                  </a:lnTo>
                  <a:lnTo>
                    <a:pt x="1132" y="747"/>
                  </a:lnTo>
                  <a:lnTo>
                    <a:pt x="1136" y="745"/>
                  </a:lnTo>
                  <a:lnTo>
                    <a:pt x="1142" y="743"/>
                  </a:lnTo>
                  <a:lnTo>
                    <a:pt x="1148" y="741"/>
                  </a:lnTo>
                  <a:lnTo>
                    <a:pt x="1151" y="739"/>
                  </a:lnTo>
                  <a:lnTo>
                    <a:pt x="1157" y="737"/>
                  </a:lnTo>
                  <a:lnTo>
                    <a:pt x="1161" y="735"/>
                  </a:lnTo>
                  <a:lnTo>
                    <a:pt x="1165" y="734"/>
                  </a:lnTo>
                  <a:lnTo>
                    <a:pt x="1169" y="734"/>
                  </a:lnTo>
                  <a:lnTo>
                    <a:pt x="1171" y="734"/>
                  </a:lnTo>
                  <a:lnTo>
                    <a:pt x="1173" y="732"/>
                  </a:lnTo>
                  <a:lnTo>
                    <a:pt x="1176" y="732"/>
                  </a:lnTo>
                  <a:lnTo>
                    <a:pt x="1178" y="732"/>
                  </a:lnTo>
                  <a:lnTo>
                    <a:pt x="1182" y="732"/>
                  </a:lnTo>
                  <a:lnTo>
                    <a:pt x="1184" y="732"/>
                  </a:lnTo>
                  <a:lnTo>
                    <a:pt x="1188" y="732"/>
                  </a:lnTo>
                  <a:lnTo>
                    <a:pt x="1190" y="732"/>
                  </a:lnTo>
                  <a:lnTo>
                    <a:pt x="1194" y="732"/>
                  </a:lnTo>
                  <a:lnTo>
                    <a:pt x="1198" y="732"/>
                  </a:lnTo>
                  <a:lnTo>
                    <a:pt x="1199" y="734"/>
                  </a:lnTo>
                  <a:lnTo>
                    <a:pt x="1203" y="734"/>
                  </a:lnTo>
                  <a:lnTo>
                    <a:pt x="1205" y="734"/>
                  </a:lnTo>
                  <a:lnTo>
                    <a:pt x="1209" y="735"/>
                  </a:lnTo>
                  <a:lnTo>
                    <a:pt x="1211" y="735"/>
                  </a:lnTo>
                  <a:lnTo>
                    <a:pt x="1215" y="737"/>
                  </a:lnTo>
                  <a:lnTo>
                    <a:pt x="1219" y="737"/>
                  </a:lnTo>
                  <a:lnTo>
                    <a:pt x="1224" y="739"/>
                  </a:lnTo>
                  <a:lnTo>
                    <a:pt x="1228" y="741"/>
                  </a:lnTo>
                  <a:lnTo>
                    <a:pt x="1232" y="743"/>
                  </a:lnTo>
                  <a:lnTo>
                    <a:pt x="1236" y="743"/>
                  </a:lnTo>
                  <a:lnTo>
                    <a:pt x="1240" y="745"/>
                  </a:lnTo>
                  <a:lnTo>
                    <a:pt x="1246" y="745"/>
                  </a:lnTo>
                  <a:lnTo>
                    <a:pt x="1247" y="747"/>
                  </a:lnTo>
                  <a:lnTo>
                    <a:pt x="1251" y="747"/>
                  </a:lnTo>
                  <a:lnTo>
                    <a:pt x="1253" y="747"/>
                  </a:lnTo>
                  <a:lnTo>
                    <a:pt x="1257" y="747"/>
                  </a:lnTo>
                  <a:lnTo>
                    <a:pt x="1261" y="747"/>
                  </a:lnTo>
                  <a:lnTo>
                    <a:pt x="1263" y="747"/>
                  </a:lnTo>
                  <a:lnTo>
                    <a:pt x="1267" y="747"/>
                  </a:lnTo>
                  <a:lnTo>
                    <a:pt x="1269" y="747"/>
                  </a:lnTo>
                  <a:lnTo>
                    <a:pt x="1272" y="747"/>
                  </a:lnTo>
                  <a:lnTo>
                    <a:pt x="1276" y="745"/>
                  </a:lnTo>
                  <a:lnTo>
                    <a:pt x="1278" y="745"/>
                  </a:lnTo>
                  <a:lnTo>
                    <a:pt x="1282" y="745"/>
                  </a:lnTo>
                  <a:lnTo>
                    <a:pt x="1284" y="743"/>
                  </a:lnTo>
                  <a:lnTo>
                    <a:pt x="1286" y="743"/>
                  </a:lnTo>
                  <a:lnTo>
                    <a:pt x="1288" y="741"/>
                  </a:lnTo>
                  <a:lnTo>
                    <a:pt x="1290" y="741"/>
                  </a:lnTo>
                  <a:lnTo>
                    <a:pt x="1290" y="739"/>
                  </a:lnTo>
                  <a:lnTo>
                    <a:pt x="1294" y="739"/>
                  </a:lnTo>
                  <a:lnTo>
                    <a:pt x="1295" y="737"/>
                  </a:lnTo>
                  <a:lnTo>
                    <a:pt x="1297" y="735"/>
                  </a:lnTo>
                  <a:lnTo>
                    <a:pt x="1301" y="734"/>
                  </a:lnTo>
                  <a:lnTo>
                    <a:pt x="1305" y="732"/>
                  </a:lnTo>
                  <a:lnTo>
                    <a:pt x="1307" y="730"/>
                  </a:lnTo>
                  <a:lnTo>
                    <a:pt x="1311" y="726"/>
                  </a:lnTo>
                  <a:lnTo>
                    <a:pt x="1315" y="724"/>
                  </a:lnTo>
                  <a:lnTo>
                    <a:pt x="1318" y="720"/>
                  </a:lnTo>
                  <a:lnTo>
                    <a:pt x="1322" y="716"/>
                  </a:lnTo>
                  <a:lnTo>
                    <a:pt x="1324" y="716"/>
                  </a:lnTo>
                  <a:lnTo>
                    <a:pt x="1326" y="714"/>
                  </a:lnTo>
                  <a:lnTo>
                    <a:pt x="1326" y="712"/>
                  </a:lnTo>
                  <a:lnTo>
                    <a:pt x="1328" y="711"/>
                  </a:lnTo>
                  <a:lnTo>
                    <a:pt x="1332" y="709"/>
                  </a:lnTo>
                  <a:lnTo>
                    <a:pt x="1334" y="707"/>
                  </a:lnTo>
                  <a:lnTo>
                    <a:pt x="1338" y="705"/>
                  </a:lnTo>
                  <a:lnTo>
                    <a:pt x="1340" y="703"/>
                  </a:lnTo>
                  <a:lnTo>
                    <a:pt x="1341" y="701"/>
                  </a:lnTo>
                  <a:lnTo>
                    <a:pt x="1343" y="699"/>
                  </a:lnTo>
                  <a:lnTo>
                    <a:pt x="1345" y="697"/>
                  </a:lnTo>
                  <a:lnTo>
                    <a:pt x="1349" y="695"/>
                  </a:lnTo>
                  <a:lnTo>
                    <a:pt x="1351" y="695"/>
                  </a:lnTo>
                  <a:lnTo>
                    <a:pt x="1353" y="693"/>
                  </a:lnTo>
                  <a:lnTo>
                    <a:pt x="1355" y="693"/>
                  </a:lnTo>
                  <a:lnTo>
                    <a:pt x="1357" y="693"/>
                  </a:lnTo>
                  <a:lnTo>
                    <a:pt x="1359" y="691"/>
                  </a:lnTo>
                  <a:lnTo>
                    <a:pt x="1361" y="691"/>
                  </a:lnTo>
                  <a:lnTo>
                    <a:pt x="1365" y="691"/>
                  </a:lnTo>
                  <a:lnTo>
                    <a:pt x="1366" y="691"/>
                  </a:lnTo>
                  <a:lnTo>
                    <a:pt x="1368" y="691"/>
                  </a:lnTo>
                  <a:lnTo>
                    <a:pt x="1368" y="693"/>
                  </a:lnTo>
                  <a:lnTo>
                    <a:pt x="1370" y="693"/>
                  </a:lnTo>
                  <a:lnTo>
                    <a:pt x="1372" y="693"/>
                  </a:lnTo>
                  <a:lnTo>
                    <a:pt x="1374" y="693"/>
                  </a:lnTo>
                  <a:lnTo>
                    <a:pt x="1376" y="695"/>
                  </a:lnTo>
                  <a:lnTo>
                    <a:pt x="1378" y="695"/>
                  </a:lnTo>
                  <a:lnTo>
                    <a:pt x="1380" y="697"/>
                  </a:lnTo>
                  <a:lnTo>
                    <a:pt x="1382" y="699"/>
                  </a:lnTo>
                  <a:lnTo>
                    <a:pt x="1386" y="701"/>
                  </a:lnTo>
                  <a:lnTo>
                    <a:pt x="1388" y="703"/>
                  </a:lnTo>
                  <a:lnTo>
                    <a:pt x="1389" y="705"/>
                  </a:lnTo>
                  <a:lnTo>
                    <a:pt x="1393" y="707"/>
                  </a:lnTo>
                  <a:lnTo>
                    <a:pt x="1397" y="711"/>
                  </a:lnTo>
                  <a:lnTo>
                    <a:pt x="1401" y="714"/>
                  </a:lnTo>
                  <a:lnTo>
                    <a:pt x="1405" y="718"/>
                  </a:lnTo>
                  <a:lnTo>
                    <a:pt x="1407" y="720"/>
                  </a:lnTo>
                  <a:lnTo>
                    <a:pt x="1409" y="720"/>
                  </a:lnTo>
                  <a:lnTo>
                    <a:pt x="1409" y="722"/>
                  </a:lnTo>
                  <a:lnTo>
                    <a:pt x="1411" y="722"/>
                  </a:lnTo>
                  <a:lnTo>
                    <a:pt x="1413" y="724"/>
                  </a:lnTo>
                  <a:lnTo>
                    <a:pt x="1416" y="728"/>
                  </a:lnTo>
                  <a:lnTo>
                    <a:pt x="1418" y="730"/>
                  </a:lnTo>
                  <a:lnTo>
                    <a:pt x="1422" y="734"/>
                  </a:lnTo>
                  <a:lnTo>
                    <a:pt x="1424" y="735"/>
                  </a:lnTo>
                  <a:lnTo>
                    <a:pt x="1428" y="737"/>
                  </a:lnTo>
                  <a:lnTo>
                    <a:pt x="1430" y="739"/>
                  </a:lnTo>
                  <a:lnTo>
                    <a:pt x="1434" y="741"/>
                  </a:lnTo>
                  <a:lnTo>
                    <a:pt x="1437" y="743"/>
                  </a:lnTo>
                  <a:lnTo>
                    <a:pt x="1439" y="745"/>
                  </a:lnTo>
                  <a:lnTo>
                    <a:pt x="1443" y="747"/>
                  </a:lnTo>
                  <a:lnTo>
                    <a:pt x="1447" y="749"/>
                  </a:lnTo>
                  <a:lnTo>
                    <a:pt x="1449" y="749"/>
                  </a:lnTo>
                  <a:lnTo>
                    <a:pt x="1451" y="751"/>
                  </a:lnTo>
                  <a:lnTo>
                    <a:pt x="1453" y="751"/>
                  </a:lnTo>
                  <a:lnTo>
                    <a:pt x="1457" y="753"/>
                  </a:lnTo>
                  <a:lnTo>
                    <a:pt x="1459" y="753"/>
                  </a:lnTo>
                  <a:lnTo>
                    <a:pt x="1462" y="753"/>
                  </a:lnTo>
                  <a:lnTo>
                    <a:pt x="1464" y="755"/>
                  </a:lnTo>
                  <a:lnTo>
                    <a:pt x="1468" y="755"/>
                  </a:lnTo>
                  <a:lnTo>
                    <a:pt x="1472" y="755"/>
                  </a:lnTo>
                  <a:lnTo>
                    <a:pt x="1474" y="757"/>
                  </a:lnTo>
                  <a:lnTo>
                    <a:pt x="1478" y="757"/>
                  </a:lnTo>
                  <a:lnTo>
                    <a:pt x="1480" y="757"/>
                  </a:lnTo>
                  <a:lnTo>
                    <a:pt x="1484" y="759"/>
                  </a:lnTo>
                  <a:lnTo>
                    <a:pt x="1487" y="759"/>
                  </a:lnTo>
                  <a:lnTo>
                    <a:pt x="1489" y="759"/>
                  </a:lnTo>
                  <a:lnTo>
                    <a:pt x="1493" y="759"/>
                  </a:lnTo>
                  <a:lnTo>
                    <a:pt x="1495" y="759"/>
                  </a:lnTo>
                  <a:lnTo>
                    <a:pt x="1499" y="759"/>
                  </a:lnTo>
                  <a:lnTo>
                    <a:pt x="1501" y="759"/>
                  </a:lnTo>
                  <a:lnTo>
                    <a:pt x="1503" y="759"/>
                  </a:lnTo>
                  <a:lnTo>
                    <a:pt x="1509" y="759"/>
                  </a:lnTo>
                  <a:lnTo>
                    <a:pt x="1510" y="759"/>
                  </a:lnTo>
                  <a:lnTo>
                    <a:pt x="1514" y="759"/>
                  </a:lnTo>
                  <a:lnTo>
                    <a:pt x="1520" y="759"/>
                  </a:lnTo>
                  <a:lnTo>
                    <a:pt x="1526" y="759"/>
                  </a:lnTo>
                  <a:lnTo>
                    <a:pt x="1530" y="759"/>
                  </a:lnTo>
                  <a:lnTo>
                    <a:pt x="1537" y="760"/>
                  </a:lnTo>
                  <a:lnTo>
                    <a:pt x="1545" y="760"/>
                  </a:lnTo>
                  <a:lnTo>
                    <a:pt x="1555" y="760"/>
                  </a:lnTo>
                  <a:lnTo>
                    <a:pt x="1566" y="760"/>
                  </a:lnTo>
                  <a:lnTo>
                    <a:pt x="1576" y="760"/>
                  </a:lnTo>
                  <a:lnTo>
                    <a:pt x="1587" y="760"/>
                  </a:lnTo>
                  <a:lnTo>
                    <a:pt x="1599" y="760"/>
                  </a:lnTo>
                  <a:lnTo>
                    <a:pt x="1610" y="760"/>
                  </a:lnTo>
                  <a:lnTo>
                    <a:pt x="1620" y="760"/>
                  </a:lnTo>
                  <a:lnTo>
                    <a:pt x="1628" y="760"/>
                  </a:lnTo>
                  <a:lnTo>
                    <a:pt x="1637" y="760"/>
                  </a:lnTo>
                  <a:lnTo>
                    <a:pt x="1649" y="760"/>
                  </a:lnTo>
                  <a:lnTo>
                    <a:pt x="1658" y="760"/>
                  </a:lnTo>
                  <a:lnTo>
                    <a:pt x="1668" y="760"/>
                  </a:lnTo>
                  <a:lnTo>
                    <a:pt x="1677" y="760"/>
                  </a:lnTo>
                  <a:lnTo>
                    <a:pt x="1687" y="760"/>
                  </a:lnTo>
                  <a:lnTo>
                    <a:pt x="1697" y="760"/>
                  </a:lnTo>
                  <a:lnTo>
                    <a:pt x="1704" y="760"/>
                  </a:lnTo>
                  <a:lnTo>
                    <a:pt x="1714" y="760"/>
                  </a:lnTo>
                  <a:lnTo>
                    <a:pt x="1724" y="760"/>
                  </a:lnTo>
                  <a:lnTo>
                    <a:pt x="1735" y="759"/>
                  </a:lnTo>
                  <a:lnTo>
                    <a:pt x="1743" y="759"/>
                  </a:lnTo>
                  <a:lnTo>
                    <a:pt x="1752" y="759"/>
                  </a:lnTo>
                  <a:lnTo>
                    <a:pt x="1762" y="759"/>
                  </a:lnTo>
                  <a:lnTo>
                    <a:pt x="1772" y="759"/>
                  </a:lnTo>
                  <a:lnTo>
                    <a:pt x="1779" y="759"/>
                  </a:lnTo>
                  <a:lnTo>
                    <a:pt x="1787" y="759"/>
                  </a:lnTo>
                  <a:lnTo>
                    <a:pt x="1795" y="759"/>
                  </a:lnTo>
                  <a:lnTo>
                    <a:pt x="1802" y="757"/>
                  </a:lnTo>
                  <a:lnTo>
                    <a:pt x="1812" y="757"/>
                  </a:lnTo>
                  <a:lnTo>
                    <a:pt x="1818" y="757"/>
                  </a:lnTo>
                  <a:lnTo>
                    <a:pt x="1825" y="757"/>
                  </a:lnTo>
                  <a:lnTo>
                    <a:pt x="1831" y="757"/>
                  </a:lnTo>
                  <a:lnTo>
                    <a:pt x="1839" y="757"/>
                  </a:lnTo>
                  <a:lnTo>
                    <a:pt x="1844" y="757"/>
                  </a:lnTo>
                  <a:lnTo>
                    <a:pt x="1854" y="757"/>
                  </a:lnTo>
                  <a:lnTo>
                    <a:pt x="1864" y="757"/>
                  </a:lnTo>
                  <a:lnTo>
                    <a:pt x="1871" y="757"/>
                  </a:lnTo>
                  <a:lnTo>
                    <a:pt x="1879" y="757"/>
                  </a:lnTo>
                  <a:lnTo>
                    <a:pt x="1885" y="757"/>
                  </a:lnTo>
                  <a:lnTo>
                    <a:pt x="1889" y="757"/>
                  </a:lnTo>
                  <a:lnTo>
                    <a:pt x="1894" y="757"/>
                  </a:lnTo>
                  <a:lnTo>
                    <a:pt x="1898" y="757"/>
                  </a:lnTo>
                  <a:lnTo>
                    <a:pt x="1906" y="755"/>
                  </a:lnTo>
                  <a:lnTo>
                    <a:pt x="1914" y="755"/>
                  </a:lnTo>
                  <a:lnTo>
                    <a:pt x="1919" y="753"/>
                  </a:lnTo>
                  <a:lnTo>
                    <a:pt x="1925" y="753"/>
                  </a:lnTo>
                  <a:lnTo>
                    <a:pt x="1931" y="751"/>
                  </a:lnTo>
                  <a:lnTo>
                    <a:pt x="1937" y="751"/>
                  </a:lnTo>
                  <a:lnTo>
                    <a:pt x="1939" y="749"/>
                  </a:lnTo>
                  <a:lnTo>
                    <a:pt x="1942" y="749"/>
                  </a:lnTo>
                  <a:lnTo>
                    <a:pt x="1944" y="749"/>
                  </a:lnTo>
                  <a:lnTo>
                    <a:pt x="1946" y="747"/>
                  </a:lnTo>
                  <a:lnTo>
                    <a:pt x="1948" y="747"/>
                  </a:lnTo>
                  <a:lnTo>
                    <a:pt x="1952" y="745"/>
                  </a:lnTo>
                  <a:lnTo>
                    <a:pt x="1956" y="745"/>
                  </a:lnTo>
                  <a:lnTo>
                    <a:pt x="1960" y="743"/>
                  </a:lnTo>
                  <a:lnTo>
                    <a:pt x="1963" y="741"/>
                  </a:lnTo>
                  <a:lnTo>
                    <a:pt x="1967" y="739"/>
                  </a:lnTo>
                  <a:lnTo>
                    <a:pt x="1971" y="737"/>
                  </a:lnTo>
                  <a:lnTo>
                    <a:pt x="1975" y="735"/>
                  </a:lnTo>
                  <a:lnTo>
                    <a:pt x="1979" y="734"/>
                  </a:lnTo>
                  <a:lnTo>
                    <a:pt x="1981" y="732"/>
                  </a:lnTo>
                  <a:lnTo>
                    <a:pt x="1983" y="732"/>
                  </a:lnTo>
                  <a:lnTo>
                    <a:pt x="1985" y="732"/>
                  </a:lnTo>
                  <a:lnTo>
                    <a:pt x="1985" y="730"/>
                  </a:lnTo>
                  <a:lnTo>
                    <a:pt x="1987" y="728"/>
                  </a:lnTo>
                  <a:lnTo>
                    <a:pt x="1990" y="726"/>
                  </a:lnTo>
                  <a:lnTo>
                    <a:pt x="1992" y="724"/>
                  </a:lnTo>
                  <a:lnTo>
                    <a:pt x="1996" y="722"/>
                  </a:lnTo>
                  <a:lnTo>
                    <a:pt x="1998" y="720"/>
                  </a:lnTo>
                  <a:lnTo>
                    <a:pt x="2002" y="718"/>
                  </a:lnTo>
                  <a:lnTo>
                    <a:pt x="2004" y="714"/>
                  </a:lnTo>
                  <a:lnTo>
                    <a:pt x="2006" y="712"/>
                  </a:lnTo>
                  <a:lnTo>
                    <a:pt x="2010" y="711"/>
                  </a:lnTo>
                  <a:lnTo>
                    <a:pt x="2011" y="707"/>
                  </a:lnTo>
                  <a:lnTo>
                    <a:pt x="2013" y="705"/>
                  </a:lnTo>
                  <a:lnTo>
                    <a:pt x="2015" y="701"/>
                  </a:lnTo>
                  <a:lnTo>
                    <a:pt x="2017" y="699"/>
                  </a:lnTo>
                  <a:lnTo>
                    <a:pt x="2019" y="697"/>
                  </a:lnTo>
                  <a:lnTo>
                    <a:pt x="2021" y="695"/>
                  </a:lnTo>
                  <a:lnTo>
                    <a:pt x="2021" y="693"/>
                  </a:lnTo>
                  <a:lnTo>
                    <a:pt x="2023" y="691"/>
                  </a:lnTo>
                  <a:lnTo>
                    <a:pt x="2023" y="689"/>
                  </a:lnTo>
                  <a:lnTo>
                    <a:pt x="2025" y="687"/>
                  </a:lnTo>
                  <a:lnTo>
                    <a:pt x="2025" y="686"/>
                  </a:lnTo>
                  <a:lnTo>
                    <a:pt x="2027" y="686"/>
                  </a:lnTo>
                  <a:lnTo>
                    <a:pt x="2027" y="682"/>
                  </a:lnTo>
                  <a:lnTo>
                    <a:pt x="2029" y="680"/>
                  </a:lnTo>
                  <a:lnTo>
                    <a:pt x="2031" y="676"/>
                  </a:lnTo>
                  <a:lnTo>
                    <a:pt x="2033" y="672"/>
                  </a:lnTo>
                  <a:lnTo>
                    <a:pt x="2035" y="668"/>
                  </a:lnTo>
                  <a:lnTo>
                    <a:pt x="2036" y="666"/>
                  </a:lnTo>
                  <a:lnTo>
                    <a:pt x="2036" y="663"/>
                  </a:lnTo>
                  <a:lnTo>
                    <a:pt x="2038" y="659"/>
                  </a:lnTo>
                  <a:lnTo>
                    <a:pt x="2040" y="655"/>
                  </a:lnTo>
                  <a:lnTo>
                    <a:pt x="2042" y="651"/>
                  </a:lnTo>
                  <a:lnTo>
                    <a:pt x="2042" y="645"/>
                  </a:lnTo>
                  <a:lnTo>
                    <a:pt x="2044" y="641"/>
                  </a:lnTo>
                  <a:lnTo>
                    <a:pt x="2046" y="638"/>
                  </a:lnTo>
                  <a:lnTo>
                    <a:pt x="2046" y="634"/>
                  </a:lnTo>
                  <a:lnTo>
                    <a:pt x="2048" y="630"/>
                  </a:lnTo>
                  <a:lnTo>
                    <a:pt x="2050" y="624"/>
                  </a:lnTo>
                  <a:lnTo>
                    <a:pt x="2052" y="620"/>
                  </a:lnTo>
                  <a:lnTo>
                    <a:pt x="2052" y="615"/>
                  </a:lnTo>
                  <a:lnTo>
                    <a:pt x="2054" y="611"/>
                  </a:lnTo>
                  <a:lnTo>
                    <a:pt x="2056" y="607"/>
                  </a:lnTo>
                  <a:lnTo>
                    <a:pt x="2056" y="601"/>
                  </a:lnTo>
                  <a:lnTo>
                    <a:pt x="2058" y="595"/>
                  </a:lnTo>
                  <a:lnTo>
                    <a:pt x="2058" y="591"/>
                  </a:lnTo>
                  <a:lnTo>
                    <a:pt x="2059" y="586"/>
                  </a:lnTo>
                  <a:lnTo>
                    <a:pt x="2059" y="580"/>
                  </a:lnTo>
                  <a:lnTo>
                    <a:pt x="2061" y="578"/>
                  </a:lnTo>
                  <a:lnTo>
                    <a:pt x="2061" y="574"/>
                  </a:lnTo>
                  <a:lnTo>
                    <a:pt x="2063" y="572"/>
                  </a:lnTo>
                  <a:lnTo>
                    <a:pt x="2063" y="568"/>
                  </a:lnTo>
                  <a:lnTo>
                    <a:pt x="2063" y="567"/>
                  </a:lnTo>
                  <a:lnTo>
                    <a:pt x="2063" y="565"/>
                  </a:lnTo>
                  <a:lnTo>
                    <a:pt x="2063" y="563"/>
                  </a:lnTo>
                  <a:lnTo>
                    <a:pt x="2065" y="559"/>
                  </a:lnTo>
                  <a:lnTo>
                    <a:pt x="2065" y="557"/>
                  </a:lnTo>
                  <a:lnTo>
                    <a:pt x="2065" y="555"/>
                  </a:lnTo>
                  <a:lnTo>
                    <a:pt x="2065" y="551"/>
                  </a:lnTo>
                  <a:lnTo>
                    <a:pt x="2067" y="549"/>
                  </a:lnTo>
                  <a:lnTo>
                    <a:pt x="2067" y="547"/>
                  </a:lnTo>
                  <a:lnTo>
                    <a:pt x="2067" y="543"/>
                  </a:lnTo>
                  <a:lnTo>
                    <a:pt x="2069" y="538"/>
                  </a:lnTo>
                  <a:lnTo>
                    <a:pt x="2069" y="532"/>
                  </a:lnTo>
                  <a:lnTo>
                    <a:pt x="2071" y="526"/>
                  </a:lnTo>
                  <a:lnTo>
                    <a:pt x="2071" y="520"/>
                  </a:lnTo>
                  <a:lnTo>
                    <a:pt x="2073" y="515"/>
                  </a:lnTo>
                  <a:lnTo>
                    <a:pt x="2073" y="507"/>
                  </a:lnTo>
                  <a:lnTo>
                    <a:pt x="2073" y="501"/>
                  </a:lnTo>
                  <a:lnTo>
                    <a:pt x="2075" y="494"/>
                  </a:lnTo>
                  <a:lnTo>
                    <a:pt x="2077" y="488"/>
                  </a:lnTo>
                  <a:lnTo>
                    <a:pt x="2077" y="480"/>
                  </a:lnTo>
                  <a:lnTo>
                    <a:pt x="2079" y="474"/>
                  </a:lnTo>
                  <a:lnTo>
                    <a:pt x="2079" y="467"/>
                  </a:lnTo>
                  <a:lnTo>
                    <a:pt x="2081" y="459"/>
                  </a:lnTo>
                  <a:lnTo>
                    <a:pt x="2081" y="451"/>
                  </a:lnTo>
                  <a:lnTo>
                    <a:pt x="2083" y="444"/>
                  </a:lnTo>
                  <a:lnTo>
                    <a:pt x="2083" y="436"/>
                  </a:lnTo>
                  <a:lnTo>
                    <a:pt x="2083" y="428"/>
                  </a:lnTo>
                  <a:lnTo>
                    <a:pt x="2084" y="421"/>
                  </a:lnTo>
                  <a:lnTo>
                    <a:pt x="2084" y="413"/>
                  </a:lnTo>
                  <a:lnTo>
                    <a:pt x="2086" y="403"/>
                  </a:lnTo>
                  <a:lnTo>
                    <a:pt x="2086" y="396"/>
                  </a:lnTo>
                  <a:lnTo>
                    <a:pt x="2088" y="388"/>
                  </a:lnTo>
                  <a:lnTo>
                    <a:pt x="2088" y="378"/>
                  </a:lnTo>
                  <a:lnTo>
                    <a:pt x="2090" y="369"/>
                  </a:lnTo>
                  <a:lnTo>
                    <a:pt x="2090" y="359"/>
                  </a:lnTo>
                  <a:lnTo>
                    <a:pt x="2092" y="350"/>
                  </a:lnTo>
                  <a:lnTo>
                    <a:pt x="2092" y="340"/>
                  </a:lnTo>
                  <a:lnTo>
                    <a:pt x="2094" y="330"/>
                  </a:lnTo>
                  <a:lnTo>
                    <a:pt x="2094" y="321"/>
                  </a:lnTo>
                  <a:lnTo>
                    <a:pt x="2096" y="309"/>
                  </a:lnTo>
                  <a:lnTo>
                    <a:pt x="2096" y="298"/>
                  </a:lnTo>
                  <a:lnTo>
                    <a:pt x="2098" y="288"/>
                  </a:lnTo>
                  <a:lnTo>
                    <a:pt x="2098" y="277"/>
                  </a:lnTo>
                  <a:lnTo>
                    <a:pt x="2100" y="265"/>
                  </a:lnTo>
                  <a:lnTo>
                    <a:pt x="2100" y="252"/>
                  </a:lnTo>
                  <a:lnTo>
                    <a:pt x="2102" y="242"/>
                  </a:lnTo>
                  <a:lnTo>
                    <a:pt x="2102" y="236"/>
                  </a:lnTo>
                  <a:lnTo>
                    <a:pt x="2102" y="231"/>
                  </a:lnTo>
                  <a:lnTo>
                    <a:pt x="2104" y="225"/>
                  </a:lnTo>
                  <a:lnTo>
                    <a:pt x="2104" y="221"/>
                  </a:lnTo>
                  <a:lnTo>
                    <a:pt x="2104" y="217"/>
                  </a:lnTo>
                  <a:lnTo>
                    <a:pt x="2104" y="211"/>
                  </a:lnTo>
                  <a:lnTo>
                    <a:pt x="2104" y="209"/>
                  </a:lnTo>
                  <a:lnTo>
                    <a:pt x="2104" y="206"/>
                  </a:lnTo>
                  <a:lnTo>
                    <a:pt x="2106" y="202"/>
                  </a:lnTo>
                  <a:lnTo>
                    <a:pt x="2106" y="198"/>
                  </a:lnTo>
                  <a:lnTo>
                    <a:pt x="2106" y="194"/>
                  </a:lnTo>
                  <a:lnTo>
                    <a:pt x="2106" y="192"/>
                  </a:lnTo>
                  <a:lnTo>
                    <a:pt x="2106" y="188"/>
                  </a:lnTo>
                  <a:lnTo>
                    <a:pt x="2106" y="186"/>
                  </a:lnTo>
                  <a:lnTo>
                    <a:pt x="2106" y="184"/>
                  </a:lnTo>
                  <a:lnTo>
                    <a:pt x="2106" y="181"/>
                  </a:lnTo>
                  <a:lnTo>
                    <a:pt x="2107" y="179"/>
                  </a:lnTo>
                  <a:lnTo>
                    <a:pt x="2107" y="177"/>
                  </a:lnTo>
                  <a:lnTo>
                    <a:pt x="2107" y="175"/>
                  </a:lnTo>
                  <a:lnTo>
                    <a:pt x="2107" y="173"/>
                  </a:lnTo>
                  <a:lnTo>
                    <a:pt x="2107" y="165"/>
                  </a:lnTo>
                  <a:lnTo>
                    <a:pt x="2109" y="148"/>
                  </a:lnTo>
                  <a:lnTo>
                    <a:pt x="2111" y="131"/>
                  </a:lnTo>
                  <a:lnTo>
                    <a:pt x="2111" y="110"/>
                  </a:lnTo>
                  <a:lnTo>
                    <a:pt x="2113" y="87"/>
                  </a:lnTo>
                  <a:lnTo>
                    <a:pt x="2117" y="56"/>
                  </a:lnTo>
                  <a:lnTo>
                    <a:pt x="2119" y="23"/>
                  </a:lnTo>
                  <a:lnTo>
                    <a:pt x="2121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" name="Freeform 155"/>
            <p:cNvSpPr>
              <a:spLocks/>
            </p:cNvSpPr>
            <p:nvPr/>
          </p:nvSpPr>
          <p:spPr bwMode="auto">
            <a:xfrm>
              <a:off x="2127" y="2534"/>
              <a:ext cx="566" cy="551"/>
            </a:xfrm>
            <a:custGeom>
              <a:avLst/>
              <a:gdLst>
                <a:gd name="T0" fmla="*/ 1 w 1131"/>
                <a:gd name="T1" fmla="*/ 1 h 1102"/>
                <a:gd name="T2" fmla="*/ 1 w 1131"/>
                <a:gd name="T3" fmla="*/ 1 h 1102"/>
                <a:gd name="T4" fmla="*/ 1 w 1131"/>
                <a:gd name="T5" fmla="*/ 1 h 1102"/>
                <a:gd name="T6" fmla="*/ 1 w 1131"/>
                <a:gd name="T7" fmla="*/ 1 h 1102"/>
                <a:gd name="T8" fmla="*/ 1 w 1131"/>
                <a:gd name="T9" fmla="*/ 1 h 1102"/>
                <a:gd name="T10" fmla="*/ 1 w 1131"/>
                <a:gd name="T11" fmla="*/ 1 h 1102"/>
                <a:gd name="T12" fmla="*/ 1 w 1131"/>
                <a:gd name="T13" fmla="*/ 1 h 1102"/>
                <a:gd name="T14" fmla="*/ 1 w 1131"/>
                <a:gd name="T15" fmla="*/ 1 h 1102"/>
                <a:gd name="T16" fmla="*/ 1 w 1131"/>
                <a:gd name="T17" fmla="*/ 1 h 1102"/>
                <a:gd name="T18" fmla="*/ 1 w 1131"/>
                <a:gd name="T19" fmla="*/ 1 h 1102"/>
                <a:gd name="T20" fmla="*/ 1 w 1131"/>
                <a:gd name="T21" fmla="*/ 1 h 1102"/>
                <a:gd name="T22" fmla="*/ 1 w 1131"/>
                <a:gd name="T23" fmla="*/ 1 h 1102"/>
                <a:gd name="T24" fmla="*/ 1 w 1131"/>
                <a:gd name="T25" fmla="*/ 1 h 1102"/>
                <a:gd name="T26" fmla="*/ 1 w 1131"/>
                <a:gd name="T27" fmla="*/ 1 h 1102"/>
                <a:gd name="T28" fmla="*/ 1 w 1131"/>
                <a:gd name="T29" fmla="*/ 1 h 1102"/>
                <a:gd name="T30" fmla="*/ 1 w 1131"/>
                <a:gd name="T31" fmla="*/ 1 h 1102"/>
                <a:gd name="T32" fmla="*/ 1 w 1131"/>
                <a:gd name="T33" fmla="*/ 1 h 1102"/>
                <a:gd name="T34" fmla="*/ 1 w 1131"/>
                <a:gd name="T35" fmla="*/ 1 h 1102"/>
                <a:gd name="T36" fmla="*/ 1 w 1131"/>
                <a:gd name="T37" fmla="*/ 1 h 1102"/>
                <a:gd name="T38" fmla="*/ 1 w 1131"/>
                <a:gd name="T39" fmla="*/ 1 h 1102"/>
                <a:gd name="T40" fmla="*/ 1 w 1131"/>
                <a:gd name="T41" fmla="*/ 1 h 1102"/>
                <a:gd name="T42" fmla="*/ 1 w 1131"/>
                <a:gd name="T43" fmla="*/ 1 h 1102"/>
                <a:gd name="T44" fmla="*/ 1 w 1131"/>
                <a:gd name="T45" fmla="*/ 1 h 1102"/>
                <a:gd name="T46" fmla="*/ 1 w 1131"/>
                <a:gd name="T47" fmla="*/ 1 h 1102"/>
                <a:gd name="T48" fmla="*/ 1 w 1131"/>
                <a:gd name="T49" fmla="*/ 1 h 1102"/>
                <a:gd name="T50" fmla="*/ 1 w 1131"/>
                <a:gd name="T51" fmla="*/ 1 h 1102"/>
                <a:gd name="T52" fmla="*/ 1 w 1131"/>
                <a:gd name="T53" fmla="*/ 1 h 1102"/>
                <a:gd name="T54" fmla="*/ 1 w 1131"/>
                <a:gd name="T55" fmla="*/ 1 h 1102"/>
                <a:gd name="T56" fmla="*/ 1 w 1131"/>
                <a:gd name="T57" fmla="*/ 1 h 1102"/>
                <a:gd name="T58" fmla="*/ 1 w 1131"/>
                <a:gd name="T59" fmla="*/ 1 h 1102"/>
                <a:gd name="T60" fmla="*/ 1 w 1131"/>
                <a:gd name="T61" fmla="*/ 1 h 1102"/>
                <a:gd name="T62" fmla="*/ 1 w 1131"/>
                <a:gd name="T63" fmla="*/ 1 h 1102"/>
                <a:gd name="T64" fmla="*/ 1 w 1131"/>
                <a:gd name="T65" fmla="*/ 1 h 1102"/>
                <a:gd name="T66" fmla="*/ 1 w 1131"/>
                <a:gd name="T67" fmla="*/ 1 h 1102"/>
                <a:gd name="T68" fmla="*/ 1 w 1131"/>
                <a:gd name="T69" fmla="*/ 1 h 1102"/>
                <a:gd name="T70" fmla="*/ 1 w 1131"/>
                <a:gd name="T71" fmla="*/ 1 h 1102"/>
                <a:gd name="T72" fmla="*/ 1 w 1131"/>
                <a:gd name="T73" fmla="*/ 1 h 1102"/>
                <a:gd name="T74" fmla="*/ 1 w 1131"/>
                <a:gd name="T75" fmla="*/ 1 h 1102"/>
                <a:gd name="T76" fmla="*/ 1 w 1131"/>
                <a:gd name="T77" fmla="*/ 1 h 1102"/>
                <a:gd name="T78" fmla="*/ 1 w 1131"/>
                <a:gd name="T79" fmla="*/ 1 h 1102"/>
                <a:gd name="T80" fmla="*/ 1 w 1131"/>
                <a:gd name="T81" fmla="*/ 1 h 1102"/>
                <a:gd name="T82" fmla="*/ 1 w 1131"/>
                <a:gd name="T83" fmla="*/ 1 h 1102"/>
                <a:gd name="T84" fmla="*/ 1 w 1131"/>
                <a:gd name="T85" fmla="*/ 1 h 1102"/>
                <a:gd name="T86" fmla="*/ 1 w 1131"/>
                <a:gd name="T87" fmla="*/ 1 h 1102"/>
                <a:gd name="T88" fmla="*/ 1 w 1131"/>
                <a:gd name="T89" fmla="*/ 1 h 1102"/>
                <a:gd name="T90" fmla="*/ 1 w 1131"/>
                <a:gd name="T91" fmla="*/ 1 h 1102"/>
                <a:gd name="T92" fmla="*/ 1 w 1131"/>
                <a:gd name="T93" fmla="*/ 1 h 1102"/>
                <a:gd name="T94" fmla="*/ 1 w 1131"/>
                <a:gd name="T95" fmla="*/ 1 h 1102"/>
                <a:gd name="T96" fmla="*/ 1 w 1131"/>
                <a:gd name="T97" fmla="*/ 1 h 1102"/>
                <a:gd name="T98" fmla="*/ 1 w 1131"/>
                <a:gd name="T99" fmla="*/ 1 h 1102"/>
                <a:gd name="T100" fmla="*/ 1 w 1131"/>
                <a:gd name="T101" fmla="*/ 1 h 1102"/>
                <a:gd name="T102" fmla="*/ 1 w 1131"/>
                <a:gd name="T103" fmla="*/ 1 h 1102"/>
                <a:gd name="T104" fmla="*/ 1 w 1131"/>
                <a:gd name="T105" fmla="*/ 1 h 1102"/>
                <a:gd name="T106" fmla="*/ 1 w 1131"/>
                <a:gd name="T107" fmla="*/ 1 h 1102"/>
                <a:gd name="T108" fmla="*/ 1 w 1131"/>
                <a:gd name="T109" fmla="*/ 1 h 1102"/>
                <a:gd name="T110" fmla="*/ 1 w 1131"/>
                <a:gd name="T111" fmla="*/ 1 h 1102"/>
                <a:gd name="T112" fmla="*/ 1 w 1131"/>
                <a:gd name="T113" fmla="*/ 1 h 1102"/>
                <a:gd name="T114" fmla="*/ 1 w 1131"/>
                <a:gd name="T115" fmla="*/ 1 h 1102"/>
                <a:gd name="T116" fmla="*/ 1 w 1131"/>
                <a:gd name="T117" fmla="*/ 1 h 1102"/>
                <a:gd name="T118" fmla="*/ 1 w 1131"/>
                <a:gd name="T119" fmla="*/ 1 h 1102"/>
                <a:gd name="T120" fmla="*/ 1 w 1131"/>
                <a:gd name="T121" fmla="*/ 1 h 1102"/>
                <a:gd name="T122" fmla="*/ 1 w 1131"/>
                <a:gd name="T123" fmla="*/ 1 h 1102"/>
                <a:gd name="T124" fmla="*/ 1 w 1131"/>
                <a:gd name="T125" fmla="*/ 1 h 1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1" h="1102">
                  <a:moveTo>
                    <a:pt x="0" y="345"/>
                  </a:moveTo>
                  <a:lnTo>
                    <a:pt x="2" y="324"/>
                  </a:lnTo>
                  <a:lnTo>
                    <a:pt x="2" y="307"/>
                  </a:lnTo>
                  <a:lnTo>
                    <a:pt x="4" y="288"/>
                  </a:lnTo>
                  <a:lnTo>
                    <a:pt x="6" y="272"/>
                  </a:lnTo>
                  <a:lnTo>
                    <a:pt x="6" y="259"/>
                  </a:lnTo>
                  <a:lnTo>
                    <a:pt x="8" y="245"/>
                  </a:lnTo>
                  <a:lnTo>
                    <a:pt x="8" y="232"/>
                  </a:lnTo>
                  <a:lnTo>
                    <a:pt x="10" y="220"/>
                  </a:lnTo>
                  <a:lnTo>
                    <a:pt x="10" y="209"/>
                  </a:lnTo>
                  <a:lnTo>
                    <a:pt x="11" y="197"/>
                  </a:lnTo>
                  <a:lnTo>
                    <a:pt x="11" y="188"/>
                  </a:lnTo>
                  <a:lnTo>
                    <a:pt x="13" y="178"/>
                  </a:lnTo>
                  <a:lnTo>
                    <a:pt x="13" y="169"/>
                  </a:lnTo>
                  <a:lnTo>
                    <a:pt x="15" y="161"/>
                  </a:lnTo>
                  <a:lnTo>
                    <a:pt x="15" y="151"/>
                  </a:lnTo>
                  <a:lnTo>
                    <a:pt x="15" y="144"/>
                  </a:lnTo>
                  <a:lnTo>
                    <a:pt x="17" y="136"/>
                  </a:lnTo>
                  <a:lnTo>
                    <a:pt x="17" y="128"/>
                  </a:lnTo>
                  <a:lnTo>
                    <a:pt x="19" y="121"/>
                  </a:lnTo>
                  <a:lnTo>
                    <a:pt x="19" y="113"/>
                  </a:lnTo>
                  <a:lnTo>
                    <a:pt x="19" y="107"/>
                  </a:lnTo>
                  <a:lnTo>
                    <a:pt x="21" y="101"/>
                  </a:lnTo>
                  <a:lnTo>
                    <a:pt x="21" y="94"/>
                  </a:lnTo>
                  <a:lnTo>
                    <a:pt x="21" y="88"/>
                  </a:lnTo>
                  <a:lnTo>
                    <a:pt x="23" y="75"/>
                  </a:lnTo>
                  <a:lnTo>
                    <a:pt x="25" y="59"/>
                  </a:lnTo>
                  <a:lnTo>
                    <a:pt x="25" y="53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4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23"/>
                  </a:lnTo>
                  <a:lnTo>
                    <a:pt x="52" y="25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4" y="42"/>
                  </a:lnTo>
                  <a:lnTo>
                    <a:pt x="54" y="46"/>
                  </a:lnTo>
                  <a:lnTo>
                    <a:pt x="56" y="50"/>
                  </a:lnTo>
                  <a:lnTo>
                    <a:pt x="56" y="53"/>
                  </a:lnTo>
                  <a:lnTo>
                    <a:pt x="58" y="57"/>
                  </a:lnTo>
                  <a:lnTo>
                    <a:pt x="58" y="63"/>
                  </a:lnTo>
                  <a:lnTo>
                    <a:pt x="58" y="67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59" y="82"/>
                  </a:lnTo>
                  <a:lnTo>
                    <a:pt x="59" y="88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3" y="107"/>
                  </a:lnTo>
                  <a:lnTo>
                    <a:pt x="63" y="113"/>
                  </a:lnTo>
                  <a:lnTo>
                    <a:pt x="63" y="115"/>
                  </a:lnTo>
                  <a:lnTo>
                    <a:pt x="63" y="121"/>
                  </a:lnTo>
                  <a:lnTo>
                    <a:pt x="63" y="124"/>
                  </a:lnTo>
                  <a:lnTo>
                    <a:pt x="65" y="126"/>
                  </a:lnTo>
                  <a:lnTo>
                    <a:pt x="65" y="130"/>
                  </a:lnTo>
                  <a:lnTo>
                    <a:pt x="65" y="134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44"/>
                  </a:lnTo>
                  <a:lnTo>
                    <a:pt x="67" y="146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61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7" y="167"/>
                  </a:lnTo>
                  <a:lnTo>
                    <a:pt x="69" y="169"/>
                  </a:lnTo>
                  <a:lnTo>
                    <a:pt x="69" y="174"/>
                  </a:lnTo>
                  <a:lnTo>
                    <a:pt x="69" y="184"/>
                  </a:lnTo>
                  <a:lnTo>
                    <a:pt x="71" y="194"/>
                  </a:lnTo>
                  <a:lnTo>
                    <a:pt x="71" y="203"/>
                  </a:lnTo>
                  <a:lnTo>
                    <a:pt x="73" y="215"/>
                  </a:lnTo>
                  <a:lnTo>
                    <a:pt x="73" y="224"/>
                  </a:lnTo>
                  <a:lnTo>
                    <a:pt x="75" y="238"/>
                  </a:lnTo>
                  <a:lnTo>
                    <a:pt x="75" y="249"/>
                  </a:lnTo>
                  <a:lnTo>
                    <a:pt x="77" y="261"/>
                  </a:lnTo>
                  <a:lnTo>
                    <a:pt x="77" y="274"/>
                  </a:lnTo>
                  <a:lnTo>
                    <a:pt x="79" y="290"/>
                  </a:lnTo>
                  <a:lnTo>
                    <a:pt x="79" y="305"/>
                  </a:lnTo>
                  <a:lnTo>
                    <a:pt x="81" y="320"/>
                  </a:lnTo>
                  <a:lnTo>
                    <a:pt x="82" y="340"/>
                  </a:lnTo>
                  <a:lnTo>
                    <a:pt x="82" y="359"/>
                  </a:lnTo>
                  <a:lnTo>
                    <a:pt x="86" y="384"/>
                  </a:lnTo>
                  <a:lnTo>
                    <a:pt x="88" y="416"/>
                  </a:lnTo>
                  <a:lnTo>
                    <a:pt x="90" y="447"/>
                  </a:lnTo>
                  <a:lnTo>
                    <a:pt x="92" y="472"/>
                  </a:lnTo>
                  <a:lnTo>
                    <a:pt x="94" y="493"/>
                  </a:lnTo>
                  <a:lnTo>
                    <a:pt x="94" y="512"/>
                  </a:lnTo>
                  <a:lnTo>
                    <a:pt x="96" y="531"/>
                  </a:lnTo>
                  <a:lnTo>
                    <a:pt x="98" y="547"/>
                  </a:lnTo>
                  <a:lnTo>
                    <a:pt x="100" y="562"/>
                  </a:lnTo>
                  <a:lnTo>
                    <a:pt x="100" y="578"/>
                  </a:lnTo>
                  <a:lnTo>
                    <a:pt x="102" y="591"/>
                  </a:lnTo>
                  <a:lnTo>
                    <a:pt x="102" y="604"/>
                  </a:lnTo>
                  <a:lnTo>
                    <a:pt x="104" y="618"/>
                  </a:lnTo>
                  <a:lnTo>
                    <a:pt x="104" y="627"/>
                  </a:lnTo>
                  <a:lnTo>
                    <a:pt x="104" y="635"/>
                  </a:lnTo>
                  <a:lnTo>
                    <a:pt x="106" y="643"/>
                  </a:lnTo>
                  <a:lnTo>
                    <a:pt x="106" y="649"/>
                  </a:lnTo>
                  <a:lnTo>
                    <a:pt x="106" y="654"/>
                  </a:lnTo>
                  <a:lnTo>
                    <a:pt x="107" y="660"/>
                  </a:lnTo>
                  <a:lnTo>
                    <a:pt x="107" y="664"/>
                  </a:lnTo>
                  <a:lnTo>
                    <a:pt x="107" y="670"/>
                  </a:lnTo>
                  <a:lnTo>
                    <a:pt x="107" y="672"/>
                  </a:lnTo>
                  <a:lnTo>
                    <a:pt x="107" y="675"/>
                  </a:lnTo>
                  <a:lnTo>
                    <a:pt x="107" y="679"/>
                  </a:lnTo>
                  <a:lnTo>
                    <a:pt x="109" y="683"/>
                  </a:lnTo>
                  <a:lnTo>
                    <a:pt x="109" y="685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09" y="693"/>
                  </a:lnTo>
                  <a:lnTo>
                    <a:pt x="109" y="699"/>
                  </a:lnTo>
                  <a:lnTo>
                    <a:pt x="111" y="710"/>
                  </a:lnTo>
                  <a:lnTo>
                    <a:pt x="111" y="720"/>
                  </a:lnTo>
                  <a:lnTo>
                    <a:pt x="113" y="729"/>
                  </a:lnTo>
                  <a:lnTo>
                    <a:pt x="113" y="739"/>
                  </a:lnTo>
                  <a:lnTo>
                    <a:pt x="115" y="748"/>
                  </a:lnTo>
                  <a:lnTo>
                    <a:pt x="115" y="756"/>
                  </a:lnTo>
                  <a:lnTo>
                    <a:pt x="117" y="766"/>
                  </a:lnTo>
                  <a:lnTo>
                    <a:pt x="117" y="773"/>
                  </a:lnTo>
                  <a:lnTo>
                    <a:pt x="119" y="783"/>
                  </a:lnTo>
                  <a:lnTo>
                    <a:pt x="119" y="791"/>
                  </a:lnTo>
                  <a:lnTo>
                    <a:pt x="121" y="798"/>
                  </a:lnTo>
                  <a:lnTo>
                    <a:pt x="121" y="808"/>
                  </a:lnTo>
                  <a:lnTo>
                    <a:pt x="121" y="816"/>
                  </a:lnTo>
                  <a:lnTo>
                    <a:pt x="123" y="823"/>
                  </a:lnTo>
                  <a:lnTo>
                    <a:pt x="123" y="831"/>
                  </a:lnTo>
                  <a:lnTo>
                    <a:pt x="125" y="839"/>
                  </a:lnTo>
                  <a:lnTo>
                    <a:pt x="125" y="846"/>
                  </a:lnTo>
                  <a:lnTo>
                    <a:pt x="127" y="854"/>
                  </a:lnTo>
                  <a:lnTo>
                    <a:pt x="127" y="860"/>
                  </a:lnTo>
                  <a:lnTo>
                    <a:pt x="129" y="867"/>
                  </a:lnTo>
                  <a:lnTo>
                    <a:pt x="129" y="875"/>
                  </a:lnTo>
                  <a:lnTo>
                    <a:pt x="130" y="881"/>
                  </a:lnTo>
                  <a:lnTo>
                    <a:pt x="130" y="887"/>
                  </a:lnTo>
                  <a:lnTo>
                    <a:pt x="132" y="894"/>
                  </a:lnTo>
                  <a:lnTo>
                    <a:pt x="132" y="900"/>
                  </a:lnTo>
                  <a:lnTo>
                    <a:pt x="134" y="906"/>
                  </a:lnTo>
                  <a:lnTo>
                    <a:pt x="134" y="912"/>
                  </a:lnTo>
                  <a:lnTo>
                    <a:pt x="136" y="917"/>
                  </a:lnTo>
                  <a:lnTo>
                    <a:pt x="136" y="923"/>
                  </a:lnTo>
                  <a:lnTo>
                    <a:pt x="138" y="929"/>
                  </a:lnTo>
                  <a:lnTo>
                    <a:pt x="138" y="935"/>
                  </a:lnTo>
                  <a:lnTo>
                    <a:pt x="140" y="940"/>
                  </a:lnTo>
                  <a:lnTo>
                    <a:pt x="140" y="944"/>
                  </a:lnTo>
                  <a:lnTo>
                    <a:pt x="142" y="950"/>
                  </a:lnTo>
                  <a:lnTo>
                    <a:pt x="142" y="956"/>
                  </a:lnTo>
                  <a:lnTo>
                    <a:pt x="144" y="962"/>
                  </a:lnTo>
                  <a:lnTo>
                    <a:pt x="144" y="965"/>
                  </a:lnTo>
                  <a:lnTo>
                    <a:pt x="146" y="971"/>
                  </a:lnTo>
                  <a:lnTo>
                    <a:pt x="148" y="975"/>
                  </a:lnTo>
                  <a:lnTo>
                    <a:pt x="148" y="979"/>
                  </a:lnTo>
                  <a:lnTo>
                    <a:pt x="148" y="983"/>
                  </a:lnTo>
                  <a:lnTo>
                    <a:pt x="150" y="985"/>
                  </a:lnTo>
                  <a:lnTo>
                    <a:pt x="150" y="986"/>
                  </a:lnTo>
                  <a:lnTo>
                    <a:pt x="150" y="988"/>
                  </a:lnTo>
                  <a:lnTo>
                    <a:pt x="150" y="990"/>
                  </a:lnTo>
                  <a:lnTo>
                    <a:pt x="152" y="992"/>
                  </a:lnTo>
                  <a:lnTo>
                    <a:pt x="152" y="996"/>
                  </a:lnTo>
                  <a:lnTo>
                    <a:pt x="153" y="1000"/>
                  </a:lnTo>
                  <a:lnTo>
                    <a:pt x="155" y="1006"/>
                  </a:lnTo>
                  <a:lnTo>
                    <a:pt x="155" y="1010"/>
                  </a:lnTo>
                  <a:lnTo>
                    <a:pt x="157" y="1011"/>
                  </a:lnTo>
                  <a:lnTo>
                    <a:pt x="159" y="1015"/>
                  </a:lnTo>
                  <a:lnTo>
                    <a:pt x="159" y="1019"/>
                  </a:lnTo>
                  <a:lnTo>
                    <a:pt x="161" y="1023"/>
                  </a:lnTo>
                  <a:lnTo>
                    <a:pt x="163" y="1027"/>
                  </a:lnTo>
                  <a:lnTo>
                    <a:pt x="163" y="1031"/>
                  </a:lnTo>
                  <a:lnTo>
                    <a:pt x="165" y="1033"/>
                  </a:lnTo>
                  <a:lnTo>
                    <a:pt x="167" y="1036"/>
                  </a:lnTo>
                  <a:lnTo>
                    <a:pt x="169" y="1040"/>
                  </a:lnTo>
                  <a:lnTo>
                    <a:pt x="169" y="1042"/>
                  </a:lnTo>
                  <a:lnTo>
                    <a:pt x="171" y="1046"/>
                  </a:lnTo>
                  <a:lnTo>
                    <a:pt x="173" y="1048"/>
                  </a:lnTo>
                  <a:lnTo>
                    <a:pt x="175" y="1052"/>
                  </a:lnTo>
                  <a:lnTo>
                    <a:pt x="177" y="1054"/>
                  </a:lnTo>
                  <a:lnTo>
                    <a:pt x="178" y="1056"/>
                  </a:lnTo>
                  <a:lnTo>
                    <a:pt x="178" y="1058"/>
                  </a:lnTo>
                  <a:lnTo>
                    <a:pt x="180" y="1061"/>
                  </a:lnTo>
                  <a:lnTo>
                    <a:pt x="182" y="1063"/>
                  </a:lnTo>
                  <a:lnTo>
                    <a:pt x="184" y="1065"/>
                  </a:lnTo>
                  <a:lnTo>
                    <a:pt x="188" y="1067"/>
                  </a:lnTo>
                  <a:lnTo>
                    <a:pt x="190" y="1069"/>
                  </a:lnTo>
                  <a:lnTo>
                    <a:pt x="190" y="1071"/>
                  </a:lnTo>
                  <a:lnTo>
                    <a:pt x="192" y="1071"/>
                  </a:lnTo>
                  <a:lnTo>
                    <a:pt x="194" y="1073"/>
                  </a:lnTo>
                  <a:lnTo>
                    <a:pt x="196" y="1075"/>
                  </a:lnTo>
                  <a:lnTo>
                    <a:pt x="198" y="1077"/>
                  </a:lnTo>
                  <a:lnTo>
                    <a:pt x="200" y="1079"/>
                  </a:lnTo>
                  <a:lnTo>
                    <a:pt x="201" y="1079"/>
                  </a:lnTo>
                  <a:lnTo>
                    <a:pt x="205" y="1081"/>
                  </a:lnTo>
                  <a:lnTo>
                    <a:pt x="207" y="1081"/>
                  </a:lnTo>
                  <a:lnTo>
                    <a:pt x="209" y="1082"/>
                  </a:lnTo>
                  <a:lnTo>
                    <a:pt x="213" y="1084"/>
                  </a:lnTo>
                  <a:lnTo>
                    <a:pt x="215" y="1084"/>
                  </a:lnTo>
                  <a:lnTo>
                    <a:pt x="219" y="1084"/>
                  </a:lnTo>
                  <a:lnTo>
                    <a:pt x="221" y="1086"/>
                  </a:lnTo>
                  <a:lnTo>
                    <a:pt x="225" y="1086"/>
                  </a:lnTo>
                  <a:lnTo>
                    <a:pt x="228" y="1086"/>
                  </a:lnTo>
                  <a:lnTo>
                    <a:pt x="230" y="1086"/>
                  </a:lnTo>
                  <a:lnTo>
                    <a:pt x="232" y="1086"/>
                  </a:lnTo>
                  <a:lnTo>
                    <a:pt x="236" y="1086"/>
                  </a:lnTo>
                  <a:lnTo>
                    <a:pt x="238" y="1086"/>
                  </a:lnTo>
                  <a:lnTo>
                    <a:pt x="242" y="1086"/>
                  </a:lnTo>
                  <a:lnTo>
                    <a:pt x="244" y="1086"/>
                  </a:lnTo>
                  <a:lnTo>
                    <a:pt x="246" y="1086"/>
                  </a:lnTo>
                  <a:lnTo>
                    <a:pt x="249" y="1084"/>
                  </a:lnTo>
                  <a:lnTo>
                    <a:pt x="251" y="1084"/>
                  </a:lnTo>
                  <a:lnTo>
                    <a:pt x="255" y="1084"/>
                  </a:lnTo>
                  <a:lnTo>
                    <a:pt x="259" y="1082"/>
                  </a:lnTo>
                  <a:lnTo>
                    <a:pt x="261" y="1081"/>
                  </a:lnTo>
                  <a:lnTo>
                    <a:pt x="265" y="1081"/>
                  </a:lnTo>
                  <a:lnTo>
                    <a:pt x="267" y="1079"/>
                  </a:lnTo>
                  <a:lnTo>
                    <a:pt x="269" y="1077"/>
                  </a:lnTo>
                  <a:lnTo>
                    <a:pt x="271" y="1077"/>
                  </a:lnTo>
                  <a:lnTo>
                    <a:pt x="273" y="1075"/>
                  </a:lnTo>
                  <a:lnTo>
                    <a:pt x="274" y="1075"/>
                  </a:lnTo>
                  <a:lnTo>
                    <a:pt x="276" y="1073"/>
                  </a:lnTo>
                  <a:lnTo>
                    <a:pt x="278" y="1071"/>
                  </a:lnTo>
                  <a:lnTo>
                    <a:pt x="282" y="1069"/>
                  </a:lnTo>
                  <a:lnTo>
                    <a:pt x="286" y="1067"/>
                  </a:lnTo>
                  <a:lnTo>
                    <a:pt x="288" y="1063"/>
                  </a:lnTo>
                  <a:lnTo>
                    <a:pt x="292" y="1061"/>
                  </a:lnTo>
                  <a:lnTo>
                    <a:pt x="294" y="1058"/>
                  </a:lnTo>
                  <a:lnTo>
                    <a:pt x="297" y="1054"/>
                  </a:lnTo>
                  <a:lnTo>
                    <a:pt x="301" y="1050"/>
                  </a:lnTo>
                  <a:lnTo>
                    <a:pt x="307" y="1046"/>
                  </a:lnTo>
                  <a:lnTo>
                    <a:pt x="309" y="1042"/>
                  </a:lnTo>
                  <a:lnTo>
                    <a:pt x="311" y="1040"/>
                  </a:lnTo>
                  <a:lnTo>
                    <a:pt x="313" y="1038"/>
                  </a:lnTo>
                  <a:lnTo>
                    <a:pt x="315" y="1036"/>
                  </a:lnTo>
                  <a:lnTo>
                    <a:pt x="317" y="1033"/>
                  </a:lnTo>
                  <a:lnTo>
                    <a:pt x="321" y="1031"/>
                  </a:lnTo>
                  <a:lnTo>
                    <a:pt x="322" y="1027"/>
                  </a:lnTo>
                  <a:lnTo>
                    <a:pt x="326" y="1025"/>
                  </a:lnTo>
                  <a:lnTo>
                    <a:pt x="328" y="1023"/>
                  </a:lnTo>
                  <a:lnTo>
                    <a:pt x="330" y="1019"/>
                  </a:lnTo>
                  <a:lnTo>
                    <a:pt x="334" y="1019"/>
                  </a:lnTo>
                  <a:lnTo>
                    <a:pt x="336" y="1017"/>
                  </a:lnTo>
                  <a:lnTo>
                    <a:pt x="338" y="1015"/>
                  </a:lnTo>
                  <a:lnTo>
                    <a:pt x="340" y="1013"/>
                  </a:lnTo>
                  <a:lnTo>
                    <a:pt x="342" y="1013"/>
                  </a:lnTo>
                  <a:lnTo>
                    <a:pt x="344" y="1011"/>
                  </a:lnTo>
                  <a:lnTo>
                    <a:pt x="347" y="1011"/>
                  </a:lnTo>
                  <a:lnTo>
                    <a:pt x="349" y="1010"/>
                  </a:lnTo>
                  <a:lnTo>
                    <a:pt x="351" y="1010"/>
                  </a:lnTo>
                  <a:lnTo>
                    <a:pt x="353" y="1010"/>
                  </a:lnTo>
                  <a:lnTo>
                    <a:pt x="355" y="1010"/>
                  </a:lnTo>
                  <a:lnTo>
                    <a:pt x="357" y="1010"/>
                  </a:lnTo>
                  <a:lnTo>
                    <a:pt x="359" y="1010"/>
                  </a:lnTo>
                  <a:lnTo>
                    <a:pt x="361" y="1010"/>
                  </a:lnTo>
                  <a:lnTo>
                    <a:pt x="363" y="1011"/>
                  </a:lnTo>
                  <a:lnTo>
                    <a:pt x="365" y="1011"/>
                  </a:lnTo>
                  <a:lnTo>
                    <a:pt x="367" y="1013"/>
                  </a:lnTo>
                  <a:lnTo>
                    <a:pt x="369" y="1013"/>
                  </a:lnTo>
                  <a:lnTo>
                    <a:pt x="370" y="1015"/>
                  </a:lnTo>
                  <a:lnTo>
                    <a:pt x="372" y="1017"/>
                  </a:lnTo>
                  <a:lnTo>
                    <a:pt x="376" y="1019"/>
                  </a:lnTo>
                  <a:lnTo>
                    <a:pt x="378" y="1019"/>
                  </a:lnTo>
                  <a:lnTo>
                    <a:pt x="380" y="1023"/>
                  </a:lnTo>
                  <a:lnTo>
                    <a:pt x="382" y="1025"/>
                  </a:lnTo>
                  <a:lnTo>
                    <a:pt x="386" y="1027"/>
                  </a:lnTo>
                  <a:lnTo>
                    <a:pt x="388" y="1031"/>
                  </a:lnTo>
                  <a:lnTo>
                    <a:pt x="392" y="1033"/>
                  </a:lnTo>
                  <a:lnTo>
                    <a:pt x="392" y="1034"/>
                  </a:lnTo>
                  <a:lnTo>
                    <a:pt x="393" y="1036"/>
                  </a:lnTo>
                  <a:lnTo>
                    <a:pt x="395" y="1038"/>
                  </a:lnTo>
                  <a:lnTo>
                    <a:pt x="397" y="1040"/>
                  </a:lnTo>
                  <a:lnTo>
                    <a:pt x="399" y="1042"/>
                  </a:lnTo>
                  <a:lnTo>
                    <a:pt x="403" y="1046"/>
                  </a:lnTo>
                  <a:lnTo>
                    <a:pt x="405" y="1050"/>
                  </a:lnTo>
                  <a:lnTo>
                    <a:pt x="409" y="1054"/>
                  </a:lnTo>
                  <a:lnTo>
                    <a:pt x="413" y="1058"/>
                  </a:lnTo>
                  <a:lnTo>
                    <a:pt x="417" y="1061"/>
                  </a:lnTo>
                  <a:lnTo>
                    <a:pt x="418" y="1065"/>
                  </a:lnTo>
                  <a:lnTo>
                    <a:pt x="422" y="1067"/>
                  </a:lnTo>
                  <a:lnTo>
                    <a:pt x="424" y="1071"/>
                  </a:lnTo>
                  <a:lnTo>
                    <a:pt x="428" y="1073"/>
                  </a:lnTo>
                  <a:lnTo>
                    <a:pt x="432" y="1077"/>
                  </a:lnTo>
                  <a:lnTo>
                    <a:pt x="434" y="1079"/>
                  </a:lnTo>
                  <a:lnTo>
                    <a:pt x="436" y="1079"/>
                  </a:lnTo>
                  <a:lnTo>
                    <a:pt x="436" y="1081"/>
                  </a:lnTo>
                  <a:lnTo>
                    <a:pt x="438" y="1081"/>
                  </a:lnTo>
                  <a:lnTo>
                    <a:pt x="440" y="1082"/>
                  </a:lnTo>
                  <a:lnTo>
                    <a:pt x="441" y="1084"/>
                  </a:lnTo>
                  <a:lnTo>
                    <a:pt x="445" y="1086"/>
                  </a:lnTo>
                  <a:lnTo>
                    <a:pt x="447" y="1086"/>
                  </a:lnTo>
                  <a:lnTo>
                    <a:pt x="449" y="1088"/>
                  </a:lnTo>
                  <a:lnTo>
                    <a:pt x="453" y="1090"/>
                  </a:lnTo>
                  <a:lnTo>
                    <a:pt x="455" y="1092"/>
                  </a:lnTo>
                  <a:lnTo>
                    <a:pt x="459" y="1092"/>
                  </a:lnTo>
                  <a:lnTo>
                    <a:pt x="463" y="1094"/>
                  </a:lnTo>
                  <a:lnTo>
                    <a:pt x="464" y="1094"/>
                  </a:lnTo>
                  <a:lnTo>
                    <a:pt x="468" y="1096"/>
                  </a:lnTo>
                  <a:lnTo>
                    <a:pt x="472" y="1096"/>
                  </a:lnTo>
                  <a:lnTo>
                    <a:pt x="476" y="1098"/>
                  </a:lnTo>
                  <a:lnTo>
                    <a:pt x="478" y="1098"/>
                  </a:lnTo>
                  <a:lnTo>
                    <a:pt x="482" y="1098"/>
                  </a:lnTo>
                  <a:lnTo>
                    <a:pt x="486" y="1098"/>
                  </a:lnTo>
                  <a:lnTo>
                    <a:pt x="488" y="1098"/>
                  </a:lnTo>
                  <a:lnTo>
                    <a:pt x="489" y="1100"/>
                  </a:lnTo>
                  <a:lnTo>
                    <a:pt x="493" y="1100"/>
                  </a:lnTo>
                  <a:lnTo>
                    <a:pt x="499" y="1100"/>
                  </a:lnTo>
                  <a:lnTo>
                    <a:pt x="503" y="1100"/>
                  </a:lnTo>
                  <a:lnTo>
                    <a:pt x="507" y="1100"/>
                  </a:lnTo>
                  <a:lnTo>
                    <a:pt x="512" y="1100"/>
                  </a:lnTo>
                  <a:lnTo>
                    <a:pt x="520" y="1098"/>
                  </a:lnTo>
                  <a:lnTo>
                    <a:pt x="528" y="1098"/>
                  </a:lnTo>
                  <a:lnTo>
                    <a:pt x="536" y="1098"/>
                  </a:lnTo>
                  <a:lnTo>
                    <a:pt x="545" y="1098"/>
                  </a:lnTo>
                  <a:lnTo>
                    <a:pt x="553" y="1096"/>
                  </a:lnTo>
                  <a:lnTo>
                    <a:pt x="559" y="1096"/>
                  </a:lnTo>
                  <a:lnTo>
                    <a:pt x="564" y="1096"/>
                  </a:lnTo>
                  <a:lnTo>
                    <a:pt x="570" y="1096"/>
                  </a:lnTo>
                  <a:lnTo>
                    <a:pt x="576" y="1096"/>
                  </a:lnTo>
                  <a:lnTo>
                    <a:pt x="582" y="1096"/>
                  </a:lnTo>
                  <a:lnTo>
                    <a:pt x="589" y="1096"/>
                  </a:lnTo>
                  <a:lnTo>
                    <a:pt x="597" y="1096"/>
                  </a:lnTo>
                  <a:lnTo>
                    <a:pt x="605" y="1096"/>
                  </a:lnTo>
                  <a:lnTo>
                    <a:pt x="612" y="1098"/>
                  </a:lnTo>
                  <a:lnTo>
                    <a:pt x="620" y="1098"/>
                  </a:lnTo>
                  <a:lnTo>
                    <a:pt x="628" y="1098"/>
                  </a:lnTo>
                  <a:lnTo>
                    <a:pt x="635" y="1100"/>
                  </a:lnTo>
                  <a:lnTo>
                    <a:pt x="641" y="1100"/>
                  </a:lnTo>
                  <a:lnTo>
                    <a:pt x="647" y="1100"/>
                  </a:lnTo>
                  <a:lnTo>
                    <a:pt x="651" y="1100"/>
                  </a:lnTo>
                  <a:lnTo>
                    <a:pt x="656" y="1100"/>
                  </a:lnTo>
                  <a:lnTo>
                    <a:pt x="662" y="1100"/>
                  </a:lnTo>
                  <a:lnTo>
                    <a:pt x="670" y="1100"/>
                  </a:lnTo>
                  <a:lnTo>
                    <a:pt x="676" y="1100"/>
                  </a:lnTo>
                  <a:lnTo>
                    <a:pt x="683" y="1098"/>
                  </a:lnTo>
                  <a:lnTo>
                    <a:pt x="691" y="1098"/>
                  </a:lnTo>
                  <a:lnTo>
                    <a:pt x="699" y="1096"/>
                  </a:lnTo>
                  <a:lnTo>
                    <a:pt x="704" y="1096"/>
                  </a:lnTo>
                  <a:lnTo>
                    <a:pt x="708" y="1094"/>
                  </a:lnTo>
                  <a:lnTo>
                    <a:pt x="714" y="1092"/>
                  </a:lnTo>
                  <a:lnTo>
                    <a:pt x="720" y="1092"/>
                  </a:lnTo>
                  <a:lnTo>
                    <a:pt x="722" y="1090"/>
                  </a:lnTo>
                  <a:lnTo>
                    <a:pt x="726" y="1090"/>
                  </a:lnTo>
                  <a:lnTo>
                    <a:pt x="728" y="1088"/>
                  </a:lnTo>
                  <a:lnTo>
                    <a:pt x="731" y="1088"/>
                  </a:lnTo>
                  <a:lnTo>
                    <a:pt x="735" y="1086"/>
                  </a:lnTo>
                  <a:lnTo>
                    <a:pt x="741" y="1084"/>
                  </a:lnTo>
                  <a:lnTo>
                    <a:pt x="747" y="1082"/>
                  </a:lnTo>
                  <a:lnTo>
                    <a:pt x="752" y="1081"/>
                  </a:lnTo>
                  <a:lnTo>
                    <a:pt x="758" y="1079"/>
                  </a:lnTo>
                  <a:lnTo>
                    <a:pt x="762" y="1077"/>
                  </a:lnTo>
                  <a:lnTo>
                    <a:pt x="764" y="1075"/>
                  </a:lnTo>
                  <a:lnTo>
                    <a:pt x="766" y="1075"/>
                  </a:lnTo>
                  <a:lnTo>
                    <a:pt x="768" y="1073"/>
                  </a:lnTo>
                  <a:lnTo>
                    <a:pt x="772" y="1073"/>
                  </a:lnTo>
                  <a:lnTo>
                    <a:pt x="775" y="1071"/>
                  </a:lnTo>
                  <a:lnTo>
                    <a:pt x="777" y="1071"/>
                  </a:lnTo>
                  <a:lnTo>
                    <a:pt x="781" y="1069"/>
                  </a:lnTo>
                  <a:lnTo>
                    <a:pt x="785" y="1069"/>
                  </a:lnTo>
                  <a:lnTo>
                    <a:pt x="789" y="1067"/>
                  </a:lnTo>
                  <a:lnTo>
                    <a:pt x="791" y="1067"/>
                  </a:lnTo>
                  <a:lnTo>
                    <a:pt x="795" y="1067"/>
                  </a:lnTo>
                  <a:lnTo>
                    <a:pt x="799" y="1067"/>
                  </a:lnTo>
                  <a:lnTo>
                    <a:pt x="802" y="1067"/>
                  </a:lnTo>
                  <a:lnTo>
                    <a:pt x="804" y="1067"/>
                  </a:lnTo>
                  <a:lnTo>
                    <a:pt x="806" y="1067"/>
                  </a:lnTo>
                  <a:lnTo>
                    <a:pt x="808" y="1067"/>
                  </a:lnTo>
                  <a:lnTo>
                    <a:pt x="812" y="1067"/>
                  </a:lnTo>
                  <a:lnTo>
                    <a:pt x="814" y="1067"/>
                  </a:lnTo>
                  <a:lnTo>
                    <a:pt x="818" y="1067"/>
                  </a:lnTo>
                  <a:lnTo>
                    <a:pt x="820" y="1067"/>
                  </a:lnTo>
                  <a:lnTo>
                    <a:pt x="823" y="1069"/>
                  </a:lnTo>
                  <a:lnTo>
                    <a:pt x="827" y="1069"/>
                  </a:lnTo>
                  <a:lnTo>
                    <a:pt x="831" y="1071"/>
                  </a:lnTo>
                  <a:lnTo>
                    <a:pt x="835" y="1071"/>
                  </a:lnTo>
                  <a:lnTo>
                    <a:pt x="839" y="1073"/>
                  </a:lnTo>
                  <a:lnTo>
                    <a:pt x="843" y="1073"/>
                  </a:lnTo>
                  <a:lnTo>
                    <a:pt x="845" y="1075"/>
                  </a:lnTo>
                  <a:lnTo>
                    <a:pt x="847" y="1075"/>
                  </a:lnTo>
                  <a:lnTo>
                    <a:pt x="847" y="1077"/>
                  </a:lnTo>
                  <a:lnTo>
                    <a:pt x="850" y="1077"/>
                  </a:lnTo>
                  <a:lnTo>
                    <a:pt x="852" y="1079"/>
                  </a:lnTo>
                  <a:lnTo>
                    <a:pt x="856" y="1079"/>
                  </a:lnTo>
                  <a:lnTo>
                    <a:pt x="860" y="1081"/>
                  </a:lnTo>
                  <a:lnTo>
                    <a:pt x="864" y="1082"/>
                  </a:lnTo>
                  <a:lnTo>
                    <a:pt x="870" y="1084"/>
                  </a:lnTo>
                  <a:lnTo>
                    <a:pt x="873" y="1086"/>
                  </a:lnTo>
                  <a:lnTo>
                    <a:pt x="877" y="1086"/>
                  </a:lnTo>
                  <a:lnTo>
                    <a:pt x="883" y="1088"/>
                  </a:lnTo>
                  <a:lnTo>
                    <a:pt x="887" y="1090"/>
                  </a:lnTo>
                  <a:lnTo>
                    <a:pt x="889" y="1090"/>
                  </a:lnTo>
                  <a:lnTo>
                    <a:pt x="891" y="1090"/>
                  </a:lnTo>
                  <a:lnTo>
                    <a:pt x="895" y="1092"/>
                  </a:lnTo>
                  <a:lnTo>
                    <a:pt x="896" y="1092"/>
                  </a:lnTo>
                  <a:lnTo>
                    <a:pt x="900" y="1092"/>
                  </a:lnTo>
                  <a:lnTo>
                    <a:pt x="902" y="1092"/>
                  </a:lnTo>
                  <a:lnTo>
                    <a:pt x="906" y="1094"/>
                  </a:lnTo>
                  <a:lnTo>
                    <a:pt x="910" y="1094"/>
                  </a:lnTo>
                  <a:lnTo>
                    <a:pt x="914" y="1094"/>
                  </a:lnTo>
                  <a:lnTo>
                    <a:pt x="918" y="1094"/>
                  </a:lnTo>
                  <a:lnTo>
                    <a:pt x="921" y="1094"/>
                  </a:lnTo>
                  <a:lnTo>
                    <a:pt x="925" y="1094"/>
                  </a:lnTo>
                  <a:lnTo>
                    <a:pt x="927" y="1094"/>
                  </a:lnTo>
                  <a:lnTo>
                    <a:pt x="929" y="1092"/>
                  </a:lnTo>
                  <a:lnTo>
                    <a:pt x="931" y="1092"/>
                  </a:lnTo>
                  <a:lnTo>
                    <a:pt x="933" y="1092"/>
                  </a:lnTo>
                  <a:lnTo>
                    <a:pt x="937" y="1092"/>
                  </a:lnTo>
                  <a:lnTo>
                    <a:pt x="941" y="1092"/>
                  </a:lnTo>
                  <a:lnTo>
                    <a:pt x="944" y="1090"/>
                  </a:lnTo>
                  <a:lnTo>
                    <a:pt x="948" y="1090"/>
                  </a:lnTo>
                  <a:lnTo>
                    <a:pt x="950" y="1088"/>
                  </a:lnTo>
                  <a:lnTo>
                    <a:pt x="956" y="1088"/>
                  </a:lnTo>
                  <a:lnTo>
                    <a:pt x="960" y="1086"/>
                  </a:lnTo>
                  <a:lnTo>
                    <a:pt x="964" y="1084"/>
                  </a:lnTo>
                  <a:lnTo>
                    <a:pt x="967" y="1084"/>
                  </a:lnTo>
                  <a:lnTo>
                    <a:pt x="969" y="1082"/>
                  </a:lnTo>
                  <a:lnTo>
                    <a:pt x="971" y="1082"/>
                  </a:lnTo>
                  <a:lnTo>
                    <a:pt x="973" y="1082"/>
                  </a:lnTo>
                  <a:lnTo>
                    <a:pt x="977" y="1081"/>
                  </a:lnTo>
                  <a:lnTo>
                    <a:pt x="979" y="1079"/>
                  </a:lnTo>
                  <a:lnTo>
                    <a:pt x="985" y="1079"/>
                  </a:lnTo>
                  <a:lnTo>
                    <a:pt x="989" y="1077"/>
                  </a:lnTo>
                  <a:lnTo>
                    <a:pt x="992" y="1075"/>
                  </a:lnTo>
                  <a:lnTo>
                    <a:pt x="996" y="1075"/>
                  </a:lnTo>
                  <a:lnTo>
                    <a:pt x="1000" y="1073"/>
                  </a:lnTo>
                  <a:lnTo>
                    <a:pt x="1004" y="1073"/>
                  </a:lnTo>
                  <a:lnTo>
                    <a:pt x="1008" y="1073"/>
                  </a:lnTo>
                  <a:lnTo>
                    <a:pt x="1012" y="1071"/>
                  </a:lnTo>
                  <a:lnTo>
                    <a:pt x="1014" y="1071"/>
                  </a:lnTo>
                  <a:lnTo>
                    <a:pt x="1017" y="1071"/>
                  </a:lnTo>
                  <a:lnTo>
                    <a:pt x="1019" y="1071"/>
                  </a:lnTo>
                  <a:lnTo>
                    <a:pt x="1021" y="1071"/>
                  </a:lnTo>
                  <a:lnTo>
                    <a:pt x="1025" y="1071"/>
                  </a:lnTo>
                  <a:lnTo>
                    <a:pt x="1029" y="1071"/>
                  </a:lnTo>
                  <a:lnTo>
                    <a:pt x="1031" y="1071"/>
                  </a:lnTo>
                  <a:lnTo>
                    <a:pt x="1035" y="1071"/>
                  </a:lnTo>
                  <a:lnTo>
                    <a:pt x="1039" y="1073"/>
                  </a:lnTo>
                  <a:lnTo>
                    <a:pt x="1040" y="1073"/>
                  </a:lnTo>
                  <a:lnTo>
                    <a:pt x="1046" y="1075"/>
                  </a:lnTo>
                  <a:lnTo>
                    <a:pt x="1048" y="1075"/>
                  </a:lnTo>
                  <a:lnTo>
                    <a:pt x="1052" y="1077"/>
                  </a:lnTo>
                  <a:lnTo>
                    <a:pt x="1054" y="1077"/>
                  </a:lnTo>
                  <a:lnTo>
                    <a:pt x="1056" y="1079"/>
                  </a:lnTo>
                  <a:lnTo>
                    <a:pt x="1060" y="1079"/>
                  </a:lnTo>
                  <a:lnTo>
                    <a:pt x="1063" y="1081"/>
                  </a:lnTo>
                  <a:lnTo>
                    <a:pt x="1067" y="1082"/>
                  </a:lnTo>
                  <a:lnTo>
                    <a:pt x="1073" y="1084"/>
                  </a:lnTo>
                  <a:lnTo>
                    <a:pt x="1081" y="1086"/>
                  </a:lnTo>
                  <a:lnTo>
                    <a:pt x="1085" y="1088"/>
                  </a:lnTo>
                  <a:lnTo>
                    <a:pt x="1088" y="1090"/>
                  </a:lnTo>
                  <a:lnTo>
                    <a:pt x="1092" y="1092"/>
                  </a:lnTo>
                  <a:lnTo>
                    <a:pt x="1094" y="1092"/>
                  </a:lnTo>
                  <a:lnTo>
                    <a:pt x="1098" y="1094"/>
                  </a:lnTo>
                  <a:lnTo>
                    <a:pt x="1100" y="1094"/>
                  </a:lnTo>
                  <a:lnTo>
                    <a:pt x="1104" y="1096"/>
                  </a:lnTo>
                  <a:lnTo>
                    <a:pt x="1108" y="1096"/>
                  </a:lnTo>
                  <a:lnTo>
                    <a:pt x="1111" y="1098"/>
                  </a:lnTo>
                  <a:lnTo>
                    <a:pt x="1115" y="1100"/>
                  </a:lnTo>
                  <a:lnTo>
                    <a:pt x="1119" y="1100"/>
                  </a:lnTo>
                  <a:lnTo>
                    <a:pt x="1125" y="1102"/>
                  </a:lnTo>
                  <a:lnTo>
                    <a:pt x="1129" y="1102"/>
                  </a:lnTo>
                  <a:lnTo>
                    <a:pt x="1131" y="1102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7" name="Freeform 156"/>
            <p:cNvSpPr>
              <a:spLocks/>
            </p:cNvSpPr>
            <p:nvPr/>
          </p:nvSpPr>
          <p:spPr bwMode="auto">
            <a:xfrm>
              <a:off x="2693" y="2909"/>
              <a:ext cx="801" cy="179"/>
            </a:xfrm>
            <a:custGeom>
              <a:avLst/>
              <a:gdLst>
                <a:gd name="T0" fmla="*/ 0 w 1603"/>
                <a:gd name="T1" fmla="*/ 1 h 357"/>
                <a:gd name="T2" fmla="*/ 0 w 1603"/>
                <a:gd name="T3" fmla="*/ 1 h 357"/>
                <a:gd name="T4" fmla="*/ 0 w 1603"/>
                <a:gd name="T5" fmla="*/ 1 h 357"/>
                <a:gd name="T6" fmla="*/ 0 w 1603"/>
                <a:gd name="T7" fmla="*/ 1 h 357"/>
                <a:gd name="T8" fmla="*/ 0 w 1603"/>
                <a:gd name="T9" fmla="*/ 1 h 357"/>
                <a:gd name="T10" fmla="*/ 0 w 1603"/>
                <a:gd name="T11" fmla="*/ 1 h 357"/>
                <a:gd name="T12" fmla="*/ 0 w 1603"/>
                <a:gd name="T13" fmla="*/ 1 h 357"/>
                <a:gd name="T14" fmla="*/ 0 w 1603"/>
                <a:gd name="T15" fmla="*/ 1 h 357"/>
                <a:gd name="T16" fmla="*/ 0 w 1603"/>
                <a:gd name="T17" fmla="*/ 1 h 357"/>
                <a:gd name="T18" fmla="*/ 0 w 1603"/>
                <a:gd name="T19" fmla="*/ 1 h 357"/>
                <a:gd name="T20" fmla="*/ 0 w 1603"/>
                <a:gd name="T21" fmla="*/ 1 h 357"/>
                <a:gd name="T22" fmla="*/ 0 w 1603"/>
                <a:gd name="T23" fmla="*/ 1 h 357"/>
                <a:gd name="T24" fmla="*/ 0 w 1603"/>
                <a:gd name="T25" fmla="*/ 1 h 357"/>
                <a:gd name="T26" fmla="*/ 0 w 1603"/>
                <a:gd name="T27" fmla="*/ 1 h 357"/>
                <a:gd name="T28" fmla="*/ 0 w 1603"/>
                <a:gd name="T29" fmla="*/ 1 h 357"/>
                <a:gd name="T30" fmla="*/ 0 w 1603"/>
                <a:gd name="T31" fmla="*/ 1 h 357"/>
                <a:gd name="T32" fmla="*/ 0 w 1603"/>
                <a:gd name="T33" fmla="*/ 1 h 357"/>
                <a:gd name="T34" fmla="*/ 0 w 1603"/>
                <a:gd name="T35" fmla="*/ 1 h 357"/>
                <a:gd name="T36" fmla="*/ 0 w 1603"/>
                <a:gd name="T37" fmla="*/ 1 h 357"/>
                <a:gd name="T38" fmla="*/ 0 w 1603"/>
                <a:gd name="T39" fmla="*/ 1 h 357"/>
                <a:gd name="T40" fmla="*/ 0 w 1603"/>
                <a:gd name="T41" fmla="*/ 1 h 357"/>
                <a:gd name="T42" fmla="*/ 0 w 1603"/>
                <a:gd name="T43" fmla="*/ 1 h 357"/>
                <a:gd name="T44" fmla="*/ 0 w 1603"/>
                <a:gd name="T45" fmla="*/ 1 h 357"/>
                <a:gd name="T46" fmla="*/ 0 w 1603"/>
                <a:gd name="T47" fmla="*/ 1 h 357"/>
                <a:gd name="T48" fmla="*/ 0 w 1603"/>
                <a:gd name="T49" fmla="*/ 1 h 357"/>
                <a:gd name="T50" fmla="*/ 0 w 1603"/>
                <a:gd name="T51" fmla="*/ 1 h 357"/>
                <a:gd name="T52" fmla="*/ 0 w 1603"/>
                <a:gd name="T53" fmla="*/ 1 h 357"/>
                <a:gd name="T54" fmla="*/ 0 w 1603"/>
                <a:gd name="T55" fmla="*/ 1 h 357"/>
                <a:gd name="T56" fmla="*/ 0 w 1603"/>
                <a:gd name="T57" fmla="*/ 1 h 357"/>
                <a:gd name="T58" fmla="*/ 0 w 1603"/>
                <a:gd name="T59" fmla="*/ 1 h 357"/>
                <a:gd name="T60" fmla="*/ 0 w 1603"/>
                <a:gd name="T61" fmla="*/ 1 h 357"/>
                <a:gd name="T62" fmla="*/ 0 w 1603"/>
                <a:gd name="T63" fmla="*/ 1 h 357"/>
                <a:gd name="T64" fmla="*/ 0 w 1603"/>
                <a:gd name="T65" fmla="*/ 1 h 357"/>
                <a:gd name="T66" fmla="*/ 0 w 1603"/>
                <a:gd name="T67" fmla="*/ 1 h 357"/>
                <a:gd name="T68" fmla="*/ 0 w 1603"/>
                <a:gd name="T69" fmla="*/ 1 h 357"/>
                <a:gd name="T70" fmla="*/ 0 w 1603"/>
                <a:gd name="T71" fmla="*/ 1 h 357"/>
                <a:gd name="T72" fmla="*/ 0 w 1603"/>
                <a:gd name="T73" fmla="*/ 1 h 357"/>
                <a:gd name="T74" fmla="*/ 0 w 1603"/>
                <a:gd name="T75" fmla="*/ 1 h 357"/>
                <a:gd name="T76" fmla="*/ 0 w 1603"/>
                <a:gd name="T77" fmla="*/ 1 h 357"/>
                <a:gd name="T78" fmla="*/ 0 w 1603"/>
                <a:gd name="T79" fmla="*/ 1 h 357"/>
                <a:gd name="T80" fmla="*/ 0 w 1603"/>
                <a:gd name="T81" fmla="*/ 1 h 357"/>
                <a:gd name="T82" fmla="*/ 0 w 1603"/>
                <a:gd name="T83" fmla="*/ 1 h 357"/>
                <a:gd name="T84" fmla="*/ 0 w 1603"/>
                <a:gd name="T85" fmla="*/ 1 h 357"/>
                <a:gd name="T86" fmla="*/ 0 w 1603"/>
                <a:gd name="T87" fmla="*/ 1 h 357"/>
                <a:gd name="T88" fmla="*/ 0 w 1603"/>
                <a:gd name="T89" fmla="*/ 1 h 357"/>
                <a:gd name="T90" fmla="*/ 0 w 1603"/>
                <a:gd name="T91" fmla="*/ 1 h 357"/>
                <a:gd name="T92" fmla="*/ 0 w 1603"/>
                <a:gd name="T93" fmla="*/ 1 h 357"/>
                <a:gd name="T94" fmla="*/ 0 w 1603"/>
                <a:gd name="T95" fmla="*/ 1 h 357"/>
                <a:gd name="T96" fmla="*/ 0 w 1603"/>
                <a:gd name="T97" fmla="*/ 1 h 357"/>
                <a:gd name="T98" fmla="*/ 0 w 1603"/>
                <a:gd name="T99" fmla="*/ 1 h 357"/>
                <a:gd name="T100" fmla="*/ 0 w 1603"/>
                <a:gd name="T101" fmla="*/ 1 h 357"/>
                <a:gd name="T102" fmla="*/ 0 w 1603"/>
                <a:gd name="T103" fmla="*/ 1 h 357"/>
                <a:gd name="T104" fmla="*/ 0 w 1603"/>
                <a:gd name="T105" fmla="*/ 1 h 357"/>
                <a:gd name="T106" fmla="*/ 0 w 1603"/>
                <a:gd name="T107" fmla="*/ 1 h 357"/>
                <a:gd name="T108" fmla="*/ 0 w 1603"/>
                <a:gd name="T109" fmla="*/ 1 h 357"/>
                <a:gd name="T110" fmla="*/ 0 w 1603"/>
                <a:gd name="T111" fmla="*/ 1 h 357"/>
                <a:gd name="T112" fmla="*/ 0 w 1603"/>
                <a:gd name="T113" fmla="*/ 1 h 357"/>
                <a:gd name="T114" fmla="*/ 0 w 1603"/>
                <a:gd name="T115" fmla="*/ 1 h 357"/>
                <a:gd name="T116" fmla="*/ 0 w 1603"/>
                <a:gd name="T117" fmla="*/ 1 h 357"/>
                <a:gd name="T118" fmla="*/ 0 w 1603"/>
                <a:gd name="T119" fmla="*/ 1 h 357"/>
                <a:gd name="T120" fmla="*/ 0 w 1603"/>
                <a:gd name="T121" fmla="*/ 1 h 357"/>
                <a:gd name="T122" fmla="*/ 0 w 1603"/>
                <a:gd name="T123" fmla="*/ 1 h 357"/>
                <a:gd name="T124" fmla="*/ 0 w 1603"/>
                <a:gd name="T125" fmla="*/ 1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3" h="357">
                  <a:moveTo>
                    <a:pt x="0" y="354"/>
                  </a:moveTo>
                  <a:lnTo>
                    <a:pt x="2" y="354"/>
                  </a:lnTo>
                  <a:lnTo>
                    <a:pt x="3" y="354"/>
                  </a:lnTo>
                  <a:lnTo>
                    <a:pt x="5" y="354"/>
                  </a:lnTo>
                  <a:lnTo>
                    <a:pt x="7" y="354"/>
                  </a:lnTo>
                  <a:lnTo>
                    <a:pt x="11" y="356"/>
                  </a:lnTo>
                  <a:lnTo>
                    <a:pt x="13" y="356"/>
                  </a:lnTo>
                  <a:lnTo>
                    <a:pt x="15" y="356"/>
                  </a:lnTo>
                  <a:lnTo>
                    <a:pt x="19" y="356"/>
                  </a:lnTo>
                  <a:lnTo>
                    <a:pt x="21" y="356"/>
                  </a:lnTo>
                  <a:lnTo>
                    <a:pt x="25" y="356"/>
                  </a:lnTo>
                  <a:lnTo>
                    <a:pt x="28" y="357"/>
                  </a:lnTo>
                  <a:lnTo>
                    <a:pt x="32" y="357"/>
                  </a:lnTo>
                  <a:lnTo>
                    <a:pt x="38" y="357"/>
                  </a:lnTo>
                  <a:lnTo>
                    <a:pt x="40" y="357"/>
                  </a:lnTo>
                  <a:lnTo>
                    <a:pt x="44" y="357"/>
                  </a:lnTo>
                  <a:lnTo>
                    <a:pt x="48" y="357"/>
                  </a:lnTo>
                  <a:lnTo>
                    <a:pt x="53" y="357"/>
                  </a:lnTo>
                  <a:lnTo>
                    <a:pt x="57" y="357"/>
                  </a:lnTo>
                  <a:lnTo>
                    <a:pt x="61" y="357"/>
                  </a:lnTo>
                  <a:lnTo>
                    <a:pt x="69" y="357"/>
                  </a:lnTo>
                  <a:lnTo>
                    <a:pt x="76" y="357"/>
                  </a:lnTo>
                  <a:lnTo>
                    <a:pt x="84" y="357"/>
                  </a:lnTo>
                  <a:lnTo>
                    <a:pt x="92" y="357"/>
                  </a:lnTo>
                  <a:lnTo>
                    <a:pt x="99" y="357"/>
                  </a:lnTo>
                  <a:lnTo>
                    <a:pt x="109" y="357"/>
                  </a:lnTo>
                  <a:lnTo>
                    <a:pt x="119" y="357"/>
                  </a:lnTo>
                  <a:lnTo>
                    <a:pt x="128" y="357"/>
                  </a:lnTo>
                  <a:lnTo>
                    <a:pt x="136" y="357"/>
                  </a:lnTo>
                  <a:lnTo>
                    <a:pt x="146" y="357"/>
                  </a:lnTo>
                  <a:lnTo>
                    <a:pt x="155" y="357"/>
                  </a:lnTo>
                  <a:lnTo>
                    <a:pt x="165" y="357"/>
                  </a:lnTo>
                  <a:lnTo>
                    <a:pt x="172" y="357"/>
                  </a:lnTo>
                  <a:lnTo>
                    <a:pt x="180" y="357"/>
                  </a:lnTo>
                  <a:lnTo>
                    <a:pt x="188" y="357"/>
                  </a:lnTo>
                  <a:lnTo>
                    <a:pt x="199" y="357"/>
                  </a:lnTo>
                  <a:lnTo>
                    <a:pt x="207" y="357"/>
                  </a:lnTo>
                  <a:lnTo>
                    <a:pt x="215" y="356"/>
                  </a:lnTo>
                  <a:lnTo>
                    <a:pt x="220" y="356"/>
                  </a:lnTo>
                  <a:lnTo>
                    <a:pt x="230" y="356"/>
                  </a:lnTo>
                  <a:lnTo>
                    <a:pt x="240" y="356"/>
                  </a:lnTo>
                  <a:lnTo>
                    <a:pt x="247" y="356"/>
                  </a:lnTo>
                  <a:lnTo>
                    <a:pt x="255" y="356"/>
                  </a:lnTo>
                  <a:lnTo>
                    <a:pt x="261" y="356"/>
                  </a:lnTo>
                  <a:lnTo>
                    <a:pt x="270" y="354"/>
                  </a:lnTo>
                  <a:lnTo>
                    <a:pt x="278" y="354"/>
                  </a:lnTo>
                  <a:lnTo>
                    <a:pt x="286" y="354"/>
                  </a:lnTo>
                  <a:lnTo>
                    <a:pt x="293" y="354"/>
                  </a:lnTo>
                  <a:lnTo>
                    <a:pt x="301" y="352"/>
                  </a:lnTo>
                  <a:lnTo>
                    <a:pt x="309" y="352"/>
                  </a:lnTo>
                  <a:lnTo>
                    <a:pt x="318" y="352"/>
                  </a:lnTo>
                  <a:lnTo>
                    <a:pt x="328" y="350"/>
                  </a:lnTo>
                  <a:lnTo>
                    <a:pt x="336" y="350"/>
                  </a:lnTo>
                  <a:lnTo>
                    <a:pt x="343" y="350"/>
                  </a:lnTo>
                  <a:lnTo>
                    <a:pt x="351" y="348"/>
                  </a:lnTo>
                  <a:lnTo>
                    <a:pt x="361" y="348"/>
                  </a:lnTo>
                  <a:lnTo>
                    <a:pt x="370" y="346"/>
                  </a:lnTo>
                  <a:lnTo>
                    <a:pt x="376" y="346"/>
                  </a:lnTo>
                  <a:lnTo>
                    <a:pt x="382" y="344"/>
                  </a:lnTo>
                  <a:lnTo>
                    <a:pt x="387" y="344"/>
                  </a:lnTo>
                  <a:lnTo>
                    <a:pt x="397" y="342"/>
                  </a:lnTo>
                  <a:lnTo>
                    <a:pt x="407" y="342"/>
                  </a:lnTo>
                  <a:lnTo>
                    <a:pt x="412" y="342"/>
                  </a:lnTo>
                  <a:lnTo>
                    <a:pt x="416" y="340"/>
                  </a:lnTo>
                  <a:lnTo>
                    <a:pt x="420" y="340"/>
                  </a:lnTo>
                  <a:lnTo>
                    <a:pt x="426" y="340"/>
                  </a:lnTo>
                  <a:lnTo>
                    <a:pt x="437" y="338"/>
                  </a:lnTo>
                  <a:lnTo>
                    <a:pt x="447" y="338"/>
                  </a:lnTo>
                  <a:lnTo>
                    <a:pt x="455" y="336"/>
                  </a:lnTo>
                  <a:lnTo>
                    <a:pt x="460" y="336"/>
                  </a:lnTo>
                  <a:lnTo>
                    <a:pt x="468" y="334"/>
                  </a:lnTo>
                  <a:lnTo>
                    <a:pt x="474" y="334"/>
                  </a:lnTo>
                  <a:lnTo>
                    <a:pt x="478" y="332"/>
                  </a:lnTo>
                  <a:lnTo>
                    <a:pt x="483" y="332"/>
                  </a:lnTo>
                  <a:lnTo>
                    <a:pt x="487" y="331"/>
                  </a:lnTo>
                  <a:lnTo>
                    <a:pt x="491" y="331"/>
                  </a:lnTo>
                  <a:lnTo>
                    <a:pt x="493" y="329"/>
                  </a:lnTo>
                  <a:lnTo>
                    <a:pt x="497" y="329"/>
                  </a:lnTo>
                  <a:lnTo>
                    <a:pt x="499" y="327"/>
                  </a:lnTo>
                  <a:lnTo>
                    <a:pt x="501" y="327"/>
                  </a:lnTo>
                  <a:lnTo>
                    <a:pt x="505" y="325"/>
                  </a:lnTo>
                  <a:lnTo>
                    <a:pt x="506" y="323"/>
                  </a:lnTo>
                  <a:lnTo>
                    <a:pt x="508" y="323"/>
                  </a:lnTo>
                  <a:lnTo>
                    <a:pt x="512" y="321"/>
                  </a:lnTo>
                  <a:lnTo>
                    <a:pt x="514" y="319"/>
                  </a:lnTo>
                  <a:lnTo>
                    <a:pt x="516" y="317"/>
                  </a:lnTo>
                  <a:lnTo>
                    <a:pt x="520" y="315"/>
                  </a:lnTo>
                  <a:lnTo>
                    <a:pt x="522" y="313"/>
                  </a:lnTo>
                  <a:lnTo>
                    <a:pt x="526" y="311"/>
                  </a:lnTo>
                  <a:lnTo>
                    <a:pt x="528" y="309"/>
                  </a:lnTo>
                  <a:lnTo>
                    <a:pt x="529" y="308"/>
                  </a:lnTo>
                  <a:lnTo>
                    <a:pt x="531" y="306"/>
                  </a:lnTo>
                  <a:lnTo>
                    <a:pt x="533" y="304"/>
                  </a:lnTo>
                  <a:lnTo>
                    <a:pt x="533" y="302"/>
                  </a:lnTo>
                  <a:lnTo>
                    <a:pt x="535" y="302"/>
                  </a:lnTo>
                  <a:lnTo>
                    <a:pt x="537" y="300"/>
                  </a:lnTo>
                  <a:lnTo>
                    <a:pt x="539" y="298"/>
                  </a:lnTo>
                  <a:lnTo>
                    <a:pt x="541" y="294"/>
                  </a:lnTo>
                  <a:lnTo>
                    <a:pt x="543" y="292"/>
                  </a:lnTo>
                  <a:lnTo>
                    <a:pt x="545" y="290"/>
                  </a:lnTo>
                  <a:lnTo>
                    <a:pt x="547" y="286"/>
                  </a:lnTo>
                  <a:lnTo>
                    <a:pt x="549" y="284"/>
                  </a:lnTo>
                  <a:lnTo>
                    <a:pt x="551" y="281"/>
                  </a:lnTo>
                  <a:lnTo>
                    <a:pt x="554" y="277"/>
                  </a:lnTo>
                  <a:lnTo>
                    <a:pt x="556" y="273"/>
                  </a:lnTo>
                  <a:lnTo>
                    <a:pt x="558" y="269"/>
                  </a:lnTo>
                  <a:lnTo>
                    <a:pt x="560" y="265"/>
                  </a:lnTo>
                  <a:lnTo>
                    <a:pt x="562" y="261"/>
                  </a:lnTo>
                  <a:lnTo>
                    <a:pt x="564" y="258"/>
                  </a:lnTo>
                  <a:lnTo>
                    <a:pt x="566" y="254"/>
                  </a:lnTo>
                  <a:lnTo>
                    <a:pt x="568" y="250"/>
                  </a:lnTo>
                  <a:lnTo>
                    <a:pt x="570" y="244"/>
                  </a:lnTo>
                  <a:lnTo>
                    <a:pt x="572" y="240"/>
                  </a:lnTo>
                  <a:lnTo>
                    <a:pt x="572" y="238"/>
                  </a:lnTo>
                  <a:lnTo>
                    <a:pt x="574" y="236"/>
                  </a:lnTo>
                  <a:lnTo>
                    <a:pt x="574" y="235"/>
                  </a:lnTo>
                  <a:lnTo>
                    <a:pt x="576" y="233"/>
                  </a:lnTo>
                  <a:lnTo>
                    <a:pt x="576" y="231"/>
                  </a:lnTo>
                  <a:lnTo>
                    <a:pt x="576" y="229"/>
                  </a:lnTo>
                  <a:lnTo>
                    <a:pt x="577" y="227"/>
                  </a:lnTo>
                  <a:lnTo>
                    <a:pt x="577" y="225"/>
                  </a:lnTo>
                  <a:lnTo>
                    <a:pt x="577" y="223"/>
                  </a:lnTo>
                  <a:lnTo>
                    <a:pt x="579" y="221"/>
                  </a:lnTo>
                  <a:lnTo>
                    <a:pt x="581" y="215"/>
                  </a:lnTo>
                  <a:lnTo>
                    <a:pt x="583" y="210"/>
                  </a:lnTo>
                  <a:lnTo>
                    <a:pt x="585" y="204"/>
                  </a:lnTo>
                  <a:lnTo>
                    <a:pt x="587" y="198"/>
                  </a:lnTo>
                  <a:lnTo>
                    <a:pt x="589" y="192"/>
                  </a:lnTo>
                  <a:lnTo>
                    <a:pt x="591" y="187"/>
                  </a:lnTo>
                  <a:lnTo>
                    <a:pt x="593" y="179"/>
                  </a:lnTo>
                  <a:lnTo>
                    <a:pt x="597" y="171"/>
                  </a:lnTo>
                  <a:lnTo>
                    <a:pt x="599" y="164"/>
                  </a:lnTo>
                  <a:lnTo>
                    <a:pt x="601" y="156"/>
                  </a:lnTo>
                  <a:lnTo>
                    <a:pt x="602" y="146"/>
                  </a:lnTo>
                  <a:lnTo>
                    <a:pt x="606" y="135"/>
                  </a:lnTo>
                  <a:lnTo>
                    <a:pt x="610" y="119"/>
                  </a:lnTo>
                  <a:lnTo>
                    <a:pt x="614" y="110"/>
                  </a:lnTo>
                  <a:lnTo>
                    <a:pt x="614" y="108"/>
                  </a:lnTo>
                  <a:lnTo>
                    <a:pt x="616" y="104"/>
                  </a:lnTo>
                  <a:lnTo>
                    <a:pt x="616" y="102"/>
                  </a:lnTo>
                  <a:lnTo>
                    <a:pt x="616" y="100"/>
                  </a:lnTo>
                  <a:lnTo>
                    <a:pt x="618" y="98"/>
                  </a:lnTo>
                  <a:lnTo>
                    <a:pt x="618" y="96"/>
                  </a:lnTo>
                  <a:lnTo>
                    <a:pt x="618" y="94"/>
                  </a:lnTo>
                  <a:lnTo>
                    <a:pt x="618" y="92"/>
                  </a:lnTo>
                  <a:lnTo>
                    <a:pt x="620" y="89"/>
                  </a:lnTo>
                  <a:lnTo>
                    <a:pt x="622" y="81"/>
                  </a:lnTo>
                  <a:lnTo>
                    <a:pt x="624" y="75"/>
                  </a:lnTo>
                  <a:lnTo>
                    <a:pt x="625" y="69"/>
                  </a:lnTo>
                  <a:lnTo>
                    <a:pt x="627" y="64"/>
                  </a:lnTo>
                  <a:lnTo>
                    <a:pt x="629" y="60"/>
                  </a:lnTo>
                  <a:lnTo>
                    <a:pt x="631" y="54"/>
                  </a:lnTo>
                  <a:lnTo>
                    <a:pt x="633" y="50"/>
                  </a:lnTo>
                  <a:lnTo>
                    <a:pt x="635" y="44"/>
                  </a:lnTo>
                  <a:lnTo>
                    <a:pt x="637" y="41"/>
                  </a:lnTo>
                  <a:lnTo>
                    <a:pt x="637" y="37"/>
                  </a:lnTo>
                  <a:lnTo>
                    <a:pt x="639" y="33"/>
                  </a:lnTo>
                  <a:lnTo>
                    <a:pt x="641" y="29"/>
                  </a:lnTo>
                  <a:lnTo>
                    <a:pt x="643" y="27"/>
                  </a:lnTo>
                  <a:lnTo>
                    <a:pt x="643" y="23"/>
                  </a:lnTo>
                  <a:lnTo>
                    <a:pt x="645" y="20"/>
                  </a:lnTo>
                  <a:lnTo>
                    <a:pt x="647" y="18"/>
                  </a:lnTo>
                  <a:lnTo>
                    <a:pt x="649" y="16"/>
                  </a:lnTo>
                  <a:lnTo>
                    <a:pt x="649" y="14"/>
                  </a:lnTo>
                  <a:lnTo>
                    <a:pt x="650" y="10"/>
                  </a:lnTo>
                  <a:lnTo>
                    <a:pt x="652" y="8"/>
                  </a:lnTo>
                  <a:lnTo>
                    <a:pt x="652" y="6"/>
                  </a:lnTo>
                  <a:lnTo>
                    <a:pt x="654" y="6"/>
                  </a:lnTo>
                  <a:lnTo>
                    <a:pt x="656" y="4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2"/>
                  </a:lnTo>
                  <a:lnTo>
                    <a:pt x="672" y="2"/>
                  </a:lnTo>
                  <a:lnTo>
                    <a:pt x="673" y="4"/>
                  </a:lnTo>
                  <a:lnTo>
                    <a:pt x="673" y="6"/>
                  </a:lnTo>
                  <a:lnTo>
                    <a:pt x="675" y="6"/>
                  </a:lnTo>
                  <a:lnTo>
                    <a:pt x="677" y="8"/>
                  </a:lnTo>
                  <a:lnTo>
                    <a:pt x="677" y="10"/>
                  </a:lnTo>
                  <a:lnTo>
                    <a:pt x="679" y="12"/>
                  </a:lnTo>
                  <a:lnTo>
                    <a:pt x="681" y="14"/>
                  </a:lnTo>
                  <a:lnTo>
                    <a:pt x="681" y="16"/>
                  </a:lnTo>
                  <a:lnTo>
                    <a:pt x="683" y="20"/>
                  </a:lnTo>
                  <a:lnTo>
                    <a:pt x="685" y="21"/>
                  </a:lnTo>
                  <a:lnTo>
                    <a:pt x="687" y="25"/>
                  </a:lnTo>
                  <a:lnTo>
                    <a:pt x="687" y="27"/>
                  </a:lnTo>
                  <a:lnTo>
                    <a:pt x="689" y="31"/>
                  </a:lnTo>
                  <a:lnTo>
                    <a:pt x="691" y="35"/>
                  </a:lnTo>
                  <a:lnTo>
                    <a:pt x="693" y="39"/>
                  </a:lnTo>
                  <a:lnTo>
                    <a:pt x="693" y="43"/>
                  </a:lnTo>
                  <a:lnTo>
                    <a:pt x="695" y="46"/>
                  </a:lnTo>
                  <a:lnTo>
                    <a:pt x="697" y="48"/>
                  </a:lnTo>
                  <a:lnTo>
                    <a:pt x="697" y="50"/>
                  </a:lnTo>
                  <a:lnTo>
                    <a:pt x="697" y="52"/>
                  </a:lnTo>
                  <a:lnTo>
                    <a:pt x="698" y="56"/>
                  </a:lnTo>
                  <a:lnTo>
                    <a:pt x="698" y="58"/>
                  </a:lnTo>
                  <a:lnTo>
                    <a:pt x="700" y="60"/>
                  </a:lnTo>
                  <a:lnTo>
                    <a:pt x="700" y="62"/>
                  </a:lnTo>
                  <a:lnTo>
                    <a:pt x="700" y="64"/>
                  </a:lnTo>
                  <a:lnTo>
                    <a:pt x="702" y="66"/>
                  </a:lnTo>
                  <a:lnTo>
                    <a:pt x="704" y="71"/>
                  </a:lnTo>
                  <a:lnTo>
                    <a:pt x="706" y="77"/>
                  </a:lnTo>
                  <a:lnTo>
                    <a:pt x="706" y="85"/>
                  </a:lnTo>
                  <a:lnTo>
                    <a:pt x="710" y="92"/>
                  </a:lnTo>
                  <a:lnTo>
                    <a:pt x="712" y="100"/>
                  </a:lnTo>
                  <a:lnTo>
                    <a:pt x="716" y="114"/>
                  </a:lnTo>
                  <a:lnTo>
                    <a:pt x="720" y="129"/>
                  </a:lnTo>
                  <a:lnTo>
                    <a:pt x="723" y="140"/>
                  </a:lnTo>
                  <a:lnTo>
                    <a:pt x="725" y="150"/>
                  </a:lnTo>
                  <a:lnTo>
                    <a:pt x="729" y="160"/>
                  </a:lnTo>
                  <a:lnTo>
                    <a:pt x="731" y="167"/>
                  </a:lnTo>
                  <a:lnTo>
                    <a:pt x="733" y="175"/>
                  </a:lnTo>
                  <a:lnTo>
                    <a:pt x="735" y="181"/>
                  </a:lnTo>
                  <a:lnTo>
                    <a:pt x="737" y="185"/>
                  </a:lnTo>
                  <a:lnTo>
                    <a:pt x="739" y="188"/>
                  </a:lnTo>
                  <a:lnTo>
                    <a:pt x="739" y="190"/>
                  </a:lnTo>
                  <a:lnTo>
                    <a:pt x="739" y="192"/>
                  </a:lnTo>
                  <a:lnTo>
                    <a:pt x="741" y="194"/>
                  </a:lnTo>
                  <a:lnTo>
                    <a:pt x="741" y="196"/>
                  </a:lnTo>
                  <a:lnTo>
                    <a:pt x="741" y="198"/>
                  </a:lnTo>
                  <a:lnTo>
                    <a:pt x="741" y="200"/>
                  </a:lnTo>
                  <a:lnTo>
                    <a:pt x="743" y="202"/>
                  </a:lnTo>
                  <a:lnTo>
                    <a:pt x="745" y="208"/>
                  </a:lnTo>
                  <a:lnTo>
                    <a:pt x="746" y="213"/>
                  </a:lnTo>
                  <a:lnTo>
                    <a:pt x="748" y="217"/>
                  </a:lnTo>
                  <a:lnTo>
                    <a:pt x="750" y="221"/>
                  </a:lnTo>
                  <a:lnTo>
                    <a:pt x="752" y="227"/>
                  </a:lnTo>
                  <a:lnTo>
                    <a:pt x="754" y="231"/>
                  </a:lnTo>
                  <a:lnTo>
                    <a:pt x="754" y="235"/>
                  </a:lnTo>
                  <a:lnTo>
                    <a:pt x="756" y="238"/>
                  </a:lnTo>
                  <a:lnTo>
                    <a:pt x="758" y="242"/>
                  </a:lnTo>
                  <a:lnTo>
                    <a:pt x="760" y="246"/>
                  </a:lnTo>
                  <a:lnTo>
                    <a:pt x="762" y="250"/>
                  </a:lnTo>
                  <a:lnTo>
                    <a:pt x="764" y="254"/>
                  </a:lnTo>
                  <a:lnTo>
                    <a:pt x="766" y="258"/>
                  </a:lnTo>
                  <a:lnTo>
                    <a:pt x="768" y="260"/>
                  </a:lnTo>
                  <a:lnTo>
                    <a:pt x="769" y="263"/>
                  </a:lnTo>
                  <a:lnTo>
                    <a:pt x="771" y="265"/>
                  </a:lnTo>
                  <a:lnTo>
                    <a:pt x="773" y="269"/>
                  </a:lnTo>
                  <a:lnTo>
                    <a:pt x="775" y="271"/>
                  </a:lnTo>
                  <a:lnTo>
                    <a:pt x="777" y="273"/>
                  </a:lnTo>
                  <a:lnTo>
                    <a:pt x="779" y="275"/>
                  </a:lnTo>
                  <a:lnTo>
                    <a:pt x="781" y="279"/>
                  </a:lnTo>
                  <a:lnTo>
                    <a:pt x="783" y="279"/>
                  </a:lnTo>
                  <a:lnTo>
                    <a:pt x="783" y="281"/>
                  </a:lnTo>
                  <a:lnTo>
                    <a:pt x="785" y="281"/>
                  </a:lnTo>
                  <a:lnTo>
                    <a:pt x="787" y="283"/>
                  </a:lnTo>
                  <a:lnTo>
                    <a:pt x="789" y="284"/>
                  </a:lnTo>
                  <a:lnTo>
                    <a:pt x="791" y="286"/>
                  </a:lnTo>
                  <a:lnTo>
                    <a:pt x="793" y="286"/>
                  </a:lnTo>
                  <a:lnTo>
                    <a:pt x="794" y="288"/>
                  </a:lnTo>
                  <a:lnTo>
                    <a:pt x="796" y="288"/>
                  </a:lnTo>
                  <a:lnTo>
                    <a:pt x="798" y="290"/>
                  </a:lnTo>
                  <a:lnTo>
                    <a:pt x="800" y="290"/>
                  </a:lnTo>
                  <a:lnTo>
                    <a:pt x="802" y="290"/>
                  </a:lnTo>
                  <a:lnTo>
                    <a:pt x="806" y="290"/>
                  </a:lnTo>
                  <a:lnTo>
                    <a:pt x="808" y="290"/>
                  </a:lnTo>
                  <a:lnTo>
                    <a:pt x="810" y="290"/>
                  </a:lnTo>
                  <a:lnTo>
                    <a:pt x="812" y="290"/>
                  </a:lnTo>
                  <a:lnTo>
                    <a:pt x="814" y="290"/>
                  </a:lnTo>
                  <a:lnTo>
                    <a:pt x="816" y="290"/>
                  </a:lnTo>
                  <a:lnTo>
                    <a:pt x="817" y="288"/>
                  </a:lnTo>
                  <a:lnTo>
                    <a:pt x="819" y="288"/>
                  </a:lnTo>
                  <a:lnTo>
                    <a:pt x="821" y="288"/>
                  </a:lnTo>
                  <a:lnTo>
                    <a:pt x="823" y="288"/>
                  </a:lnTo>
                  <a:lnTo>
                    <a:pt x="823" y="286"/>
                  </a:lnTo>
                  <a:lnTo>
                    <a:pt x="825" y="286"/>
                  </a:lnTo>
                  <a:lnTo>
                    <a:pt x="827" y="284"/>
                  </a:lnTo>
                  <a:lnTo>
                    <a:pt x="829" y="283"/>
                  </a:lnTo>
                  <a:lnTo>
                    <a:pt x="831" y="281"/>
                  </a:lnTo>
                  <a:lnTo>
                    <a:pt x="833" y="281"/>
                  </a:lnTo>
                  <a:lnTo>
                    <a:pt x="835" y="279"/>
                  </a:lnTo>
                  <a:lnTo>
                    <a:pt x="837" y="277"/>
                  </a:lnTo>
                  <a:lnTo>
                    <a:pt x="840" y="275"/>
                  </a:lnTo>
                  <a:lnTo>
                    <a:pt x="842" y="271"/>
                  </a:lnTo>
                  <a:lnTo>
                    <a:pt x="844" y="269"/>
                  </a:lnTo>
                  <a:lnTo>
                    <a:pt x="846" y="267"/>
                  </a:lnTo>
                  <a:lnTo>
                    <a:pt x="848" y="263"/>
                  </a:lnTo>
                  <a:lnTo>
                    <a:pt x="850" y="261"/>
                  </a:lnTo>
                  <a:lnTo>
                    <a:pt x="852" y="258"/>
                  </a:lnTo>
                  <a:lnTo>
                    <a:pt x="854" y="256"/>
                  </a:lnTo>
                  <a:lnTo>
                    <a:pt x="858" y="252"/>
                  </a:lnTo>
                  <a:lnTo>
                    <a:pt x="858" y="248"/>
                  </a:lnTo>
                  <a:lnTo>
                    <a:pt x="860" y="246"/>
                  </a:lnTo>
                  <a:lnTo>
                    <a:pt x="862" y="244"/>
                  </a:lnTo>
                  <a:lnTo>
                    <a:pt x="862" y="242"/>
                  </a:lnTo>
                  <a:lnTo>
                    <a:pt x="864" y="240"/>
                  </a:lnTo>
                  <a:lnTo>
                    <a:pt x="864" y="238"/>
                  </a:lnTo>
                  <a:lnTo>
                    <a:pt x="865" y="238"/>
                  </a:lnTo>
                  <a:lnTo>
                    <a:pt x="865" y="235"/>
                  </a:lnTo>
                  <a:lnTo>
                    <a:pt x="867" y="231"/>
                  </a:lnTo>
                  <a:lnTo>
                    <a:pt x="871" y="227"/>
                  </a:lnTo>
                  <a:lnTo>
                    <a:pt x="873" y="221"/>
                  </a:lnTo>
                  <a:lnTo>
                    <a:pt x="875" y="217"/>
                  </a:lnTo>
                  <a:lnTo>
                    <a:pt x="877" y="213"/>
                  </a:lnTo>
                  <a:lnTo>
                    <a:pt x="879" y="208"/>
                  </a:lnTo>
                  <a:lnTo>
                    <a:pt x="881" y="202"/>
                  </a:lnTo>
                  <a:lnTo>
                    <a:pt x="885" y="196"/>
                  </a:lnTo>
                  <a:lnTo>
                    <a:pt x="887" y="188"/>
                  </a:lnTo>
                  <a:lnTo>
                    <a:pt x="888" y="183"/>
                  </a:lnTo>
                  <a:lnTo>
                    <a:pt x="892" y="173"/>
                  </a:lnTo>
                  <a:lnTo>
                    <a:pt x="896" y="164"/>
                  </a:lnTo>
                  <a:lnTo>
                    <a:pt x="900" y="156"/>
                  </a:lnTo>
                  <a:lnTo>
                    <a:pt x="900" y="152"/>
                  </a:lnTo>
                  <a:lnTo>
                    <a:pt x="902" y="150"/>
                  </a:lnTo>
                  <a:lnTo>
                    <a:pt x="902" y="148"/>
                  </a:lnTo>
                  <a:lnTo>
                    <a:pt x="904" y="144"/>
                  </a:lnTo>
                  <a:lnTo>
                    <a:pt x="904" y="142"/>
                  </a:lnTo>
                  <a:lnTo>
                    <a:pt x="906" y="140"/>
                  </a:lnTo>
                  <a:lnTo>
                    <a:pt x="906" y="139"/>
                  </a:lnTo>
                  <a:lnTo>
                    <a:pt x="908" y="135"/>
                  </a:lnTo>
                  <a:lnTo>
                    <a:pt x="910" y="129"/>
                  </a:lnTo>
                  <a:lnTo>
                    <a:pt x="912" y="123"/>
                  </a:lnTo>
                  <a:lnTo>
                    <a:pt x="913" y="119"/>
                  </a:lnTo>
                  <a:lnTo>
                    <a:pt x="915" y="114"/>
                  </a:lnTo>
                  <a:lnTo>
                    <a:pt x="917" y="110"/>
                  </a:lnTo>
                  <a:lnTo>
                    <a:pt x="919" y="106"/>
                  </a:lnTo>
                  <a:lnTo>
                    <a:pt x="921" y="100"/>
                  </a:lnTo>
                  <a:lnTo>
                    <a:pt x="923" y="98"/>
                  </a:lnTo>
                  <a:lnTo>
                    <a:pt x="925" y="94"/>
                  </a:lnTo>
                  <a:lnTo>
                    <a:pt x="927" y="91"/>
                  </a:lnTo>
                  <a:lnTo>
                    <a:pt x="929" y="89"/>
                  </a:lnTo>
                  <a:lnTo>
                    <a:pt x="931" y="85"/>
                  </a:lnTo>
                  <a:lnTo>
                    <a:pt x="933" y="83"/>
                  </a:lnTo>
                  <a:lnTo>
                    <a:pt x="933" y="81"/>
                  </a:lnTo>
                  <a:lnTo>
                    <a:pt x="935" y="79"/>
                  </a:lnTo>
                  <a:lnTo>
                    <a:pt x="936" y="77"/>
                  </a:lnTo>
                  <a:lnTo>
                    <a:pt x="938" y="75"/>
                  </a:lnTo>
                  <a:lnTo>
                    <a:pt x="940" y="73"/>
                  </a:lnTo>
                  <a:lnTo>
                    <a:pt x="942" y="71"/>
                  </a:lnTo>
                  <a:lnTo>
                    <a:pt x="944" y="69"/>
                  </a:lnTo>
                  <a:lnTo>
                    <a:pt x="946" y="69"/>
                  </a:lnTo>
                  <a:lnTo>
                    <a:pt x="946" y="68"/>
                  </a:lnTo>
                  <a:lnTo>
                    <a:pt x="948" y="68"/>
                  </a:lnTo>
                  <a:lnTo>
                    <a:pt x="950" y="68"/>
                  </a:lnTo>
                  <a:lnTo>
                    <a:pt x="952" y="68"/>
                  </a:lnTo>
                  <a:lnTo>
                    <a:pt x="954" y="68"/>
                  </a:lnTo>
                  <a:lnTo>
                    <a:pt x="956" y="68"/>
                  </a:lnTo>
                  <a:lnTo>
                    <a:pt x="958" y="69"/>
                  </a:lnTo>
                  <a:lnTo>
                    <a:pt x="960" y="69"/>
                  </a:lnTo>
                  <a:lnTo>
                    <a:pt x="961" y="69"/>
                  </a:lnTo>
                  <a:lnTo>
                    <a:pt x="961" y="71"/>
                  </a:lnTo>
                  <a:lnTo>
                    <a:pt x="963" y="73"/>
                  </a:lnTo>
                  <a:lnTo>
                    <a:pt x="965" y="73"/>
                  </a:lnTo>
                  <a:lnTo>
                    <a:pt x="967" y="75"/>
                  </a:lnTo>
                  <a:lnTo>
                    <a:pt x="967" y="77"/>
                  </a:lnTo>
                  <a:lnTo>
                    <a:pt x="969" y="79"/>
                  </a:lnTo>
                  <a:lnTo>
                    <a:pt x="971" y="81"/>
                  </a:lnTo>
                  <a:lnTo>
                    <a:pt x="973" y="85"/>
                  </a:lnTo>
                  <a:lnTo>
                    <a:pt x="973" y="87"/>
                  </a:lnTo>
                  <a:lnTo>
                    <a:pt x="975" y="89"/>
                  </a:lnTo>
                  <a:lnTo>
                    <a:pt x="977" y="92"/>
                  </a:lnTo>
                  <a:lnTo>
                    <a:pt x="979" y="96"/>
                  </a:lnTo>
                  <a:lnTo>
                    <a:pt x="981" y="100"/>
                  </a:lnTo>
                  <a:lnTo>
                    <a:pt x="983" y="104"/>
                  </a:lnTo>
                  <a:lnTo>
                    <a:pt x="983" y="106"/>
                  </a:lnTo>
                  <a:lnTo>
                    <a:pt x="984" y="108"/>
                  </a:lnTo>
                  <a:lnTo>
                    <a:pt x="984" y="110"/>
                  </a:lnTo>
                  <a:lnTo>
                    <a:pt x="984" y="112"/>
                  </a:lnTo>
                  <a:lnTo>
                    <a:pt x="986" y="114"/>
                  </a:lnTo>
                  <a:lnTo>
                    <a:pt x="986" y="116"/>
                  </a:lnTo>
                  <a:lnTo>
                    <a:pt x="988" y="116"/>
                  </a:lnTo>
                  <a:lnTo>
                    <a:pt x="988" y="117"/>
                  </a:lnTo>
                  <a:lnTo>
                    <a:pt x="988" y="119"/>
                  </a:lnTo>
                  <a:lnTo>
                    <a:pt x="990" y="125"/>
                  </a:lnTo>
                  <a:lnTo>
                    <a:pt x="994" y="131"/>
                  </a:lnTo>
                  <a:lnTo>
                    <a:pt x="996" y="137"/>
                  </a:lnTo>
                  <a:lnTo>
                    <a:pt x="998" y="142"/>
                  </a:lnTo>
                  <a:lnTo>
                    <a:pt x="1000" y="148"/>
                  </a:lnTo>
                  <a:lnTo>
                    <a:pt x="1002" y="156"/>
                  </a:lnTo>
                  <a:lnTo>
                    <a:pt x="1006" y="165"/>
                  </a:lnTo>
                  <a:lnTo>
                    <a:pt x="1009" y="177"/>
                  </a:lnTo>
                  <a:lnTo>
                    <a:pt x="1013" y="188"/>
                  </a:lnTo>
                  <a:lnTo>
                    <a:pt x="1017" y="200"/>
                  </a:lnTo>
                  <a:lnTo>
                    <a:pt x="1019" y="208"/>
                  </a:lnTo>
                  <a:lnTo>
                    <a:pt x="1023" y="215"/>
                  </a:lnTo>
                  <a:lnTo>
                    <a:pt x="1025" y="219"/>
                  </a:lnTo>
                  <a:lnTo>
                    <a:pt x="1025" y="223"/>
                  </a:lnTo>
                  <a:lnTo>
                    <a:pt x="1027" y="225"/>
                  </a:lnTo>
                  <a:lnTo>
                    <a:pt x="1027" y="227"/>
                  </a:lnTo>
                  <a:lnTo>
                    <a:pt x="1027" y="229"/>
                  </a:lnTo>
                  <a:lnTo>
                    <a:pt x="1029" y="231"/>
                  </a:lnTo>
                  <a:lnTo>
                    <a:pt x="1029" y="233"/>
                  </a:lnTo>
                  <a:lnTo>
                    <a:pt x="1031" y="236"/>
                  </a:lnTo>
                  <a:lnTo>
                    <a:pt x="1032" y="242"/>
                  </a:lnTo>
                  <a:lnTo>
                    <a:pt x="1034" y="248"/>
                  </a:lnTo>
                  <a:lnTo>
                    <a:pt x="1036" y="252"/>
                  </a:lnTo>
                  <a:lnTo>
                    <a:pt x="1038" y="258"/>
                  </a:lnTo>
                  <a:lnTo>
                    <a:pt x="1040" y="261"/>
                  </a:lnTo>
                  <a:lnTo>
                    <a:pt x="1042" y="265"/>
                  </a:lnTo>
                  <a:lnTo>
                    <a:pt x="1044" y="271"/>
                  </a:lnTo>
                  <a:lnTo>
                    <a:pt x="1046" y="275"/>
                  </a:lnTo>
                  <a:lnTo>
                    <a:pt x="1048" y="279"/>
                  </a:lnTo>
                  <a:lnTo>
                    <a:pt x="1052" y="283"/>
                  </a:lnTo>
                  <a:lnTo>
                    <a:pt x="1054" y="286"/>
                  </a:lnTo>
                  <a:lnTo>
                    <a:pt x="1056" y="290"/>
                  </a:lnTo>
                  <a:lnTo>
                    <a:pt x="1057" y="294"/>
                  </a:lnTo>
                  <a:lnTo>
                    <a:pt x="1059" y="298"/>
                  </a:lnTo>
                  <a:lnTo>
                    <a:pt x="1061" y="300"/>
                  </a:lnTo>
                  <a:lnTo>
                    <a:pt x="1063" y="304"/>
                  </a:lnTo>
                  <a:lnTo>
                    <a:pt x="1065" y="306"/>
                  </a:lnTo>
                  <a:lnTo>
                    <a:pt x="1067" y="308"/>
                  </a:lnTo>
                  <a:lnTo>
                    <a:pt x="1069" y="309"/>
                  </a:lnTo>
                  <a:lnTo>
                    <a:pt x="1069" y="311"/>
                  </a:lnTo>
                  <a:lnTo>
                    <a:pt x="1069" y="313"/>
                  </a:lnTo>
                  <a:lnTo>
                    <a:pt x="1071" y="313"/>
                  </a:lnTo>
                  <a:lnTo>
                    <a:pt x="1073" y="317"/>
                  </a:lnTo>
                  <a:lnTo>
                    <a:pt x="1075" y="319"/>
                  </a:lnTo>
                  <a:lnTo>
                    <a:pt x="1079" y="321"/>
                  </a:lnTo>
                  <a:lnTo>
                    <a:pt x="1080" y="323"/>
                  </a:lnTo>
                  <a:lnTo>
                    <a:pt x="1082" y="325"/>
                  </a:lnTo>
                  <a:lnTo>
                    <a:pt x="1084" y="327"/>
                  </a:lnTo>
                  <a:lnTo>
                    <a:pt x="1088" y="329"/>
                  </a:lnTo>
                  <a:lnTo>
                    <a:pt x="1090" y="331"/>
                  </a:lnTo>
                  <a:lnTo>
                    <a:pt x="1094" y="332"/>
                  </a:lnTo>
                  <a:lnTo>
                    <a:pt x="1096" y="334"/>
                  </a:lnTo>
                  <a:lnTo>
                    <a:pt x="1100" y="336"/>
                  </a:lnTo>
                  <a:lnTo>
                    <a:pt x="1102" y="338"/>
                  </a:lnTo>
                  <a:lnTo>
                    <a:pt x="1105" y="340"/>
                  </a:lnTo>
                  <a:lnTo>
                    <a:pt x="1107" y="340"/>
                  </a:lnTo>
                  <a:lnTo>
                    <a:pt x="1111" y="342"/>
                  </a:lnTo>
                  <a:lnTo>
                    <a:pt x="1113" y="342"/>
                  </a:lnTo>
                  <a:lnTo>
                    <a:pt x="1115" y="344"/>
                  </a:lnTo>
                  <a:lnTo>
                    <a:pt x="1119" y="344"/>
                  </a:lnTo>
                  <a:lnTo>
                    <a:pt x="1123" y="344"/>
                  </a:lnTo>
                  <a:lnTo>
                    <a:pt x="1125" y="346"/>
                  </a:lnTo>
                  <a:lnTo>
                    <a:pt x="1128" y="346"/>
                  </a:lnTo>
                  <a:lnTo>
                    <a:pt x="1134" y="348"/>
                  </a:lnTo>
                  <a:lnTo>
                    <a:pt x="1138" y="348"/>
                  </a:lnTo>
                  <a:lnTo>
                    <a:pt x="1144" y="348"/>
                  </a:lnTo>
                  <a:lnTo>
                    <a:pt x="1150" y="348"/>
                  </a:lnTo>
                  <a:lnTo>
                    <a:pt x="1153" y="350"/>
                  </a:lnTo>
                  <a:lnTo>
                    <a:pt x="1157" y="350"/>
                  </a:lnTo>
                  <a:lnTo>
                    <a:pt x="1161" y="350"/>
                  </a:lnTo>
                  <a:lnTo>
                    <a:pt x="1165" y="350"/>
                  </a:lnTo>
                  <a:lnTo>
                    <a:pt x="1171" y="350"/>
                  </a:lnTo>
                  <a:lnTo>
                    <a:pt x="1176" y="350"/>
                  </a:lnTo>
                  <a:lnTo>
                    <a:pt x="1182" y="350"/>
                  </a:lnTo>
                  <a:lnTo>
                    <a:pt x="1190" y="350"/>
                  </a:lnTo>
                  <a:lnTo>
                    <a:pt x="1201" y="350"/>
                  </a:lnTo>
                  <a:lnTo>
                    <a:pt x="1215" y="350"/>
                  </a:lnTo>
                  <a:lnTo>
                    <a:pt x="1228" y="350"/>
                  </a:lnTo>
                  <a:lnTo>
                    <a:pt x="1242" y="350"/>
                  </a:lnTo>
                  <a:lnTo>
                    <a:pt x="1259" y="350"/>
                  </a:lnTo>
                  <a:lnTo>
                    <a:pt x="1272" y="350"/>
                  </a:lnTo>
                  <a:lnTo>
                    <a:pt x="1286" y="350"/>
                  </a:lnTo>
                  <a:lnTo>
                    <a:pt x="1299" y="350"/>
                  </a:lnTo>
                  <a:lnTo>
                    <a:pt x="1313" y="350"/>
                  </a:lnTo>
                  <a:lnTo>
                    <a:pt x="1326" y="352"/>
                  </a:lnTo>
                  <a:lnTo>
                    <a:pt x="1340" y="352"/>
                  </a:lnTo>
                  <a:lnTo>
                    <a:pt x="1351" y="352"/>
                  </a:lnTo>
                  <a:lnTo>
                    <a:pt x="1359" y="352"/>
                  </a:lnTo>
                  <a:lnTo>
                    <a:pt x="1365" y="354"/>
                  </a:lnTo>
                  <a:lnTo>
                    <a:pt x="1370" y="354"/>
                  </a:lnTo>
                  <a:lnTo>
                    <a:pt x="1378" y="354"/>
                  </a:lnTo>
                  <a:lnTo>
                    <a:pt x="1388" y="354"/>
                  </a:lnTo>
                  <a:lnTo>
                    <a:pt x="1395" y="356"/>
                  </a:lnTo>
                  <a:lnTo>
                    <a:pt x="1401" y="356"/>
                  </a:lnTo>
                  <a:lnTo>
                    <a:pt x="1407" y="356"/>
                  </a:lnTo>
                  <a:lnTo>
                    <a:pt x="1415" y="356"/>
                  </a:lnTo>
                  <a:lnTo>
                    <a:pt x="1420" y="356"/>
                  </a:lnTo>
                  <a:lnTo>
                    <a:pt x="1428" y="356"/>
                  </a:lnTo>
                  <a:lnTo>
                    <a:pt x="1436" y="356"/>
                  </a:lnTo>
                  <a:lnTo>
                    <a:pt x="1445" y="356"/>
                  </a:lnTo>
                  <a:lnTo>
                    <a:pt x="1453" y="356"/>
                  </a:lnTo>
                  <a:lnTo>
                    <a:pt x="1459" y="356"/>
                  </a:lnTo>
                  <a:lnTo>
                    <a:pt x="1464" y="356"/>
                  </a:lnTo>
                  <a:lnTo>
                    <a:pt x="1470" y="354"/>
                  </a:lnTo>
                  <a:lnTo>
                    <a:pt x="1478" y="354"/>
                  </a:lnTo>
                  <a:lnTo>
                    <a:pt x="1484" y="354"/>
                  </a:lnTo>
                  <a:lnTo>
                    <a:pt x="1491" y="352"/>
                  </a:lnTo>
                  <a:lnTo>
                    <a:pt x="1501" y="352"/>
                  </a:lnTo>
                  <a:lnTo>
                    <a:pt x="1510" y="350"/>
                  </a:lnTo>
                  <a:lnTo>
                    <a:pt x="1518" y="350"/>
                  </a:lnTo>
                  <a:lnTo>
                    <a:pt x="1522" y="350"/>
                  </a:lnTo>
                  <a:lnTo>
                    <a:pt x="1528" y="348"/>
                  </a:lnTo>
                  <a:lnTo>
                    <a:pt x="1534" y="348"/>
                  </a:lnTo>
                  <a:lnTo>
                    <a:pt x="1537" y="348"/>
                  </a:lnTo>
                  <a:lnTo>
                    <a:pt x="1547" y="346"/>
                  </a:lnTo>
                  <a:lnTo>
                    <a:pt x="1555" y="346"/>
                  </a:lnTo>
                  <a:lnTo>
                    <a:pt x="1560" y="346"/>
                  </a:lnTo>
                  <a:lnTo>
                    <a:pt x="1564" y="344"/>
                  </a:lnTo>
                  <a:lnTo>
                    <a:pt x="1570" y="344"/>
                  </a:lnTo>
                  <a:lnTo>
                    <a:pt x="1576" y="344"/>
                  </a:lnTo>
                  <a:lnTo>
                    <a:pt x="1582" y="344"/>
                  </a:lnTo>
                  <a:lnTo>
                    <a:pt x="1589" y="344"/>
                  </a:lnTo>
                  <a:lnTo>
                    <a:pt x="1595" y="344"/>
                  </a:lnTo>
                  <a:lnTo>
                    <a:pt x="1603" y="342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8" name="Freeform 157"/>
            <p:cNvSpPr>
              <a:spLocks/>
            </p:cNvSpPr>
            <p:nvPr/>
          </p:nvSpPr>
          <p:spPr bwMode="auto">
            <a:xfrm>
              <a:off x="3494" y="2786"/>
              <a:ext cx="717" cy="300"/>
            </a:xfrm>
            <a:custGeom>
              <a:avLst/>
              <a:gdLst>
                <a:gd name="T0" fmla="*/ 1 w 1434"/>
                <a:gd name="T1" fmla="*/ 1 h 599"/>
                <a:gd name="T2" fmla="*/ 1 w 1434"/>
                <a:gd name="T3" fmla="*/ 1 h 599"/>
                <a:gd name="T4" fmla="*/ 1 w 1434"/>
                <a:gd name="T5" fmla="*/ 1 h 599"/>
                <a:gd name="T6" fmla="*/ 1 w 1434"/>
                <a:gd name="T7" fmla="*/ 1 h 599"/>
                <a:gd name="T8" fmla="*/ 1 w 1434"/>
                <a:gd name="T9" fmla="*/ 1 h 599"/>
                <a:gd name="T10" fmla="*/ 1 w 1434"/>
                <a:gd name="T11" fmla="*/ 1 h 599"/>
                <a:gd name="T12" fmla="*/ 1 w 1434"/>
                <a:gd name="T13" fmla="*/ 1 h 599"/>
                <a:gd name="T14" fmla="*/ 1 w 1434"/>
                <a:gd name="T15" fmla="*/ 1 h 599"/>
                <a:gd name="T16" fmla="*/ 1 w 1434"/>
                <a:gd name="T17" fmla="*/ 1 h 599"/>
                <a:gd name="T18" fmla="*/ 1 w 1434"/>
                <a:gd name="T19" fmla="*/ 1 h 599"/>
                <a:gd name="T20" fmla="*/ 1 w 1434"/>
                <a:gd name="T21" fmla="*/ 1 h 599"/>
                <a:gd name="T22" fmla="*/ 1 w 1434"/>
                <a:gd name="T23" fmla="*/ 1 h 599"/>
                <a:gd name="T24" fmla="*/ 1 w 1434"/>
                <a:gd name="T25" fmla="*/ 1 h 599"/>
                <a:gd name="T26" fmla="*/ 1 w 1434"/>
                <a:gd name="T27" fmla="*/ 1 h 599"/>
                <a:gd name="T28" fmla="*/ 1 w 1434"/>
                <a:gd name="T29" fmla="*/ 1 h 599"/>
                <a:gd name="T30" fmla="*/ 1 w 1434"/>
                <a:gd name="T31" fmla="*/ 1 h 599"/>
                <a:gd name="T32" fmla="*/ 1 w 1434"/>
                <a:gd name="T33" fmla="*/ 1 h 599"/>
                <a:gd name="T34" fmla="*/ 1 w 1434"/>
                <a:gd name="T35" fmla="*/ 1 h 599"/>
                <a:gd name="T36" fmla="*/ 1 w 1434"/>
                <a:gd name="T37" fmla="*/ 1 h 599"/>
                <a:gd name="T38" fmla="*/ 1 w 1434"/>
                <a:gd name="T39" fmla="*/ 0 h 599"/>
                <a:gd name="T40" fmla="*/ 1 w 1434"/>
                <a:gd name="T41" fmla="*/ 1 h 599"/>
                <a:gd name="T42" fmla="*/ 1 w 1434"/>
                <a:gd name="T43" fmla="*/ 1 h 599"/>
                <a:gd name="T44" fmla="*/ 1 w 1434"/>
                <a:gd name="T45" fmla="*/ 1 h 599"/>
                <a:gd name="T46" fmla="*/ 1 w 1434"/>
                <a:gd name="T47" fmla="*/ 1 h 599"/>
                <a:gd name="T48" fmla="*/ 1 w 1434"/>
                <a:gd name="T49" fmla="*/ 1 h 599"/>
                <a:gd name="T50" fmla="*/ 1 w 1434"/>
                <a:gd name="T51" fmla="*/ 1 h 599"/>
                <a:gd name="T52" fmla="*/ 1 w 1434"/>
                <a:gd name="T53" fmla="*/ 1 h 599"/>
                <a:gd name="T54" fmla="*/ 1 w 1434"/>
                <a:gd name="T55" fmla="*/ 1 h 599"/>
                <a:gd name="T56" fmla="*/ 1 w 1434"/>
                <a:gd name="T57" fmla="*/ 1 h 599"/>
                <a:gd name="T58" fmla="*/ 1 w 1434"/>
                <a:gd name="T59" fmla="*/ 1 h 599"/>
                <a:gd name="T60" fmla="*/ 1 w 1434"/>
                <a:gd name="T61" fmla="*/ 1 h 599"/>
                <a:gd name="T62" fmla="*/ 1 w 1434"/>
                <a:gd name="T63" fmla="*/ 1 h 599"/>
                <a:gd name="T64" fmla="*/ 1 w 1434"/>
                <a:gd name="T65" fmla="*/ 1 h 599"/>
                <a:gd name="T66" fmla="*/ 1 w 1434"/>
                <a:gd name="T67" fmla="*/ 1 h 599"/>
                <a:gd name="T68" fmla="*/ 1 w 1434"/>
                <a:gd name="T69" fmla="*/ 1 h 599"/>
                <a:gd name="T70" fmla="*/ 1 w 1434"/>
                <a:gd name="T71" fmla="*/ 1 h 599"/>
                <a:gd name="T72" fmla="*/ 1 w 1434"/>
                <a:gd name="T73" fmla="*/ 1 h 599"/>
                <a:gd name="T74" fmla="*/ 1 w 1434"/>
                <a:gd name="T75" fmla="*/ 1 h 599"/>
                <a:gd name="T76" fmla="*/ 1 w 1434"/>
                <a:gd name="T77" fmla="*/ 1 h 599"/>
                <a:gd name="T78" fmla="*/ 1 w 1434"/>
                <a:gd name="T79" fmla="*/ 1 h 599"/>
                <a:gd name="T80" fmla="*/ 1 w 1434"/>
                <a:gd name="T81" fmla="*/ 1 h 599"/>
                <a:gd name="T82" fmla="*/ 1 w 1434"/>
                <a:gd name="T83" fmla="*/ 1 h 599"/>
                <a:gd name="T84" fmla="*/ 1 w 1434"/>
                <a:gd name="T85" fmla="*/ 1 h 599"/>
                <a:gd name="T86" fmla="*/ 1 w 1434"/>
                <a:gd name="T87" fmla="*/ 1 h 599"/>
                <a:gd name="T88" fmla="*/ 1 w 1434"/>
                <a:gd name="T89" fmla="*/ 1 h 599"/>
                <a:gd name="T90" fmla="*/ 1 w 1434"/>
                <a:gd name="T91" fmla="*/ 1 h 599"/>
                <a:gd name="T92" fmla="*/ 1 w 1434"/>
                <a:gd name="T93" fmla="*/ 1 h 599"/>
                <a:gd name="T94" fmla="*/ 1 w 1434"/>
                <a:gd name="T95" fmla="*/ 1 h 599"/>
                <a:gd name="T96" fmla="*/ 1 w 1434"/>
                <a:gd name="T97" fmla="*/ 1 h 599"/>
                <a:gd name="T98" fmla="*/ 1 w 1434"/>
                <a:gd name="T99" fmla="*/ 1 h 599"/>
                <a:gd name="T100" fmla="*/ 1 w 1434"/>
                <a:gd name="T101" fmla="*/ 1 h 599"/>
                <a:gd name="T102" fmla="*/ 1 w 1434"/>
                <a:gd name="T103" fmla="*/ 1 h 599"/>
                <a:gd name="T104" fmla="*/ 1 w 1434"/>
                <a:gd name="T105" fmla="*/ 1 h 599"/>
                <a:gd name="T106" fmla="*/ 1 w 1434"/>
                <a:gd name="T107" fmla="*/ 1 h 599"/>
                <a:gd name="T108" fmla="*/ 1 w 1434"/>
                <a:gd name="T109" fmla="*/ 1 h 599"/>
                <a:gd name="T110" fmla="*/ 1 w 1434"/>
                <a:gd name="T111" fmla="*/ 1 h 599"/>
                <a:gd name="T112" fmla="*/ 1 w 1434"/>
                <a:gd name="T113" fmla="*/ 1 h 599"/>
                <a:gd name="T114" fmla="*/ 1 w 1434"/>
                <a:gd name="T115" fmla="*/ 1 h 599"/>
                <a:gd name="T116" fmla="*/ 1 w 1434"/>
                <a:gd name="T117" fmla="*/ 1 h 599"/>
                <a:gd name="T118" fmla="*/ 1 w 1434"/>
                <a:gd name="T119" fmla="*/ 1 h 599"/>
                <a:gd name="T120" fmla="*/ 1 w 1434"/>
                <a:gd name="T121" fmla="*/ 1 h 599"/>
                <a:gd name="T122" fmla="*/ 1 w 1434"/>
                <a:gd name="T123" fmla="*/ 1 h 599"/>
                <a:gd name="T124" fmla="*/ 1 w 1434"/>
                <a:gd name="T125" fmla="*/ 1 h 5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34" h="599">
                  <a:moveTo>
                    <a:pt x="0" y="587"/>
                  </a:moveTo>
                  <a:lnTo>
                    <a:pt x="7" y="587"/>
                  </a:lnTo>
                  <a:lnTo>
                    <a:pt x="17" y="587"/>
                  </a:lnTo>
                  <a:lnTo>
                    <a:pt x="27" y="587"/>
                  </a:lnTo>
                  <a:lnTo>
                    <a:pt x="36" y="587"/>
                  </a:lnTo>
                  <a:lnTo>
                    <a:pt x="46" y="587"/>
                  </a:lnTo>
                  <a:lnTo>
                    <a:pt x="55" y="585"/>
                  </a:lnTo>
                  <a:lnTo>
                    <a:pt x="61" y="585"/>
                  </a:lnTo>
                  <a:lnTo>
                    <a:pt x="67" y="585"/>
                  </a:lnTo>
                  <a:lnTo>
                    <a:pt x="73" y="583"/>
                  </a:lnTo>
                  <a:lnTo>
                    <a:pt x="78" y="583"/>
                  </a:lnTo>
                  <a:lnTo>
                    <a:pt x="82" y="581"/>
                  </a:lnTo>
                  <a:lnTo>
                    <a:pt x="88" y="581"/>
                  </a:lnTo>
                  <a:lnTo>
                    <a:pt x="90" y="579"/>
                  </a:lnTo>
                  <a:lnTo>
                    <a:pt x="94" y="579"/>
                  </a:lnTo>
                  <a:lnTo>
                    <a:pt x="96" y="577"/>
                  </a:lnTo>
                  <a:lnTo>
                    <a:pt x="99" y="576"/>
                  </a:lnTo>
                  <a:lnTo>
                    <a:pt x="103" y="576"/>
                  </a:lnTo>
                  <a:lnTo>
                    <a:pt x="107" y="574"/>
                  </a:lnTo>
                  <a:lnTo>
                    <a:pt x="111" y="572"/>
                  </a:lnTo>
                  <a:lnTo>
                    <a:pt x="115" y="570"/>
                  </a:lnTo>
                  <a:lnTo>
                    <a:pt x="117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3" y="566"/>
                  </a:lnTo>
                  <a:lnTo>
                    <a:pt x="124" y="564"/>
                  </a:lnTo>
                  <a:lnTo>
                    <a:pt x="126" y="564"/>
                  </a:lnTo>
                  <a:lnTo>
                    <a:pt x="128" y="562"/>
                  </a:lnTo>
                  <a:lnTo>
                    <a:pt x="132" y="560"/>
                  </a:lnTo>
                  <a:lnTo>
                    <a:pt x="134" y="556"/>
                  </a:lnTo>
                  <a:lnTo>
                    <a:pt x="138" y="554"/>
                  </a:lnTo>
                  <a:lnTo>
                    <a:pt x="140" y="553"/>
                  </a:lnTo>
                  <a:lnTo>
                    <a:pt x="144" y="551"/>
                  </a:lnTo>
                  <a:lnTo>
                    <a:pt x="146" y="547"/>
                  </a:lnTo>
                  <a:lnTo>
                    <a:pt x="147" y="545"/>
                  </a:lnTo>
                  <a:lnTo>
                    <a:pt x="151" y="541"/>
                  </a:lnTo>
                  <a:lnTo>
                    <a:pt x="153" y="539"/>
                  </a:lnTo>
                  <a:lnTo>
                    <a:pt x="157" y="535"/>
                  </a:lnTo>
                  <a:lnTo>
                    <a:pt x="157" y="533"/>
                  </a:lnTo>
                  <a:lnTo>
                    <a:pt x="159" y="531"/>
                  </a:lnTo>
                  <a:lnTo>
                    <a:pt x="161" y="529"/>
                  </a:lnTo>
                  <a:lnTo>
                    <a:pt x="163" y="528"/>
                  </a:lnTo>
                  <a:lnTo>
                    <a:pt x="165" y="526"/>
                  </a:lnTo>
                  <a:lnTo>
                    <a:pt x="165" y="524"/>
                  </a:lnTo>
                  <a:lnTo>
                    <a:pt x="167" y="522"/>
                  </a:lnTo>
                  <a:lnTo>
                    <a:pt x="169" y="518"/>
                  </a:lnTo>
                  <a:lnTo>
                    <a:pt x="170" y="516"/>
                  </a:lnTo>
                  <a:lnTo>
                    <a:pt x="172" y="512"/>
                  </a:lnTo>
                  <a:lnTo>
                    <a:pt x="174" y="508"/>
                  </a:lnTo>
                  <a:lnTo>
                    <a:pt x="176" y="505"/>
                  </a:lnTo>
                  <a:lnTo>
                    <a:pt x="178" y="503"/>
                  </a:lnTo>
                  <a:lnTo>
                    <a:pt x="180" y="497"/>
                  </a:lnTo>
                  <a:lnTo>
                    <a:pt x="182" y="493"/>
                  </a:lnTo>
                  <a:lnTo>
                    <a:pt x="184" y="489"/>
                  </a:lnTo>
                  <a:lnTo>
                    <a:pt x="186" y="485"/>
                  </a:lnTo>
                  <a:lnTo>
                    <a:pt x="188" y="481"/>
                  </a:lnTo>
                  <a:lnTo>
                    <a:pt x="190" y="476"/>
                  </a:lnTo>
                  <a:lnTo>
                    <a:pt x="192" y="472"/>
                  </a:lnTo>
                  <a:lnTo>
                    <a:pt x="194" y="466"/>
                  </a:lnTo>
                  <a:lnTo>
                    <a:pt x="195" y="462"/>
                  </a:lnTo>
                  <a:lnTo>
                    <a:pt x="197" y="457"/>
                  </a:lnTo>
                  <a:lnTo>
                    <a:pt x="199" y="451"/>
                  </a:lnTo>
                  <a:lnTo>
                    <a:pt x="199" y="449"/>
                  </a:lnTo>
                  <a:lnTo>
                    <a:pt x="201" y="447"/>
                  </a:lnTo>
                  <a:lnTo>
                    <a:pt x="201" y="445"/>
                  </a:lnTo>
                  <a:lnTo>
                    <a:pt x="201" y="443"/>
                  </a:lnTo>
                  <a:lnTo>
                    <a:pt x="203" y="441"/>
                  </a:lnTo>
                  <a:lnTo>
                    <a:pt x="203" y="439"/>
                  </a:lnTo>
                  <a:lnTo>
                    <a:pt x="205" y="437"/>
                  </a:lnTo>
                  <a:lnTo>
                    <a:pt x="205" y="435"/>
                  </a:lnTo>
                  <a:lnTo>
                    <a:pt x="205" y="433"/>
                  </a:lnTo>
                  <a:lnTo>
                    <a:pt x="207" y="430"/>
                  </a:lnTo>
                  <a:lnTo>
                    <a:pt x="209" y="424"/>
                  </a:lnTo>
                  <a:lnTo>
                    <a:pt x="209" y="418"/>
                  </a:lnTo>
                  <a:lnTo>
                    <a:pt x="211" y="414"/>
                  </a:lnTo>
                  <a:lnTo>
                    <a:pt x="213" y="409"/>
                  </a:lnTo>
                  <a:lnTo>
                    <a:pt x="215" y="403"/>
                  </a:lnTo>
                  <a:lnTo>
                    <a:pt x="217" y="397"/>
                  </a:lnTo>
                  <a:lnTo>
                    <a:pt x="217" y="391"/>
                  </a:lnTo>
                  <a:lnTo>
                    <a:pt x="218" y="384"/>
                  </a:lnTo>
                  <a:lnTo>
                    <a:pt x="220" y="378"/>
                  </a:lnTo>
                  <a:lnTo>
                    <a:pt x="222" y="370"/>
                  </a:lnTo>
                  <a:lnTo>
                    <a:pt x="224" y="362"/>
                  </a:lnTo>
                  <a:lnTo>
                    <a:pt x="226" y="355"/>
                  </a:lnTo>
                  <a:lnTo>
                    <a:pt x="228" y="347"/>
                  </a:lnTo>
                  <a:lnTo>
                    <a:pt x="230" y="337"/>
                  </a:lnTo>
                  <a:lnTo>
                    <a:pt x="232" y="330"/>
                  </a:lnTo>
                  <a:lnTo>
                    <a:pt x="234" y="318"/>
                  </a:lnTo>
                  <a:lnTo>
                    <a:pt x="236" y="309"/>
                  </a:lnTo>
                  <a:lnTo>
                    <a:pt x="238" y="299"/>
                  </a:lnTo>
                  <a:lnTo>
                    <a:pt x="240" y="289"/>
                  </a:lnTo>
                  <a:lnTo>
                    <a:pt x="242" y="284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43" y="274"/>
                  </a:lnTo>
                  <a:lnTo>
                    <a:pt x="243" y="270"/>
                  </a:lnTo>
                  <a:lnTo>
                    <a:pt x="243" y="268"/>
                  </a:lnTo>
                  <a:lnTo>
                    <a:pt x="243" y="266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1"/>
                  </a:lnTo>
                  <a:lnTo>
                    <a:pt x="245" y="259"/>
                  </a:lnTo>
                  <a:lnTo>
                    <a:pt x="247" y="257"/>
                  </a:lnTo>
                  <a:lnTo>
                    <a:pt x="247" y="249"/>
                  </a:lnTo>
                  <a:lnTo>
                    <a:pt x="249" y="238"/>
                  </a:lnTo>
                  <a:lnTo>
                    <a:pt x="253" y="224"/>
                  </a:lnTo>
                  <a:lnTo>
                    <a:pt x="255" y="207"/>
                  </a:lnTo>
                  <a:lnTo>
                    <a:pt x="259" y="192"/>
                  </a:lnTo>
                  <a:lnTo>
                    <a:pt x="261" y="176"/>
                  </a:lnTo>
                  <a:lnTo>
                    <a:pt x="265" y="163"/>
                  </a:lnTo>
                  <a:lnTo>
                    <a:pt x="266" y="151"/>
                  </a:lnTo>
                  <a:lnTo>
                    <a:pt x="268" y="142"/>
                  </a:lnTo>
                  <a:lnTo>
                    <a:pt x="270" y="132"/>
                  </a:lnTo>
                  <a:lnTo>
                    <a:pt x="272" y="122"/>
                  </a:lnTo>
                  <a:lnTo>
                    <a:pt x="274" y="113"/>
                  </a:lnTo>
                  <a:lnTo>
                    <a:pt x="276" y="105"/>
                  </a:lnTo>
                  <a:lnTo>
                    <a:pt x="278" y="98"/>
                  </a:lnTo>
                  <a:lnTo>
                    <a:pt x="278" y="92"/>
                  </a:lnTo>
                  <a:lnTo>
                    <a:pt x="280" y="84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4" y="69"/>
                  </a:lnTo>
                  <a:lnTo>
                    <a:pt x="284" y="65"/>
                  </a:lnTo>
                  <a:lnTo>
                    <a:pt x="286" y="63"/>
                  </a:lnTo>
                  <a:lnTo>
                    <a:pt x="286" y="59"/>
                  </a:lnTo>
                  <a:lnTo>
                    <a:pt x="286" y="57"/>
                  </a:lnTo>
                  <a:lnTo>
                    <a:pt x="288" y="55"/>
                  </a:lnTo>
                  <a:lnTo>
                    <a:pt x="288" y="53"/>
                  </a:lnTo>
                  <a:lnTo>
                    <a:pt x="288" y="51"/>
                  </a:lnTo>
                  <a:lnTo>
                    <a:pt x="290" y="48"/>
                  </a:lnTo>
                  <a:lnTo>
                    <a:pt x="291" y="44"/>
                  </a:lnTo>
                  <a:lnTo>
                    <a:pt x="291" y="40"/>
                  </a:lnTo>
                  <a:lnTo>
                    <a:pt x="293" y="36"/>
                  </a:lnTo>
                  <a:lnTo>
                    <a:pt x="293" y="32"/>
                  </a:lnTo>
                  <a:lnTo>
                    <a:pt x="295" y="28"/>
                  </a:lnTo>
                  <a:lnTo>
                    <a:pt x="297" y="26"/>
                  </a:lnTo>
                  <a:lnTo>
                    <a:pt x="297" y="23"/>
                  </a:lnTo>
                  <a:lnTo>
                    <a:pt x="299" y="21"/>
                  </a:lnTo>
                  <a:lnTo>
                    <a:pt x="299" y="17"/>
                  </a:lnTo>
                  <a:lnTo>
                    <a:pt x="301" y="15"/>
                  </a:lnTo>
                  <a:lnTo>
                    <a:pt x="301" y="13"/>
                  </a:lnTo>
                  <a:lnTo>
                    <a:pt x="303" y="11"/>
                  </a:lnTo>
                  <a:lnTo>
                    <a:pt x="305" y="9"/>
                  </a:lnTo>
                  <a:lnTo>
                    <a:pt x="305" y="7"/>
                  </a:lnTo>
                  <a:lnTo>
                    <a:pt x="307" y="5"/>
                  </a:lnTo>
                  <a:lnTo>
                    <a:pt x="307" y="3"/>
                  </a:lnTo>
                  <a:lnTo>
                    <a:pt x="309" y="3"/>
                  </a:lnTo>
                  <a:lnTo>
                    <a:pt x="309" y="2"/>
                  </a:lnTo>
                  <a:lnTo>
                    <a:pt x="311" y="2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18" y="2"/>
                  </a:lnTo>
                  <a:lnTo>
                    <a:pt x="320" y="2"/>
                  </a:lnTo>
                  <a:lnTo>
                    <a:pt x="322" y="3"/>
                  </a:lnTo>
                  <a:lnTo>
                    <a:pt x="322" y="5"/>
                  </a:lnTo>
                  <a:lnTo>
                    <a:pt x="324" y="5"/>
                  </a:lnTo>
                  <a:lnTo>
                    <a:pt x="324" y="7"/>
                  </a:lnTo>
                  <a:lnTo>
                    <a:pt x="326" y="9"/>
                  </a:lnTo>
                  <a:lnTo>
                    <a:pt x="326" y="11"/>
                  </a:lnTo>
                  <a:lnTo>
                    <a:pt x="328" y="11"/>
                  </a:lnTo>
                  <a:lnTo>
                    <a:pt x="328" y="13"/>
                  </a:lnTo>
                  <a:lnTo>
                    <a:pt x="330" y="15"/>
                  </a:lnTo>
                  <a:lnTo>
                    <a:pt x="330" y="17"/>
                  </a:lnTo>
                  <a:lnTo>
                    <a:pt x="332" y="21"/>
                  </a:lnTo>
                  <a:lnTo>
                    <a:pt x="332" y="23"/>
                  </a:lnTo>
                  <a:lnTo>
                    <a:pt x="334" y="25"/>
                  </a:lnTo>
                  <a:lnTo>
                    <a:pt x="334" y="28"/>
                  </a:lnTo>
                  <a:lnTo>
                    <a:pt x="336" y="32"/>
                  </a:lnTo>
                  <a:lnTo>
                    <a:pt x="338" y="34"/>
                  </a:lnTo>
                  <a:lnTo>
                    <a:pt x="338" y="38"/>
                  </a:lnTo>
                  <a:lnTo>
                    <a:pt x="339" y="42"/>
                  </a:lnTo>
                  <a:lnTo>
                    <a:pt x="339" y="46"/>
                  </a:lnTo>
                  <a:lnTo>
                    <a:pt x="341" y="50"/>
                  </a:lnTo>
                  <a:lnTo>
                    <a:pt x="343" y="55"/>
                  </a:lnTo>
                  <a:lnTo>
                    <a:pt x="343" y="59"/>
                  </a:lnTo>
                  <a:lnTo>
                    <a:pt x="345" y="65"/>
                  </a:lnTo>
                  <a:lnTo>
                    <a:pt x="345" y="69"/>
                  </a:lnTo>
                  <a:lnTo>
                    <a:pt x="347" y="74"/>
                  </a:lnTo>
                  <a:lnTo>
                    <a:pt x="349" y="80"/>
                  </a:lnTo>
                  <a:lnTo>
                    <a:pt x="351" y="86"/>
                  </a:lnTo>
                  <a:lnTo>
                    <a:pt x="351" y="92"/>
                  </a:lnTo>
                  <a:lnTo>
                    <a:pt x="353" y="99"/>
                  </a:lnTo>
                  <a:lnTo>
                    <a:pt x="355" y="105"/>
                  </a:lnTo>
                  <a:lnTo>
                    <a:pt x="355" y="113"/>
                  </a:lnTo>
                  <a:lnTo>
                    <a:pt x="357" y="121"/>
                  </a:lnTo>
                  <a:lnTo>
                    <a:pt x="359" y="130"/>
                  </a:lnTo>
                  <a:lnTo>
                    <a:pt x="361" y="140"/>
                  </a:lnTo>
                  <a:lnTo>
                    <a:pt x="362" y="149"/>
                  </a:lnTo>
                  <a:lnTo>
                    <a:pt x="364" y="157"/>
                  </a:lnTo>
                  <a:lnTo>
                    <a:pt x="364" y="159"/>
                  </a:lnTo>
                  <a:lnTo>
                    <a:pt x="364" y="163"/>
                  </a:lnTo>
                  <a:lnTo>
                    <a:pt x="366" y="167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6" y="174"/>
                  </a:lnTo>
                  <a:lnTo>
                    <a:pt x="368" y="176"/>
                  </a:lnTo>
                  <a:lnTo>
                    <a:pt x="368" y="180"/>
                  </a:lnTo>
                  <a:lnTo>
                    <a:pt x="368" y="182"/>
                  </a:lnTo>
                  <a:lnTo>
                    <a:pt x="368" y="186"/>
                  </a:lnTo>
                  <a:lnTo>
                    <a:pt x="370" y="194"/>
                  </a:lnTo>
                  <a:lnTo>
                    <a:pt x="372" y="207"/>
                  </a:lnTo>
                  <a:lnTo>
                    <a:pt x="376" y="222"/>
                  </a:lnTo>
                  <a:lnTo>
                    <a:pt x="378" y="240"/>
                  </a:lnTo>
                  <a:lnTo>
                    <a:pt x="382" y="257"/>
                  </a:lnTo>
                  <a:lnTo>
                    <a:pt x="384" y="272"/>
                  </a:lnTo>
                  <a:lnTo>
                    <a:pt x="387" y="286"/>
                  </a:lnTo>
                  <a:lnTo>
                    <a:pt x="389" y="297"/>
                  </a:lnTo>
                  <a:lnTo>
                    <a:pt x="391" y="309"/>
                  </a:lnTo>
                  <a:lnTo>
                    <a:pt x="393" y="320"/>
                  </a:lnTo>
                  <a:lnTo>
                    <a:pt x="395" y="330"/>
                  </a:lnTo>
                  <a:lnTo>
                    <a:pt x="397" y="339"/>
                  </a:lnTo>
                  <a:lnTo>
                    <a:pt x="399" y="349"/>
                  </a:lnTo>
                  <a:lnTo>
                    <a:pt x="401" y="359"/>
                  </a:lnTo>
                  <a:lnTo>
                    <a:pt x="401" y="366"/>
                  </a:lnTo>
                  <a:lnTo>
                    <a:pt x="403" y="376"/>
                  </a:lnTo>
                  <a:lnTo>
                    <a:pt x="405" y="382"/>
                  </a:lnTo>
                  <a:lnTo>
                    <a:pt x="407" y="387"/>
                  </a:lnTo>
                  <a:lnTo>
                    <a:pt x="407" y="389"/>
                  </a:lnTo>
                  <a:lnTo>
                    <a:pt x="407" y="393"/>
                  </a:lnTo>
                  <a:lnTo>
                    <a:pt x="409" y="397"/>
                  </a:lnTo>
                  <a:lnTo>
                    <a:pt x="409" y="399"/>
                  </a:lnTo>
                  <a:lnTo>
                    <a:pt x="409" y="401"/>
                  </a:lnTo>
                  <a:lnTo>
                    <a:pt x="409" y="403"/>
                  </a:lnTo>
                  <a:lnTo>
                    <a:pt x="410" y="405"/>
                  </a:lnTo>
                  <a:lnTo>
                    <a:pt x="410" y="407"/>
                  </a:lnTo>
                  <a:lnTo>
                    <a:pt x="410" y="410"/>
                  </a:lnTo>
                  <a:lnTo>
                    <a:pt x="412" y="416"/>
                  </a:lnTo>
                  <a:lnTo>
                    <a:pt x="414" y="422"/>
                  </a:lnTo>
                  <a:lnTo>
                    <a:pt x="416" y="430"/>
                  </a:lnTo>
                  <a:lnTo>
                    <a:pt x="418" y="435"/>
                  </a:lnTo>
                  <a:lnTo>
                    <a:pt x="418" y="441"/>
                  </a:lnTo>
                  <a:lnTo>
                    <a:pt x="420" y="447"/>
                  </a:lnTo>
                  <a:lnTo>
                    <a:pt x="422" y="453"/>
                  </a:lnTo>
                  <a:lnTo>
                    <a:pt x="424" y="458"/>
                  </a:lnTo>
                  <a:lnTo>
                    <a:pt x="426" y="464"/>
                  </a:lnTo>
                  <a:lnTo>
                    <a:pt x="426" y="470"/>
                  </a:lnTo>
                  <a:lnTo>
                    <a:pt x="428" y="474"/>
                  </a:lnTo>
                  <a:lnTo>
                    <a:pt x="430" y="480"/>
                  </a:lnTo>
                  <a:lnTo>
                    <a:pt x="432" y="485"/>
                  </a:lnTo>
                  <a:lnTo>
                    <a:pt x="434" y="489"/>
                  </a:lnTo>
                  <a:lnTo>
                    <a:pt x="435" y="495"/>
                  </a:lnTo>
                  <a:lnTo>
                    <a:pt x="435" y="499"/>
                  </a:lnTo>
                  <a:lnTo>
                    <a:pt x="437" y="503"/>
                  </a:lnTo>
                  <a:lnTo>
                    <a:pt x="439" y="508"/>
                  </a:lnTo>
                  <a:lnTo>
                    <a:pt x="441" y="512"/>
                  </a:lnTo>
                  <a:lnTo>
                    <a:pt x="443" y="516"/>
                  </a:lnTo>
                  <a:lnTo>
                    <a:pt x="445" y="520"/>
                  </a:lnTo>
                  <a:lnTo>
                    <a:pt x="447" y="524"/>
                  </a:lnTo>
                  <a:lnTo>
                    <a:pt x="449" y="528"/>
                  </a:lnTo>
                  <a:lnTo>
                    <a:pt x="449" y="529"/>
                  </a:lnTo>
                  <a:lnTo>
                    <a:pt x="451" y="531"/>
                  </a:lnTo>
                  <a:lnTo>
                    <a:pt x="451" y="533"/>
                  </a:lnTo>
                  <a:lnTo>
                    <a:pt x="453" y="535"/>
                  </a:lnTo>
                  <a:lnTo>
                    <a:pt x="455" y="539"/>
                  </a:lnTo>
                  <a:lnTo>
                    <a:pt x="457" y="543"/>
                  </a:lnTo>
                  <a:lnTo>
                    <a:pt x="458" y="545"/>
                  </a:lnTo>
                  <a:lnTo>
                    <a:pt x="460" y="549"/>
                  </a:lnTo>
                  <a:lnTo>
                    <a:pt x="462" y="551"/>
                  </a:lnTo>
                  <a:lnTo>
                    <a:pt x="462" y="554"/>
                  </a:lnTo>
                  <a:lnTo>
                    <a:pt x="464" y="556"/>
                  </a:lnTo>
                  <a:lnTo>
                    <a:pt x="468" y="558"/>
                  </a:lnTo>
                  <a:lnTo>
                    <a:pt x="470" y="562"/>
                  </a:lnTo>
                  <a:lnTo>
                    <a:pt x="472" y="564"/>
                  </a:lnTo>
                  <a:lnTo>
                    <a:pt x="474" y="566"/>
                  </a:lnTo>
                  <a:lnTo>
                    <a:pt x="476" y="568"/>
                  </a:lnTo>
                  <a:lnTo>
                    <a:pt x="478" y="572"/>
                  </a:lnTo>
                  <a:lnTo>
                    <a:pt x="481" y="574"/>
                  </a:lnTo>
                  <a:lnTo>
                    <a:pt x="483" y="576"/>
                  </a:lnTo>
                  <a:lnTo>
                    <a:pt x="485" y="577"/>
                  </a:lnTo>
                  <a:lnTo>
                    <a:pt x="489" y="579"/>
                  </a:lnTo>
                  <a:lnTo>
                    <a:pt x="491" y="581"/>
                  </a:lnTo>
                  <a:lnTo>
                    <a:pt x="495" y="581"/>
                  </a:lnTo>
                  <a:lnTo>
                    <a:pt x="497" y="583"/>
                  </a:lnTo>
                  <a:lnTo>
                    <a:pt x="499" y="585"/>
                  </a:lnTo>
                  <a:lnTo>
                    <a:pt x="501" y="585"/>
                  </a:lnTo>
                  <a:lnTo>
                    <a:pt x="505" y="587"/>
                  </a:lnTo>
                  <a:lnTo>
                    <a:pt x="506" y="589"/>
                  </a:lnTo>
                  <a:lnTo>
                    <a:pt x="510" y="589"/>
                  </a:lnTo>
                  <a:lnTo>
                    <a:pt x="514" y="591"/>
                  </a:lnTo>
                  <a:lnTo>
                    <a:pt x="518" y="591"/>
                  </a:lnTo>
                  <a:lnTo>
                    <a:pt x="520" y="593"/>
                  </a:lnTo>
                  <a:lnTo>
                    <a:pt x="526" y="593"/>
                  </a:lnTo>
                  <a:lnTo>
                    <a:pt x="529" y="593"/>
                  </a:lnTo>
                  <a:lnTo>
                    <a:pt x="533" y="595"/>
                  </a:lnTo>
                  <a:lnTo>
                    <a:pt x="537" y="595"/>
                  </a:lnTo>
                  <a:lnTo>
                    <a:pt x="539" y="595"/>
                  </a:lnTo>
                  <a:lnTo>
                    <a:pt x="543" y="595"/>
                  </a:lnTo>
                  <a:lnTo>
                    <a:pt x="547" y="595"/>
                  </a:lnTo>
                  <a:lnTo>
                    <a:pt x="551" y="597"/>
                  </a:lnTo>
                  <a:lnTo>
                    <a:pt x="554" y="597"/>
                  </a:lnTo>
                  <a:lnTo>
                    <a:pt x="560" y="597"/>
                  </a:lnTo>
                  <a:lnTo>
                    <a:pt x="566" y="597"/>
                  </a:lnTo>
                  <a:lnTo>
                    <a:pt x="572" y="597"/>
                  </a:lnTo>
                  <a:lnTo>
                    <a:pt x="577" y="597"/>
                  </a:lnTo>
                  <a:lnTo>
                    <a:pt x="585" y="597"/>
                  </a:lnTo>
                  <a:lnTo>
                    <a:pt x="595" y="597"/>
                  </a:lnTo>
                  <a:lnTo>
                    <a:pt x="606" y="597"/>
                  </a:lnTo>
                  <a:lnTo>
                    <a:pt x="616" y="597"/>
                  </a:lnTo>
                  <a:lnTo>
                    <a:pt x="625" y="597"/>
                  </a:lnTo>
                  <a:lnTo>
                    <a:pt x="637" y="597"/>
                  </a:lnTo>
                  <a:lnTo>
                    <a:pt x="649" y="595"/>
                  </a:lnTo>
                  <a:lnTo>
                    <a:pt x="656" y="595"/>
                  </a:lnTo>
                  <a:lnTo>
                    <a:pt x="668" y="595"/>
                  </a:lnTo>
                  <a:lnTo>
                    <a:pt x="677" y="595"/>
                  </a:lnTo>
                  <a:lnTo>
                    <a:pt x="687" y="597"/>
                  </a:lnTo>
                  <a:lnTo>
                    <a:pt x="698" y="597"/>
                  </a:lnTo>
                  <a:lnTo>
                    <a:pt x="708" y="597"/>
                  </a:lnTo>
                  <a:lnTo>
                    <a:pt x="718" y="597"/>
                  </a:lnTo>
                  <a:lnTo>
                    <a:pt x="729" y="597"/>
                  </a:lnTo>
                  <a:lnTo>
                    <a:pt x="737" y="599"/>
                  </a:lnTo>
                  <a:lnTo>
                    <a:pt x="743" y="599"/>
                  </a:lnTo>
                  <a:lnTo>
                    <a:pt x="746" y="599"/>
                  </a:lnTo>
                  <a:lnTo>
                    <a:pt x="754" y="599"/>
                  </a:lnTo>
                  <a:lnTo>
                    <a:pt x="762" y="599"/>
                  </a:lnTo>
                  <a:lnTo>
                    <a:pt x="769" y="599"/>
                  </a:lnTo>
                  <a:lnTo>
                    <a:pt x="777" y="599"/>
                  </a:lnTo>
                  <a:lnTo>
                    <a:pt x="783" y="599"/>
                  </a:lnTo>
                  <a:lnTo>
                    <a:pt x="789" y="599"/>
                  </a:lnTo>
                  <a:lnTo>
                    <a:pt x="796" y="599"/>
                  </a:lnTo>
                  <a:lnTo>
                    <a:pt x="804" y="599"/>
                  </a:lnTo>
                  <a:lnTo>
                    <a:pt x="814" y="599"/>
                  </a:lnTo>
                  <a:lnTo>
                    <a:pt x="821" y="599"/>
                  </a:lnTo>
                  <a:lnTo>
                    <a:pt x="831" y="599"/>
                  </a:lnTo>
                  <a:lnTo>
                    <a:pt x="839" y="599"/>
                  </a:lnTo>
                  <a:lnTo>
                    <a:pt x="848" y="599"/>
                  </a:lnTo>
                  <a:lnTo>
                    <a:pt x="858" y="599"/>
                  </a:lnTo>
                  <a:lnTo>
                    <a:pt x="864" y="599"/>
                  </a:lnTo>
                  <a:lnTo>
                    <a:pt x="871" y="599"/>
                  </a:lnTo>
                  <a:lnTo>
                    <a:pt x="879" y="599"/>
                  </a:lnTo>
                  <a:lnTo>
                    <a:pt x="887" y="597"/>
                  </a:lnTo>
                  <a:lnTo>
                    <a:pt x="898" y="597"/>
                  </a:lnTo>
                  <a:lnTo>
                    <a:pt x="908" y="597"/>
                  </a:lnTo>
                  <a:lnTo>
                    <a:pt x="917" y="597"/>
                  </a:lnTo>
                  <a:lnTo>
                    <a:pt x="929" y="597"/>
                  </a:lnTo>
                  <a:lnTo>
                    <a:pt x="942" y="597"/>
                  </a:lnTo>
                  <a:lnTo>
                    <a:pt x="954" y="597"/>
                  </a:lnTo>
                  <a:lnTo>
                    <a:pt x="965" y="597"/>
                  </a:lnTo>
                  <a:lnTo>
                    <a:pt x="979" y="597"/>
                  </a:lnTo>
                  <a:lnTo>
                    <a:pt x="988" y="595"/>
                  </a:lnTo>
                  <a:lnTo>
                    <a:pt x="1000" y="595"/>
                  </a:lnTo>
                  <a:lnTo>
                    <a:pt x="1009" y="595"/>
                  </a:lnTo>
                  <a:lnTo>
                    <a:pt x="1019" y="595"/>
                  </a:lnTo>
                  <a:lnTo>
                    <a:pt x="1027" y="593"/>
                  </a:lnTo>
                  <a:lnTo>
                    <a:pt x="1034" y="593"/>
                  </a:lnTo>
                  <a:lnTo>
                    <a:pt x="1042" y="593"/>
                  </a:lnTo>
                  <a:lnTo>
                    <a:pt x="1050" y="591"/>
                  </a:lnTo>
                  <a:lnTo>
                    <a:pt x="1059" y="591"/>
                  </a:lnTo>
                  <a:lnTo>
                    <a:pt x="1065" y="591"/>
                  </a:lnTo>
                  <a:lnTo>
                    <a:pt x="1071" y="589"/>
                  </a:lnTo>
                  <a:lnTo>
                    <a:pt x="1077" y="589"/>
                  </a:lnTo>
                  <a:lnTo>
                    <a:pt x="1082" y="589"/>
                  </a:lnTo>
                  <a:lnTo>
                    <a:pt x="1090" y="587"/>
                  </a:lnTo>
                  <a:lnTo>
                    <a:pt x="1100" y="587"/>
                  </a:lnTo>
                  <a:lnTo>
                    <a:pt x="1105" y="587"/>
                  </a:lnTo>
                  <a:lnTo>
                    <a:pt x="1113" y="587"/>
                  </a:lnTo>
                  <a:lnTo>
                    <a:pt x="1119" y="587"/>
                  </a:lnTo>
                  <a:lnTo>
                    <a:pt x="1127" y="587"/>
                  </a:lnTo>
                  <a:lnTo>
                    <a:pt x="1136" y="587"/>
                  </a:lnTo>
                  <a:lnTo>
                    <a:pt x="1150" y="587"/>
                  </a:lnTo>
                  <a:lnTo>
                    <a:pt x="1159" y="587"/>
                  </a:lnTo>
                  <a:lnTo>
                    <a:pt x="1171" y="587"/>
                  </a:lnTo>
                  <a:lnTo>
                    <a:pt x="1178" y="587"/>
                  </a:lnTo>
                  <a:lnTo>
                    <a:pt x="1186" y="587"/>
                  </a:lnTo>
                  <a:lnTo>
                    <a:pt x="1196" y="587"/>
                  </a:lnTo>
                  <a:lnTo>
                    <a:pt x="1203" y="587"/>
                  </a:lnTo>
                  <a:lnTo>
                    <a:pt x="1209" y="587"/>
                  </a:lnTo>
                  <a:lnTo>
                    <a:pt x="1215" y="585"/>
                  </a:lnTo>
                  <a:lnTo>
                    <a:pt x="1221" y="585"/>
                  </a:lnTo>
                  <a:lnTo>
                    <a:pt x="1226" y="583"/>
                  </a:lnTo>
                  <a:lnTo>
                    <a:pt x="1232" y="583"/>
                  </a:lnTo>
                  <a:lnTo>
                    <a:pt x="1240" y="581"/>
                  </a:lnTo>
                  <a:lnTo>
                    <a:pt x="1246" y="579"/>
                  </a:lnTo>
                  <a:lnTo>
                    <a:pt x="1249" y="579"/>
                  </a:lnTo>
                  <a:lnTo>
                    <a:pt x="1253" y="577"/>
                  </a:lnTo>
                  <a:lnTo>
                    <a:pt x="1259" y="576"/>
                  </a:lnTo>
                  <a:lnTo>
                    <a:pt x="1263" y="574"/>
                  </a:lnTo>
                  <a:lnTo>
                    <a:pt x="1267" y="572"/>
                  </a:lnTo>
                  <a:lnTo>
                    <a:pt x="1269" y="572"/>
                  </a:lnTo>
                  <a:lnTo>
                    <a:pt x="1271" y="570"/>
                  </a:lnTo>
                  <a:lnTo>
                    <a:pt x="1272" y="568"/>
                  </a:lnTo>
                  <a:lnTo>
                    <a:pt x="1274" y="568"/>
                  </a:lnTo>
                  <a:lnTo>
                    <a:pt x="1276" y="568"/>
                  </a:lnTo>
                  <a:lnTo>
                    <a:pt x="1278" y="566"/>
                  </a:lnTo>
                  <a:lnTo>
                    <a:pt x="1282" y="564"/>
                  </a:lnTo>
                  <a:lnTo>
                    <a:pt x="1284" y="562"/>
                  </a:lnTo>
                  <a:lnTo>
                    <a:pt x="1288" y="560"/>
                  </a:lnTo>
                  <a:lnTo>
                    <a:pt x="1292" y="556"/>
                  </a:lnTo>
                  <a:lnTo>
                    <a:pt x="1294" y="554"/>
                  </a:lnTo>
                  <a:lnTo>
                    <a:pt x="1297" y="553"/>
                  </a:lnTo>
                  <a:lnTo>
                    <a:pt x="1301" y="549"/>
                  </a:lnTo>
                  <a:lnTo>
                    <a:pt x="1303" y="547"/>
                  </a:lnTo>
                  <a:lnTo>
                    <a:pt x="1307" y="543"/>
                  </a:lnTo>
                  <a:lnTo>
                    <a:pt x="1309" y="543"/>
                  </a:lnTo>
                  <a:lnTo>
                    <a:pt x="1309" y="541"/>
                  </a:lnTo>
                  <a:lnTo>
                    <a:pt x="1311" y="539"/>
                  </a:lnTo>
                  <a:lnTo>
                    <a:pt x="1313" y="537"/>
                  </a:lnTo>
                  <a:lnTo>
                    <a:pt x="1315" y="535"/>
                  </a:lnTo>
                  <a:lnTo>
                    <a:pt x="1317" y="533"/>
                  </a:lnTo>
                  <a:lnTo>
                    <a:pt x="1319" y="529"/>
                  </a:lnTo>
                  <a:lnTo>
                    <a:pt x="1320" y="528"/>
                  </a:lnTo>
                  <a:lnTo>
                    <a:pt x="1324" y="524"/>
                  </a:lnTo>
                  <a:lnTo>
                    <a:pt x="1326" y="522"/>
                  </a:lnTo>
                  <a:lnTo>
                    <a:pt x="1328" y="518"/>
                  </a:lnTo>
                  <a:lnTo>
                    <a:pt x="1332" y="514"/>
                  </a:lnTo>
                  <a:lnTo>
                    <a:pt x="1334" y="510"/>
                  </a:lnTo>
                  <a:lnTo>
                    <a:pt x="1336" y="506"/>
                  </a:lnTo>
                  <a:lnTo>
                    <a:pt x="1338" y="503"/>
                  </a:lnTo>
                  <a:lnTo>
                    <a:pt x="1340" y="499"/>
                  </a:lnTo>
                  <a:lnTo>
                    <a:pt x="1343" y="495"/>
                  </a:lnTo>
                  <a:lnTo>
                    <a:pt x="1345" y="491"/>
                  </a:lnTo>
                  <a:lnTo>
                    <a:pt x="1347" y="487"/>
                  </a:lnTo>
                  <a:lnTo>
                    <a:pt x="1347" y="485"/>
                  </a:lnTo>
                  <a:lnTo>
                    <a:pt x="1349" y="483"/>
                  </a:lnTo>
                  <a:lnTo>
                    <a:pt x="1349" y="481"/>
                  </a:lnTo>
                  <a:lnTo>
                    <a:pt x="1351" y="480"/>
                  </a:lnTo>
                  <a:lnTo>
                    <a:pt x="1351" y="478"/>
                  </a:lnTo>
                  <a:lnTo>
                    <a:pt x="1351" y="476"/>
                  </a:lnTo>
                  <a:lnTo>
                    <a:pt x="1353" y="476"/>
                  </a:lnTo>
                  <a:lnTo>
                    <a:pt x="1353" y="474"/>
                  </a:lnTo>
                  <a:lnTo>
                    <a:pt x="1355" y="472"/>
                  </a:lnTo>
                  <a:lnTo>
                    <a:pt x="1357" y="466"/>
                  </a:lnTo>
                  <a:lnTo>
                    <a:pt x="1359" y="462"/>
                  </a:lnTo>
                  <a:lnTo>
                    <a:pt x="1361" y="458"/>
                  </a:lnTo>
                  <a:lnTo>
                    <a:pt x="1363" y="453"/>
                  </a:lnTo>
                  <a:lnTo>
                    <a:pt x="1363" y="449"/>
                  </a:lnTo>
                  <a:lnTo>
                    <a:pt x="1365" y="445"/>
                  </a:lnTo>
                  <a:lnTo>
                    <a:pt x="1367" y="439"/>
                  </a:lnTo>
                  <a:lnTo>
                    <a:pt x="1368" y="433"/>
                  </a:lnTo>
                  <a:lnTo>
                    <a:pt x="1370" y="430"/>
                  </a:lnTo>
                  <a:lnTo>
                    <a:pt x="1372" y="424"/>
                  </a:lnTo>
                  <a:lnTo>
                    <a:pt x="1374" y="418"/>
                  </a:lnTo>
                  <a:lnTo>
                    <a:pt x="1376" y="412"/>
                  </a:lnTo>
                  <a:lnTo>
                    <a:pt x="1376" y="409"/>
                  </a:lnTo>
                  <a:lnTo>
                    <a:pt x="1378" y="403"/>
                  </a:lnTo>
                  <a:lnTo>
                    <a:pt x="1380" y="397"/>
                  </a:lnTo>
                  <a:lnTo>
                    <a:pt x="1382" y="391"/>
                  </a:lnTo>
                  <a:lnTo>
                    <a:pt x="1384" y="384"/>
                  </a:lnTo>
                  <a:lnTo>
                    <a:pt x="1386" y="378"/>
                  </a:lnTo>
                  <a:lnTo>
                    <a:pt x="1386" y="372"/>
                  </a:lnTo>
                  <a:lnTo>
                    <a:pt x="1388" y="366"/>
                  </a:lnTo>
                  <a:lnTo>
                    <a:pt x="1390" y="362"/>
                  </a:lnTo>
                  <a:lnTo>
                    <a:pt x="1390" y="359"/>
                  </a:lnTo>
                  <a:lnTo>
                    <a:pt x="1390" y="357"/>
                  </a:lnTo>
                  <a:lnTo>
                    <a:pt x="1391" y="353"/>
                  </a:lnTo>
                  <a:lnTo>
                    <a:pt x="1391" y="351"/>
                  </a:lnTo>
                  <a:lnTo>
                    <a:pt x="1391" y="349"/>
                  </a:lnTo>
                  <a:lnTo>
                    <a:pt x="1391" y="347"/>
                  </a:lnTo>
                  <a:lnTo>
                    <a:pt x="1393" y="345"/>
                  </a:lnTo>
                  <a:lnTo>
                    <a:pt x="1393" y="343"/>
                  </a:lnTo>
                  <a:lnTo>
                    <a:pt x="1393" y="341"/>
                  </a:lnTo>
                  <a:lnTo>
                    <a:pt x="1393" y="339"/>
                  </a:lnTo>
                  <a:lnTo>
                    <a:pt x="1393" y="337"/>
                  </a:lnTo>
                  <a:lnTo>
                    <a:pt x="1395" y="334"/>
                  </a:lnTo>
                  <a:lnTo>
                    <a:pt x="1397" y="328"/>
                  </a:lnTo>
                  <a:lnTo>
                    <a:pt x="1397" y="320"/>
                  </a:lnTo>
                  <a:lnTo>
                    <a:pt x="1399" y="314"/>
                  </a:lnTo>
                  <a:lnTo>
                    <a:pt x="1401" y="307"/>
                  </a:lnTo>
                  <a:lnTo>
                    <a:pt x="1401" y="301"/>
                  </a:lnTo>
                  <a:lnTo>
                    <a:pt x="1403" y="293"/>
                  </a:lnTo>
                  <a:lnTo>
                    <a:pt x="1405" y="286"/>
                  </a:lnTo>
                  <a:lnTo>
                    <a:pt x="1407" y="278"/>
                  </a:lnTo>
                  <a:lnTo>
                    <a:pt x="1407" y="270"/>
                  </a:lnTo>
                  <a:lnTo>
                    <a:pt x="1409" y="261"/>
                  </a:lnTo>
                  <a:lnTo>
                    <a:pt x="1411" y="253"/>
                  </a:lnTo>
                  <a:lnTo>
                    <a:pt x="1411" y="243"/>
                  </a:lnTo>
                  <a:lnTo>
                    <a:pt x="1413" y="236"/>
                  </a:lnTo>
                  <a:lnTo>
                    <a:pt x="1414" y="226"/>
                  </a:lnTo>
                  <a:lnTo>
                    <a:pt x="1416" y="217"/>
                  </a:lnTo>
                  <a:lnTo>
                    <a:pt x="1418" y="207"/>
                  </a:lnTo>
                  <a:lnTo>
                    <a:pt x="1418" y="199"/>
                  </a:lnTo>
                  <a:lnTo>
                    <a:pt x="1420" y="190"/>
                  </a:lnTo>
                  <a:lnTo>
                    <a:pt x="1422" y="178"/>
                  </a:lnTo>
                  <a:lnTo>
                    <a:pt x="1422" y="169"/>
                  </a:lnTo>
                  <a:lnTo>
                    <a:pt x="1424" y="159"/>
                  </a:lnTo>
                  <a:lnTo>
                    <a:pt x="1426" y="147"/>
                  </a:lnTo>
                  <a:lnTo>
                    <a:pt x="1428" y="138"/>
                  </a:lnTo>
                  <a:lnTo>
                    <a:pt x="1428" y="126"/>
                  </a:lnTo>
                  <a:lnTo>
                    <a:pt x="1430" y="119"/>
                  </a:lnTo>
                  <a:lnTo>
                    <a:pt x="1430" y="115"/>
                  </a:lnTo>
                  <a:lnTo>
                    <a:pt x="1432" y="111"/>
                  </a:lnTo>
                  <a:lnTo>
                    <a:pt x="1432" y="107"/>
                  </a:lnTo>
                  <a:lnTo>
                    <a:pt x="1432" y="103"/>
                  </a:lnTo>
                  <a:lnTo>
                    <a:pt x="1432" y="99"/>
                  </a:lnTo>
                  <a:lnTo>
                    <a:pt x="1434" y="98"/>
                  </a:lnTo>
                  <a:lnTo>
                    <a:pt x="1434" y="94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9" name="Freeform 158"/>
            <p:cNvSpPr>
              <a:spLocks/>
            </p:cNvSpPr>
            <p:nvPr/>
          </p:nvSpPr>
          <p:spPr bwMode="auto">
            <a:xfrm>
              <a:off x="4211" y="2585"/>
              <a:ext cx="454" cy="504"/>
            </a:xfrm>
            <a:custGeom>
              <a:avLst/>
              <a:gdLst>
                <a:gd name="T0" fmla="*/ 1 w 908"/>
                <a:gd name="T1" fmla="*/ 1 h 1008"/>
                <a:gd name="T2" fmla="*/ 1 w 908"/>
                <a:gd name="T3" fmla="*/ 1 h 1008"/>
                <a:gd name="T4" fmla="*/ 1 w 908"/>
                <a:gd name="T5" fmla="*/ 1 h 1008"/>
                <a:gd name="T6" fmla="*/ 1 w 908"/>
                <a:gd name="T7" fmla="*/ 1 h 1008"/>
                <a:gd name="T8" fmla="*/ 1 w 908"/>
                <a:gd name="T9" fmla="*/ 1 h 1008"/>
                <a:gd name="T10" fmla="*/ 1 w 908"/>
                <a:gd name="T11" fmla="*/ 1 h 1008"/>
                <a:gd name="T12" fmla="*/ 1 w 908"/>
                <a:gd name="T13" fmla="*/ 1 h 1008"/>
                <a:gd name="T14" fmla="*/ 1 w 908"/>
                <a:gd name="T15" fmla="*/ 1 h 1008"/>
                <a:gd name="T16" fmla="*/ 1 w 908"/>
                <a:gd name="T17" fmla="*/ 1 h 1008"/>
                <a:gd name="T18" fmla="*/ 1 w 908"/>
                <a:gd name="T19" fmla="*/ 1 h 1008"/>
                <a:gd name="T20" fmla="*/ 1 w 908"/>
                <a:gd name="T21" fmla="*/ 1 h 1008"/>
                <a:gd name="T22" fmla="*/ 1 w 908"/>
                <a:gd name="T23" fmla="*/ 1 h 1008"/>
                <a:gd name="T24" fmla="*/ 1 w 908"/>
                <a:gd name="T25" fmla="*/ 0 h 1008"/>
                <a:gd name="T26" fmla="*/ 1 w 908"/>
                <a:gd name="T27" fmla="*/ 0 h 1008"/>
                <a:gd name="T28" fmla="*/ 1 w 908"/>
                <a:gd name="T29" fmla="*/ 1 h 1008"/>
                <a:gd name="T30" fmla="*/ 1 w 908"/>
                <a:gd name="T31" fmla="*/ 1 h 1008"/>
                <a:gd name="T32" fmla="*/ 1 w 908"/>
                <a:gd name="T33" fmla="*/ 1 h 1008"/>
                <a:gd name="T34" fmla="*/ 1 w 908"/>
                <a:gd name="T35" fmla="*/ 1 h 1008"/>
                <a:gd name="T36" fmla="*/ 1 w 908"/>
                <a:gd name="T37" fmla="*/ 1 h 1008"/>
                <a:gd name="T38" fmla="*/ 1 w 908"/>
                <a:gd name="T39" fmla="*/ 1 h 1008"/>
                <a:gd name="T40" fmla="*/ 1 w 908"/>
                <a:gd name="T41" fmla="*/ 1 h 1008"/>
                <a:gd name="T42" fmla="*/ 1 w 908"/>
                <a:gd name="T43" fmla="*/ 1 h 1008"/>
                <a:gd name="T44" fmla="*/ 1 w 908"/>
                <a:gd name="T45" fmla="*/ 1 h 1008"/>
                <a:gd name="T46" fmla="*/ 1 w 908"/>
                <a:gd name="T47" fmla="*/ 1 h 1008"/>
                <a:gd name="T48" fmla="*/ 1 w 908"/>
                <a:gd name="T49" fmla="*/ 1 h 1008"/>
                <a:gd name="T50" fmla="*/ 1 w 908"/>
                <a:gd name="T51" fmla="*/ 1 h 1008"/>
                <a:gd name="T52" fmla="*/ 1 w 908"/>
                <a:gd name="T53" fmla="*/ 1 h 1008"/>
                <a:gd name="T54" fmla="*/ 1 w 908"/>
                <a:gd name="T55" fmla="*/ 1 h 1008"/>
                <a:gd name="T56" fmla="*/ 1 w 908"/>
                <a:gd name="T57" fmla="*/ 1 h 1008"/>
                <a:gd name="T58" fmla="*/ 1 w 908"/>
                <a:gd name="T59" fmla="*/ 1 h 1008"/>
                <a:gd name="T60" fmla="*/ 1 w 908"/>
                <a:gd name="T61" fmla="*/ 1 h 1008"/>
                <a:gd name="T62" fmla="*/ 1 w 908"/>
                <a:gd name="T63" fmla="*/ 1 h 1008"/>
                <a:gd name="T64" fmla="*/ 1 w 908"/>
                <a:gd name="T65" fmla="*/ 1 h 1008"/>
                <a:gd name="T66" fmla="*/ 1 w 908"/>
                <a:gd name="T67" fmla="*/ 1 h 1008"/>
                <a:gd name="T68" fmla="*/ 1 w 908"/>
                <a:gd name="T69" fmla="*/ 1 h 1008"/>
                <a:gd name="T70" fmla="*/ 1 w 908"/>
                <a:gd name="T71" fmla="*/ 1 h 1008"/>
                <a:gd name="T72" fmla="*/ 1 w 908"/>
                <a:gd name="T73" fmla="*/ 1 h 1008"/>
                <a:gd name="T74" fmla="*/ 1 w 908"/>
                <a:gd name="T75" fmla="*/ 1 h 1008"/>
                <a:gd name="T76" fmla="*/ 1 w 908"/>
                <a:gd name="T77" fmla="*/ 1 h 1008"/>
                <a:gd name="T78" fmla="*/ 1 w 908"/>
                <a:gd name="T79" fmla="*/ 1 h 1008"/>
                <a:gd name="T80" fmla="*/ 1 w 908"/>
                <a:gd name="T81" fmla="*/ 1 h 1008"/>
                <a:gd name="T82" fmla="*/ 1 w 908"/>
                <a:gd name="T83" fmla="*/ 1 h 1008"/>
                <a:gd name="T84" fmla="*/ 1 w 908"/>
                <a:gd name="T85" fmla="*/ 1 h 1008"/>
                <a:gd name="T86" fmla="*/ 1 w 908"/>
                <a:gd name="T87" fmla="*/ 1 h 1008"/>
                <a:gd name="T88" fmla="*/ 1 w 908"/>
                <a:gd name="T89" fmla="*/ 1 h 1008"/>
                <a:gd name="T90" fmla="*/ 1 w 908"/>
                <a:gd name="T91" fmla="*/ 1 h 1008"/>
                <a:gd name="T92" fmla="*/ 1 w 908"/>
                <a:gd name="T93" fmla="*/ 1 h 1008"/>
                <a:gd name="T94" fmla="*/ 1 w 908"/>
                <a:gd name="T95" fmla="*/ 1 h 1008"/>
                <a:gd name="T96" fmla="*/ 1 w 908"/>
                <a:gd name="T97" fmla="*/ 1 h 1008"/>
                <a:gd name="T98" fmla="*/ 1 w 908"/>
                <a:gd name="T99" fmla="*/ 1 h 1008"/>
                <a:gd name="T100" fmla="*/ 1 w 908"/>
                <a:gd name="T101" fmla="*/ 1 h 1008"/>
                <a:gd name="T102" fmla="*/ 1 w 908"/>
                <a:gd name="T103" fmla="*/ 1 h 1008"/>
                <a:gd name="T104" fmla="*/ 1 w 908"/>
                <a:gd name="T105" fmla="*/ 1 h 1008"/>
                <a:gd name="T106" fmla="*/ 1 w 908"/>
                <a:gd name="T107" fmla="*/ 1 h 1008"/>
                <a:gd name="T108" fmla="*/ 1 w 908"/>
                <a:gd name="T109" fmla="*/ 1 h 1008"/>
                <a:gd name="T110" fmla="*/ 1 w 908"/>
                <a:gd name="T111" fmla="*/ 1 h 1008"/>
                <a:gd name="T112" fmla="*/ 1 w 908"/>
                <a:gd name="T113" fmla="*/ 1 h 1008"/>
                <a:gd name="T114" fmla="*/ 1 w 908"/>
                <a:gd name="T115" fmla="*/ 1 h 10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08" h="1008">
                  <a:moveTo>
                    <a:pt x="0" y="500"/>
                  </a:moveTo>
                  <a:lnTo>
                    <a:pt x="0" y="498"/>
                  </a:lnTo>
                  <a:lnTo>
                    <a:pt x="0" y="494"/>
                  </a:lnTo>
                  <a:lnTo>
                    <a:pt x="0" y="492"/>
                  </a:lnTo>
                  <a:lnTo>
                    <a:pt x="0" y="490"/>
                  </a:lnTo>
                  <a:lnTo>
                    <a:pt x="2" y="488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2" y="482"/>
                  </a:lnTo>
                  <a:lnTo>
                    <a:pt x="2" y="475"/>
                  </a:lnTo>
                  <a:lnTo>
                    <a:pt x="4" y="461"/>
                  </a:lnTo>
                  <a:lnTo>
                    <a:pt x="5" y="448"/>
                  </a:lnTo>
                  <a:lnTo>
                    <a:pt x="7" y="430"/>
                  </a:lnTo>
                  <a:lnTo>
                    <a:pt x="9" y="415"/>
                  </a:lnTo>
                  <a:lnTo>
                    <a:pt x="11" y="398"/>
                  </a:lnTo>
                  <a:lnTo>
                    <a:pt x="13" y="379"/>
                  </a:lnTo>
                  <a:lnTo>
                    <a:pt x="17" y="356"/>
                  </a:lnTo>
                  <a:lnTo>
                    <a:pt x="21" y="329"/>
                  </a:lnTo>
                  <a:lnTo>
                    <a:pt x="23" y="302"/>
                  </a:lnTo>
                  <a:lnTo>
                    <a:pt x="25" y="285"/>
                  </a:lnTo>
                  <a:lnTo>
                    <a:pt x="27" y="267"/>
                  </a:lnTo>
                  <a:lnTo>
                    <a:pt x="28" y="254"/>
                  </a:lnTo>
                  <a:lnTo>
                    <a:pt x="30" y="240"/>
                  </a:lnTo>
                  <a:lnTo>
                    <a:pt x="32" y="227"/>
                  </a:lnTo>
                  <a:lnTo>
                    <a:pt x="34" y="215"/>
                  </a:lnTo>
                  <a:lnTo>
                    <a:pt x="34" y="204"/>
                  </a:lnTo>
                  <a:lnTo>
                    <a:pt x="36" y="196"/>
                  </a:lnTo>
                  <a:lnTo>
                    <a:pt x="36" y="189"/>
                  </a:lnTo>
                  <a:lnTo>
                    <a:pt x="38" y="183"/>
                  </a:lnTo>
                  <a:lnTo>
                    <a:pt x="38" y="179"/>
                  </a:lnTo>
                  <a:lnTo>
                    <a:pt x="40" y="173"/>
                  </a:lnTo>
                  <a:lnTo>
                    <a:pt x="40" y="169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2" y="152"/>
                  </a:lnTo>
                  <a:lnTo>
                    <a:pt x="42" y="150"/>
                  </a:lnTo>
                  <a:lnTo>
                    <a:pt x="44" y="144"/>
                  </a:lnTo>
                  <a:lnTo>
                    <a:pt x="44" y="137"/>
                  </a:lnTo>
                  <a:lnTo>
                    <a:pt x="46" y="129"/>
                  </a:lnTo>
                  <a:lnTo>
                    <a:pt x="46" y="121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0" y="100"/>
                  </a:lnTo>
                  <a:lnTo>
                    <a:pt x="52" y="95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77"/>
                  </a:lnTo>
                  <a:lnTo>
                    <a:pt x="55" y="71"/>
                  </a:lnTo>
                  <a:lnTo>
                    <a:pt x="55" y="68"/>
                  </a:lnTo>
                  <a:lnTo>
                    <a:pt x="57" y="62"/>
                  </a:lnTo>
                  <a:lnTo>
                    <a:pt x="57" y="56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61" y="45"/>
                  </a:lnTo>
                  <a:lnTo>
                    <a:pt x="61" y="41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3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98" y="35"/>
                  </a:lnTo>
                  <a:lnTo>
                    <a:pt x="100" y="39"/>
                  </a:lnTo>
                  <a:lnTo>
                    <a:pt x="100" y="43"/>
                  </a:lnTo>
                  <a:lnTo>
                    <a:pt x="101" y="47"/>
                  </a:lnTo>
                  <a:lnTo>
                    <a:pt x="101" y="52"/>
                  </a:lnTo>
                  <a:lnTo>
                    <a:pt x="101" y="56"/>
                  </a:lnTo>
                  <a:lnTo>
                    <a:pt x="103" y="60"/>
                  </a:lnTo>
                  <a:lnTo>
                    <a:pt x="103" y="66"/>
                  </a:lnTo>
                  <a:lnTo>
                    <a:pt x="105" y="70"/>
                  </a:lnTo>
                  <a:lnTo>
                    <a:pt x="105" y="75"/>
                  </a:lnTo>
                  <a:lnTo>
                    <a:pt x="107" y="81"/>
                  </a:lnTo>
                  <a:lnTo>
                    <a:pt x="107" y="87"/>
                  </a:lnTo>
                  <a:lnTo>
                    <a:pt x="109" y="93"/>
                  </a:lnTo>
                  <a:lnTo>
                    <a:pt x="109" y="9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3" y="118"/>
                  </a:lnTo>
                  <a:lnTo>
                    <a:pt x="113" y="125"/>
                  </a:lnTo>
                  <a:lnTo>
                    <a:pt x="115" y="133"/>
                  </a:lnTo>
                  <a:lnTo>
                    <a:pt x="117" y="141"/>
                  </a:lnTo>
                  <a:lnTo>
                    <a:pt x="117" y="148"/>
                  </a:lnTo>
                  <a:lnTo>
                    <a:pt x="119" y="156"/>
                  </a:lnTo>
                  <a:lnTo>
                    <a:pt x="119" y="164"/>
                  </a:lnTo>
                  <a:lnTo>
                    <a:pt x="119" y="167"/>
                  </a:lnTo>
                  <a:lnTo>
                    <a:pt x="121" y="171"/>
                  </a:lnTo>
                  <a:lnTo>
                    <a:pt x="121" y="175"/>
                  </a:lnTo>
                  <a:lnTo>
                    <a:pt x="121" y="177"/>
                  </a:lnTo>
                  <a:lnTo>
                    <a:pt x="121" y="181"/>
                  </a:lnTo>
                  <a:lnTo>
                    <a:pt x="121" y="185"/>
                  </a:lnTo>
                  <a:lnTo>
                    <a:pt x="123" y="187"/>
                  </a:lnTo>
                  <a:lnTo>
                    <a:pt x="123" y="191"/>
                  </a:lnTo>
                  <a:lnTo>
                    <a:pt x="123" y="192"/>
                  </a:lnTo>
                  <a:lnTo>
                    <a:pt x="123" y="194"/>
                  </a:lnTo>
                  <a:lnTo>
                    <a:pt x="123" y="196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4" y="202"/>
                  </a:lnTo>
                  <a:lnTo>
                    <a:pt x="124" y="204"/>
                  </a:lnTo>
                  <a:lnTo>
                    <a:pt x="124" y="206"/>
                  </a:lnTo>
                  <a:lnTo>
                    <a:pt x="124" y="212"/>
                  </a:lnTo>
                  <a:lnTo>
                    <a:pt x="126" y="223"/>
                  </a:lnTo>
                  <a:lnTo>
                    <a:pt x="128" y="235"/>
                  </a:lnTo>
                  <a:lnTo>
                    <a:pt x="128" y="248"/>
                  </a:lnTo>
                  <a:lnTo>
                    <a:pt x="130" y="262"/>
                  </a:lnTo>
                  <a:lnTo>
                    <a:pt x="132" y="273"/>
                  </a:lnTo>
                  <a:lnTo>
                    <a:pt x="134" y="288"/>
                  </a:lnTo>
                  <a:lnTo>
                    <a:pt x="136" y="304"/>
                  </a:lnTo>
                  <a:lnTo>
                    <a:pt x="138" y="321"/>
                  </a:lnTo>
                  <a:lnTo>
                    <a:pt x="140" y="342"/>
                  </a:lnTo>
                  <a:lnTo>
                    <a:pt x="142" y="369"/>
                  </a:lnTo>
                  <a:lnTo>
                    <a:pt x="146" y="398"/>
                  </a:lnTo>
                  <a:lnTo>
                    <a:pt x="148" y="423"/>
                  </a:lnTo>
                  <a:lnTo>
                    <a:pt x="151" y="444"/>
                  </a:lnTo>
                  <a:lnTo>
                    <a:pt x="153" y="463"/>
                  </a:lnTo>
                  <a:lnTo>
                    <a:pt x="155" y="480"/>
                  </a:lnTo>
                  <a:lnTo>
                    <a:pt x="157" y="498"/>
                  </a:lnTo>
                  <a:lnTo>
                    <a:pt x="159" y="513"/>
                  </a:lnTo>
                  <a:lnTo>
                    <a:pt x="159" y="525"/>
                  </a:lnTo>
                  <a:lnTo>
                    <a:pt x="161" y="530"/>
                  </a:lnTo>
                  <a:lnTo>
                    <a:pt x="161" y="536"/>
                  </a:lnTo>
                  <a:lnTo>
                    <a:pt x="161" y="540"/>
                  </a:lnTo>
                  <a:lnTo>
                    <a:pt x="163" y="544"/>
                  </a:lnTo>
                  <a:lnTo>
                    <a:pt x="163" y="548"/>
                  </a:lnTo>
                  <a:lnTo>
                    <a:pt x="163" y="551"/>
                  </a:lnTo>
                  <a:lnTo>
                    <a:pt x="163" y="555"/>
                  </a:lnTo>
                  <a:lnTo>
                    <a:pt x="163" y="557"/>
                  </a:lnTo>
                  <a:lnTo>
                    <a:pt x="165" y="561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65" y="569"/>
                  </a:lnTo>
                  <a:lnTo>
                    <a:pt x="165" y="571"/>
                  </a:lnTo>
                  <a:lnTo>
                    <a:pt x="167" y="578"/>
                  </a:lnTo>
                  <a:lnTo>
                    <a:pt x="169" y="592"/>
                  </a:lnTo>
                  <a:lnTo>
                    <a:pt x="169" y="603"/>
                  </a:lnTo>
                  <a:lnTo>
                    <a:pt x="171" y="615"/>
                  </a:lnTo>
                  <a:lnTo>
                    <a:pt x="172" y="624"/>
                  </a:lnTo>
                  <a:lnTo>
                    <a:pt x="172" y="636"/>
                  </a:lnTo>
                  <a:lnTo>
                    <a:pt x="174" y="646"/>
                  </a:lnTo>
                  <a:lnTo>
                    <a:pt x="176" y="655"/>
                  </a:lnTo>
                  <a:lnTo>
                    <a:pt x="176" y="665"/>
                  </a:lnTo>
                  <a:lnTo>
                    <a:pt x="178" y="672"/>
                  </a:lnTo>
                  <a:lnTo>
                    <a:pt x="180" y="682"/>
                  </a:lnTo>
                  <a:lnTo>
                    <a:pt x="180" y="692"/>
                  </a:lnTo>
                  <a:lnTo>
                    <a:pt x="182" y="699"/>
                  </a:lnTo>
                  <a:lnTo>
                    <a:pt x="184" y="707"/>
                  </a:lnTo>
                  <a:lnTo>
                    <a:pt x="184" y="715"/>
                  </a:lnTo>
                  <a:lnTo>
                    <a:pt x="186" y="724"/>
                  </a:lnTo>
                  <a:lnTo>
                    <a:pt x="186" y="732"/>
                  </a:lnTo>
                  <a:lnTo>
                    <a:pt x="188" y="740"/>
                  </a:lnTo>
                  <a:lnTo>
                    <a:pt x="190" y="745"/>
                  </a:lnTo>
                  <a:lnTo>
                    <a:pt x="190" y="753"/>
                  </a:lnTo>
                  <a:lnTo>
                    <a:pt x="192" y="761"/>
                  </a:lnTo>
                  <a:lnTo>
                    <a:pt x="194" y="768"/>
                  </a:lnTo>
                  <a:lnTo>
                    <a:pt x="194" y="776"/>
                  </a:lnTo>
                  <a:lnTo>
                    <a:pt x="196" y="782"/>
                  </a:lnTo>
                  <a:lnTo>
                    <a:pt x="197" y="789"/>
                  </a:lnTo>
                  <a:lnTo>
                    <a:pt x="197" y="795"/>
                  </a:lnTo>
                  <a:lnTo>
                    <a:pt x="199" y="803"/>
                  </a:lnTo>
                  <a:lnTo>
                    <a:pt x="201" y="809"/>
                  </a:lnTo>
                  <a:lnTo>
                    <a:pt x="201" y="813"/>
                  </a:lnTo>
                  <a:lnTo>
                    <a:pt x="203" y="818"/>
                  </a:lnTo>
                  <a:lnTo>
                    <a:pt x="203" y="822"/>
                  </a:lnTo>
                  <a:lnTo>
                    <a:pt x="203" y="824"/>
                  </a:lnTo>
                  <a:lnTo>
                    <a:pt x="205" y="828"/>
                  </a:lnTo>
                  <a:lnTo>
                    <a:pt x="205" y="830"/>
                  </a:lnTo>
                  <a:lnTo>
                    <a:pt x="205" y="832"/>
                  </a:lnTo>
                  <a:lnTo>
                    <a:pt x="205" y="834"/>
                  </a:lnTo>
                  <a:lnTo>
                    <a:pt x="207" y="836"/>
                  </a:lnTo>
                  <a:lnTo>
                    <a:pt x="207" y="837"/>
                  </a:lnTo>
                  <a:lnTo>
                    <a:pt x="207" y="841"/>
                  </a:lnTo>
                  <a:lnTo>
                    <a:pt x="209" y="845"/>
                  </a:lnTo>
                  <a:lnTo>
                    <a:pt x="211" y="851"/>
                  </a:lnTo>
                  <a:lnTo>
                    <a:pt x="211" y="857"/>
                  </a:lnTo>
                  <a:lnTo>
                    <a:pt x="213" y="862"/>
                  </a:lnTo>
                  <a:lnTo>
                    <a:pt x="215" y="868"/>
                  </a:lnTo>
                  <a:lnTo>
                    <a:pt x="215" y="872"/>
                  </a:lnTo>
                  <a:lnTo>
                    <a:pt x="217" y="878"/>
                  </a:lnTo>
                  <a:lnTo>
                    <a:pt x="219" y="882"/>
                  </a:lnTo>
                  <a:lnTo>
                    <a:pt x="220" y="885"/>
                  </a:lnTo>
                  <a:lnTo>
                    <a:pt x="220" y="891"/>
                  </a:lnTo>
                  <a:lnTo>
                    <a:pt x="222" y="895"/>
                  </a:lnTo>
                  <a:lnTo>
                    <a:pt x="224" y="899"/>
                  </a:lnTo>
                  <a:lnTo>
                    <a:pt x="226" y="905"/>
                  </a:lnTo>
                  <a:lnTo>
                    <a:pt x="228" y="909"/>
                  </a:lnTo>
                  <a:lnTo>
                    <a:pt x="228" y="912"/>
                  </a:lnTo>
                  <a:lnTo>
                    <a:pt x="230" y="916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30"/>
                  </a:lnTo>
                  <a:lnTo>
                    <a:pt x="240" y="933"/>
                  </a:lnTo>
                  <a:lnTo>
                    <a:pt x="240" y="937"/>
                  </a:lnTo>
                  <a:lnTo>
                    <a:pt x="242" y="941"/>
                  </a:lnTo>
                  <a:lnTo>
                    <a:pt x="244" y="943"/>
                  </a:lnTo>
                  <a:lnTo>
                    <a:pt x="245" y="945"/>
                  </a:lnTo>
                  <a:lnTo>
                    <a:pt x="245" y="947"/>
                  </a:lnTo>
                  <a:lnTo>
                    <a:pt x="247" y="949"/>
                  </a:lnTo>
                  <a:lnTo>
                    <a:pt x="249" y="951"/>
                  </a:lnTo>
                  <a:lnTo>
                    <a:pt x="251" y="953"/>
                  </a:lnTo>
                  <a:lnTo>
                    <a:pt x="253" y="957"/>
                  </a:lnTo>
                  <a:lnTo>
                    <a:pt x="255" y="958"/>
                  </a:lnTo>
                  <a:lnTo>
                    <a:pt x="257" y="960"/>
                  </a:lnTo>
                  <a:lnTo>
                    <a:pt x="259" y="962"/>
                  </a:lnTo>
                  <a:lnTo>
                    <a:pt x="261" y="966"/>
                  </a:lnTo>
                  <a:lnTo>
                    <a:pt x="263" y="968"/>
                  </a:lnTo>
                  <a:lnTo>
                    <a:pt x="265" y="970"/>
                  </a:lnTo>
                  <a:lnTo>
                    <a:pt x="268" y="972"/>
                  </a:lnTo>
                  <a:lnTo>
                    <a:pt x="270" y="974"/>
                  </a:lnTo>
                  <a:lnTo>
                    <a:pt x="272" y="976"/>
                  </a:lnTo>
                  <a:lnTo>
                    <a:pt x="274" y="978"/>
                  </a:lnTo>
                  <a:lnTo>
                    <a:pt x="278" y="980"/>
                  </a:lnTo>
                  <a:lnTo>
                    <a:pt x="280" y="980"/>
                  </a:lnTo>
                  <a:lnTo>
                    <a:pt x="284" y="981"/>
                  </a:lnTo>
                  <a:lnTo>
                    <a:pt x="286" y="983"/>
                  </a:lnTo>
                  <a:lnTo>
                    <a:pt x="288" y="983"/>
                  </a:lnTo>
                  <a:lnTo>
                    <a:pt x="290" y="983"/>
                  </a:lnTo>
                  <a:lnTo>
                    <a:pt x="291" y="985"/>
                  </a:lnTo>
                  <a:lnTo>
                    <a:pt x="293" y="985"/>
                  </a:lnTo>
                  <a:lnTo>
                    <a:pt x="297" y="987"/>
                  </a:lnTo>
                  <a:lnTo>
                    <a:pt x="301" y="987"/>
                  </a:lnTo>
                  <a:lnTo>
                    <a:pt x="303" y="989"/>
                  </a:lnTo>
                  <a:lnTo>
                    <a:pt x="309" y="991"/>
                  </a:lnTo>
                  <a:lnTo>
                    <a:pt x="313" y="991"/>
                  </a:lnTo>
                  <a:lnTo>
                    <a:pt x="316" y="993"/>
                  </a:lnTo>
                  <a:lnTo>
                    <a:pt x="322" y="993"/>
                  </a:lnTo>
                  <a:lnTo>
                    <a:pt x="326" y="993"/>
                  </a:lnTo>
                  <a:lnTo>
                    <a:pt x="330" y="995"/>
                  </a:lnTo>
                  <a:lnTo>
                    <a:pt x="332" y="995"/>
                  </a:lnTo>
                  <a:lnTo>
                    <a:pt x="336" y="995"/>
                  </a:lnTo>
                  <a:lnTo>
                    <a:pt x="341" y="997"/>
                  </a:lnTo>
                  <a:lnTo>
                    <a:pt x="345" y="997"/>
                  </a:lnTo>
                  <a:lnTo>
                    <a:pt x="349" y="997"/>
                  </a:lnTo>
                  <a:lnTo>
                    <a:pt x="355" y="999"/>
                  </a:lnTo>
                  <a:lnTo>
                    <a:pt x="361" y="999"/>
                  </a:lnTo>
                  <a:lnTo>
                    <a:pt x="368" y="999"/>
                  </a:lnTo>
                  <a:lnTo>
                    <a:pt x="370" y="999"/>
                  </a:lnTo>
                  <a:lnTo>
                    <a:pt x="374" y="1001"/>
                  </a:lnTo>
                  <a:lnTo>
                    <a:pt x="378" y="1001"/>
                  </a:lnTo>
                  <a:lnTo>
                    <a:pt x="382" y="1001"/>
                  </a:lnTo>
                  <a:lnTo>
                    <a:pt x="387" y="1001"/>
                  </a:lnTo>
                  <a:lnTo>
                    <a:pt x="393" y="1001"/>
                  </a:lnTo>
                  <a:lnTo>
                    <a:pt x="399" y="1003"/>
                  </a:lnTo>
                  <a:lnTo>
                    <a:pt x="405" y="1003"/>
                  </a:lnTo>
                  <a:lnTo>
                    <a:pt x="411" y="1003"/>
                  </a:lnTo>
                  <a:lnTo>
                    <a:pt x="416" y="1003"/>
                  </a:lnTo>
                  <a:lnTo>
                    <a:pt x="420" y="1003"/>
                  </a:lnTo>
                  <a:lnTo>
                    <a:pt x="424" y="1003"/>
                  </a:lnTo>
                  <a:lnTo>
                    <a:pt x="428" y="1003"/>
                  </a:lnTo>
                  <a:lnTo>
                    <a:pt x="434" y="1005"/>
                  </a:lnTo>
                  <a:lnTo>
                    <a:pt x="441" y="1005"/>
                  </a:lnTo>
                  <a:lnTo>
                    <a:pt x="451" y="1005"/>
                  </a:lnTo>
                  <a:lnTo>
                    <a:pt x="459" y="1005"/>
                  </a:lnTo>
                  <a:lnTo>
                    <a:pt x="468" y="1005"/>
                  </a:lnTo>
                  <a:lnTo>
                    <a:pt x="476" y="1003"/>
                  </a:lnTo>
                  <a:lnTo>
                    <a:pt x="485" y="1003"/>
                  </a:lnTo>
                  <a:lnTo>
                    <a:pt x="493" y="1003"/>
                  </a:lnTo>
                  <a:lnTo>
                    <a:pt x="503" y="1003"/>
                  </a:lnTo>
                  <a:lnTo>
                    <a:pt x="510" y="1003"/>
                  </a:lnTo>
                  <a:lnTo>
                    <a:pt x="522" y="1003"/>
                  </a:lnTo>
                  <a:lnTo>
                    <a:pt x="533" y="1001"/>
                  </a:lnTo>
                  <a:lnTo>
                    <a:pt x="543" y="1001"/>
                  </a:lnTo>
                  <a:lnTo>
                    <a:pt x="551" y="1001"/>
                  </a:lnTo>
                  <a:lnTo>
                    <a:pt x="560" y="1001"/>
                  </a:lnTo>
                  <a:lnTo>
                    <a:pt x="572" y="1001"/>
                  </a:lnTo>
                  <a:lnTo>
                    <a:pt x="583" y="1001"/>
                  </a:lnTo>
                  <a:lnTo>
                    <a:pt x="595" y="1001"/>
                  </a:lnTo>
                  <a:lnTo>
                    <a:pt x="606" y="1001"/>
                  </a:lnTo>
                  <a:lnTo>
                    <a:pt x="616" y="1003"/>
                  </a:lnTo>
                  <a:lnTo>
                    <a:pt x="626" y="1003"/>
                  </a:lnTo>
                  <a:lnTo>
                    <a:pt x="631" y="1003"/>
                  </a:lnTo>
                  <a:lnTo>
                    <a:pt x="641" y="1003"/>
                  </a:lnTo>
                  <a:lnTo>
                    <a:pt x="650" y="1005"/>
                  </a:lnTo>
                  <a:lnTo>
                    <a:pt x="656" y="1005"/>
                  </a:lnTo>
                  <a:lnTo>
                    <a:pt x="662" y="1005"/>
                  </a:lnTo>
                  <a:lnTo>
                    <a:pt x="668" y="1005"/>
                  </a:lnTo>
                  <a:lnTo>
                    <a:pt x="674" y="1006"/>
                  </a:lnTo>
                  <a:lnTo>
                    <a:pt x="681" y="1006"/>
                  </a:lnTo>
                  <a:lnTo>
                    <a:pt x="689" y="1006"/>
                  </a:lnTo>
                  <a:lnTo>
                    <a:pt x="697" y="1006"/>
                  </a:lnTo>
                  <a:lnTo>
                    <a:pt x="702" y="1006"/>
                  </a:lnTo>
                  <a:lnTo>
                    <a:pt x="710" y="1006"/>
                  </a:lnTo>
                  <a:lnTo>
                    <a:pt x="716" y="1006"/>
                  </a:lnTo>
                  <a:lnTo>
                    <a:pt x="723" y="1006"/>
                  </a:lnTo>
                  <a:lnTo>
                    <a:pt x="731" y="1006"/>
                  </a:lnTo>
                  <a:lnTo>
                    <a:pt x="739" y="1006"/>
                  </a:lnTo>
                  <a:lnTo>
                    <a:pt x="748" y="1008"/>
                  </a:lnTo>
                  <a:lnTo>
                    <a:pt x="758" y="1008"/>
                  </a:lnTo>
                  <a:lnTo>
                    <a:pt x="766" y="1008"/>
                  </a:lnTo>
                  <a:lnTo>
                    <a:pt x="775" y="1008"/>
                  </a:lnTo>
                  <a:lnTo>
                    <a:pt x="785" y="1006"/>
                  </a:lnTo>
                  <a:lnTo>
                    <a:pt x="794" y="1006"/>
                  </a:lnTo>
                  <a:lnTo>
                    <a:pt x="804" y="1006"/>
                  </a:lnTo>
                  <a:lnTo>
                    <a:pt x="814" y="1006"/>
                  </a:lnTo>
                  <a:lnTo>
                    <a:pt x="821" y="1006"/>
                  </a:lnTo>
                  <a:lnTo>
                    <a:pt x="829" y="1006"/>
                  </a:lnTo>
                  <a:lnTo>
                    <a:pt x="837" y="1006"/>
                  </a:lnTo>
                  <a:lnTo>
                    <a:pt x="848" y="1006"/>
                  </a:lnTo>
                  <a:lnTo>
                    <a:pt x="858" y="1006"/>
                  </a:lnTo>
                  <a:lnTo>
                    <a:pt x="866" y="1006"/>
                  </a:lnTo>
                  <a:lnTo>
                    <a:pt x="873" y="1006"/>
                  </a:lnTo>
                  <a:lnTo>
                    <a:pt x="879" y="1006"/>
                  </a:lnTo>
                  <a:lnTo>
                    <a:pt x="890" y="1006"/>
                  </a:lnTo>
                  <a:lnTo>
                    <a:pt x="900" y="1005"/>
                  </a:lnTo>
                  <a:lnTo>
                    <a:pt x="908" y="1005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29" name="Rectangle 159"/>
          <p:cNvSpPr>
            <a:spLocks noChangeArrowheads="1"/>
          </p:cNvSpPr>
          <p:nvPr/>
        </p:nvSpPr>
        <p:spPr bwMode="auto">
          <a:xfrm>
            <a:off x="2096095" y="3830078"/>
            <a:ext cx="10339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G0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0" name="Rectangle 160"/>
          <p:cNvSpPr>
            <a:spLocks noChangeArrowheads="1"/>
          </p:cNvSpPr>
          <p:nvPr/>
        </p:nvSpPr>
        <p:spPr bwMode="auto">
          <a:xfrm>
            <a:off x="2259635" y="3597304"/>
            <a:ext cx="150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G0F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1" name="Rectangle 161"/>
          <p:cNvSpPr>
            <a:spLocks noChangeArrowheads="1"/>
          </p:cNvSpPr>
          <p:nvPr/>
        </p:nvSpPr>
        <p:spPr bwMode="auto">
          <a:xfrm>
            <a:off x="2411699" y="4107545"/>
            <a:ext cx="19356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Man5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2" name="Rectangle 162"/>
          <p:cNvSpPr>
            <a:spLocks noChangeArrowheads="1"/>
          </p:cNvSpPr>
          <p:nvPr/>
        </p:nvSpPr>
        <p:spPr bwMode="auto">
          <a:xfrm>
            <a:off x="2800469" y="3632686"/>
            <a:ext cx="44328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(1,3)G1F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3" name="Rectangle 163"/>
          <p:cNvSpPr>
            <a:spLocks noChangeArrowheads="1"/>
          </p:cNvSpPr>
          <p:nvPr/>
        </p:nvSpPr>
        <p:spPr bwMode="auto">
          <a:xfrm>
            <a:off x="2556590" y="3556336"/>
            <a:ext cx="30897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(1,6)G1F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4" name="Rectangle 164"/>
          <p:cNvSpPr>
            <a:spLocks noChangeArrowheads="1"/>
          </p:cNvSpPr>
          <p:nvPr/>
        </p:nvSpPr>
        <p:spPr bwMode="auto">
          <a:xfrm>
            <a:off x="3117505" y="3698794"/>
            <a:ext cx="10339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G2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5" name="Rectangle 165"/>
          <p:cNvSpPr>
            <a:spLocks noChangeArrowheads="1"/>
          </p:cNvSpPr>
          <p:nvPr/>
        </p:nvSpPr>
        <p:spPr bwMode="auto">
          <a:xfrm>
            <a:off x="3435979" y="3202520"/>
            <a:ext cx="150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G2F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136" name="Line 166"/>
          <p:cNvSpPr>
            <a:spLocks noChangeShapeType="1"/>
          </p:cNvSpPr>
          <p:nvPr/>
        </p:nvSpPr>
        <p:spPr bwMode="auto">
          <a:xfrm flipH="1">
            <a:off x="1748931" y="4277002"/>
            <a:ext cx="202130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7" name="Line 167"/>
          <p:cNvSpPr>
            <a:spLocks noChangeShapeType="1"/>
          </p:cNvSpPr>
          <p:nvPr/>
        </p:nvSpPr>
        <p:spPr bwMode="auto">
          <a:xfrm flipH="1">
            <a:off x="2925275" y="3714620"/>
            <a:ext cx="68859" cy="109869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8579" tIns="34289" rIns="68579" bIns="34289"/>
          <a:lstStyle/>
          <a:p>
            <a:pPr defTabSz="685783">
              <a:defRPr/>
            </a:pPr>
            <a:endParaRPr lang="en-US" sz="14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38" name="Line 168"/>
          <p:cNvSpPr>
            <a:spLocks noChangeShapeType="1"/>
          </p:cNvSpPr>
          <p:nvPr/>
        </p:nvSpPr>
        <p:spPr bwMode="auto">
          <a:xfrm>
            <a:off x="2728741" y="3644790"/>
            <a:ext cx="78901" cy="70763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8579" tIns="34289" rIns="68579" bIns="34289"/>
          <a:lstStyle/>
          <a:p>
            <a:pPr defTabSz="685783">
              <a:defRPr/>
            </a:pPr>
            <a:endParaRPr lang="en-US" sz="14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139" name="Group 169"/>
          <p:cNvGrpSpPr>
            <a:grpSpLocks/>
          </p:cNvGrpSpPr>
          <p:nvPr/>
        </p:nvGrpSpPr>
        <p:grpSpPr bwMode="auto">
          <a:xfrm>
            <a:off x="3626779" y="3296561"/>
            <a:ext cx="123373" cy="208565"/>
            <a:chOff x="4376" y="2061"/>
            <a:chExt cx="276" cy="718"/>
          </a:xfrm>
        </p:grpSpPr>
        <p:sp>
          <p:nvSpPr>
            <p:cNvPr id="195" name="Rectangle 170"/>
            <p:cNvSpPr>
              <a:spLocks noChangeArrowheads="1"/>
            </p:cNvSpPr>
            <p:nvPr/>
          </p:nvSpPr>
          <p:spPr bwMode="auto">
            <a:xfrm>
              <a:off x="4459" y="2657"/>
              <a:ext cx="71" cy="7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96" name="Rectangle 171"/>
            <p:cNvSpPr>
              <a:spLocks noChangeArrowheads="1"/>
            </p:cNvSpPr>
            <p:nvPr/>
          </p:nvSpPr>
          <p:spPr bwMode="auto">
            <a:xfrm>
              <a:off x="4459" y="2532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Oval 172"/>
            <p:cNvSpPr>
              <a:spLocks noChangeArrowheads="1"/>
            </p:cNvSpPr>
            <p:nvPr/>
          </p:nvSpPr>
          <p:spPr bwMode="auto">
            <a:xfrm>
              <a:off x="4462" y="2394"/>
              <a:ext cx="68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98" name="AutoShape 173"/>
            <p:cNvCxnSpPr>
              <a:cxnSpLocks noChangeShapeType="1"/>
              <a:stCxn id="196" idx="0"/>
              <a:endCxn id="197" idx="4"/>
            </p:cNvCxnSpPr>
            <p:nvPr/>
          </p:nvCxnSpPr>
          <p:spPr bwMode="auto">
            <a:xfrm flipV="1">
              <a:off x="4498" y="2461"/>
              <a:ext cx="0" cy="71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9" name="Oval 174"/>
            <p:cNvSpPr>
              <a:spLocks noChangeArrowheads="1"/>
            </p:cNvSpPr>
            <p:nvPr/>
          </p:nvSpPr>
          <p:spPr bwMode="auto">
            <a:xfrm>
              <a:off x="4549" y="2304"/>
              <a:ext cx="68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00" name="Oval 175"/>
            <p:cNvSpPr>
              <a:spLocks noChangeArrowheads="1"/>
            </p:cNvSpPr>
            <p:nvPr/>
          </p:nvSpPr>
          <p:spPr bwMode="auto">
            <a:xfrm>
              <a:off x="4379" y="2304"/>
              <a:ext cx="64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01" name="AutoShape 176"/>
            <p:cNvCxnSpPr>
              <a:cxnSpLocks noChangeShapeType="1"/>
              <a:stCxn id="195" idx="0"/>
              <a:endCxn id="196" idx="2"/>
            </p:cNvCxnSpPr>
            <p:nvPr/>
          </p:nvCxnSpPr>
          <p:spPr bwMode="auto">
            <a:xfrm flipV="1">
              <a:off x="4498" y="2606"/>
              <a:ext cx="0" cy="55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2" name="AutoShape 177"/>
            <p:cNvCxnSpPr>
              <a:cxnSpLocks noChangeShapeType="1"/>
              <a:stCxn id="195" idx="2"/>
            </p:cNvCxnSpPr>
            <p:nvPr/>
          </p:nvCxnSpPr>
          <p:spPr bwMode="auto">
            <a:xfrm>
              <a:off x="4498" y="2734"/>
              <a:ext cx="0" cy="45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3" name="AutoShape 178"/>
            <p:cNvCxnSpPr>
              <a:cxnSpLocks noChangeShapeType="1"/>
              <a:stCxn id="197" idx="1"/>
              <a:endCxn id="200" idx="5"/>
            </p:cNvCxnSpPr>
            <p:nvPr/>
          </p:nvCxnSpPr>
          <p:spPr bwMode="auto">
            <a:xfrm flipH="1" flipV="1">
              <a:off x="4434" y="2362"/>
              <a:ext cx="39" cy="42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" name="AutoShape 179"/>
            <p:cNvCxnSpPr>
              <a:cxnSpLocks noChangeShapeType="1"/>
              <a:stCxn id="199" idx="3"/>
              <a:endCxn id="197" idx="7"/>
            </p:cNvCxnSpPr>
            <p:nvPr/>
          </p:nvCxnSpPr>
          <p:spPr bwMode="auto">
            <a:xfrm flipH="1">
              <a:off x="4520" y="2362"/>
              <a:ext cx="39" cy="42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5" name="Rectangle 180"/>
            <p:cNvSpPr>
              <a:spLocks noChangeArrowheads="1"/>
            </p:cNvSpPr>
            <p:nvPr/>
          </p:nvSpPr>
          <p:spPr bwMode="auto">
            <a:xfrm>
              <a:off x="4546" y="2182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06" name="Rectangle 181"/>
            <p:cNvSpPr>
              <a:spLocks noChangeArrowheads="1"/>
            </p:cNvSpPr>
            <p:nvPr/>
          </p:nvSpPr>
          <p:spPr bwMode="auto">
            <a:xfrm>
              <a:off x="4376" y="2182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07" name="AutoShape 182"/>
            <p:cNvCxnSpPr>
              <a:cxnSpLocks noChangeShapeType="1"/>
              <a:stCxn id="200" idx="0"/>
              <a:endCxn id="206" idx="2"/>
            </p:cNvCxnSpPr>
            <p:nvPr/>
          </p:nvCxnSpPr>
          <p:spPr bwMode="auto">
            <a:xfrm flipV="1">
              <a:off x="4411" y="2256"/>
              <a:ext cx="0" cy="48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8" name="AutoShape 183"/>
            <p:cNvCxnSpPr>
              <a:cxnSpLocks noChangeShapeType="1"/>
              <a:stCxn id="199" idx="0"/>
              <a:endCxn id="205" idx="2"/>
            </p:cNvCxnSpPr>
            <p:nvPr/>
          </p:nvCxnSpPr>
          <p:spPr bwMode="auto">
            <a:xfrm flipH="1" flipV="1">
              <a:off x="4581" y="2256"/>
              <a:ext cx="3" cy="48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9" name="AutoShape 184"/>
            <p:cNvSpPr>
              <a:spLocks noChangeArrowheads="1"/>
            </p:cNvSpPr>
            <p:nvPr/>
          </p:nvSpPr>
          <p:spPr bwMode="auto">
            <a:xfrm rot="-5400000">
              <a:off x="4578" y="2660"/>
              <a:ext cx="80" cy="6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10" name="AutoShape 185"/>
            <p:cNvCxnSpPr>
              <a:cxnSpLocks noChangeShapeType="1"/>
              <a:stCxn id="209" idx="0"/>
            </p:cNvCxnSpPr>
            <p:nvPr/>
          </p:nvCxnSpPr>
          <p:spPr bwMode="auto">
            <a:xfrm flipH="1">
              <a:off x="4530" y="2696"/>
              <a:ext cx="55" cy="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1" name="Oval 186"/>
            <p:cNvSpPr>
              <a:spLocks noChangeArrowheads="1"/>
            </p:cNvSpPr>
            <p:nvPr/>
          </p:nvSpPr>
          <p:spPr bwMode="auto">
            <a:xfrm>
              <a:off x="4379" y="2061"/>
              <a:ext cx="64" cy="6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12" name="Oval 187"/>
            <p:cNvSpPr>
              <a:spLocks noChangeArrowheads="1"/>
            </p:cNvSpPr>
            <p:nvPr/>
          </p:nvSpPr>
          <p:spPr bwMode="auto">
            <a:xfrm>
              <a:off x="4549" y="2061"/>
              <a:ext cx="64" cy="6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13" name="AutoShape 188"/>
            <p:cNvCxnSpPr>
              <a:cxnSpLocks noChangeShapeType="1"/>
              <a:stCxn id="206" idx="0"/>
              <a:endCxn id="211" idx="4"/>
            </p:cNvCxnSpPr>
            <p:nvPr/>
          </p:nvCxnSpPr>
          <p:spPr bwMode="auto">
            <a:xfrm flipV="1">
              <a:off x="4411" y="2128"/>
              <a:ext cx="0" cy="55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4" name="AutoShape 189"/>
            <p:cNvCxnSpPr>
              <a:cxnSpLocks noChangeShapeType="1"/>
              <a:stCxn id="205" idx="0"/>
              <a:endCxn id="212" idx="4"/>
            </p:cNvCxnSpPr>
            <p:nvPr/>
          </p:nvCxnSpPr>
          <p:spPr bwMode="auto">
            <a:xfrm flipV="1">
              <a:off x="4581" y="2128"/>
              <a:ext cx="0" cy="55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0" name="Group 190"/>
          <p:cNvGrpSpPr>
            <a:grpSpLocks/>
          </p:cNvGrpSpPr>
          <p:nvPr/>
        </p:nvGrpSpPr>
        <p:grpSpPr bwMode="auto">
          <a:xfrm>
            <a:off x="2679964" y="3281661"/>
            <a:ext cx="133415" cy="222532"/>
            <a:chOff x="4775" y="2065"/>
            <a:chExt cx="277" cy="707"/>
          </a:xfrm>
        </p:grpSpPr>
        <p:sp>
          <p:nvSpPr>
            <p:cNvPr id="177" name="Rectangle 191"/>
            <p:cNvSpPr>
              <a:spLocks noChangeArrowheads="1"/>
            </p:cNvSpPr>
            <p:nvPr/>
          </p:nvSpPr>
          <p:spPr bwMode="auto">
            <a:xfrm>
              <a:off x="4862" y="2648"/>
              <a:ext cx="68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Rectangle 192"/>
            <p:cNvSpPr>
              <a:spLocks noChangeArrowheads="1"/>
            </p:cNvSpPr>
            <p:nvPr/>
          </p:nvSpPr>
          <p:spPr bwMode="auto">
            <a:xfrm>
              <a:off x="4862" y="2535"/>
              <a:ext cx="68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79" name="Oval 193"/>
            <p:cNvSpPr>
              <a:spLocks noChangeArrowheads="1"/>
            </p:cNvSpPr>
            <p:nvPr/>
          </p:nvSpPr>
          <p:spPr bwMode="auto">
            <a:xfrm>
              <a:off x="4864" y="2399"/>
              <a:ext cx="65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80" name="AutoShape 194"/>
            <p:cNvCxnSpPr>
              <a:cxnSpLocks noChangeShapeType="1"/>
              <a:stCxn id="178" idx="0"/>
              <a:endCxn id="179" idx="4"/>
            </p:cNvCxnSpPr>
            <p:nvPr/>
          </p:nvCxnSpPr>
          <p:spPr bwMode="auto">
            <a:xfrm flipV="1">
              <a:off x="4897" y="2467"/>
              <a:ext cx="0" cy="68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1" name="Oval 195"/>
            <p:cNvSpPr>
              <a:spLocks noChangeArrowheads="1"/>
            </p:cNvSpPr>
            <p:nvPr/>
          </p:nvSpPr>
          <p:spPr bwMode="auto">
            <a:xfrm>
              <a:off x="4948" y="2307"/>
              <a:ext cx="68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82" name="Oval 196"/>
            <p:cNvSpPr>
              <a:spLocks noChangeArrowheads="1"/>
            </p:cNvSpPr>
            <p:nvPr/>
          </p:nvSpPr>
          <p:spPr bwMode="auto">
            <a:xfrm>
              <a:off x="4778" y="2310"/>
              <a:ext cx="65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83" name="AutoShape 197"/>
            <p:cNvCxnSpPr>
              <a:cxnSpLocks noChangeShapeType="1"/>
              <a:stCxn id="177" idx="0"/>
              <a:endCxn id="178" idx="2"/>
            </p:cNvCxnSpPr>
            <p:nvPr/>
          </p:nvCxnSpPr>
          <p:spPr bwMode="auto">
            <a:xfrm flipV="1">
              <a:off x="4897" y="2609"/>
              <a:ext cx="0" cy="36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AutoShape 198"/>
            <p:cNvCxnSpPr>
              <a:cxnSpLocks noChangeShapeType="1"/>
              <a:stCxn id="177" idx="2"/>
            </p:cNvCxnSpPr>
            <p:nvPr/>
          </p:nvCxnSpPr>
          <p:spPr bwMode="auto">
            <a:xfrm>
              <a:off x="4897" y="2719"/>
              <a:ext cx="0" cy="5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AutoShape 199"/>
            <p:cNvCxnSpPr>
              <a:cxnSpLocks noChangeShapeType="1"/>
              <a:stCxn id="179" idx="1"/>
              <a:endCxn id="182" idx="5"/>
            </p:cNvCxnSpPr>
            <p:nvPr/>
          </p:nvCxnSpPr>
          <p:spPr bwMode="auto">
            <a:xfrm flipH="1" flipV="1">
              <a:off x="4832" y="2366"/>
              <a:ext cx="42" cy="36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AutoShape 200"/>
            <p:cNvCxnSpPr>
              <a:cxnSpLocks noChangeShapeType="1"/>
              <a:stCxn id="181" idx="3"/>
              <a:endCxn id="179" idx="7"/>
            </p:cNvCxnSpPr>
            <p:nvPr/>
          </p:nvCxnSpPr>
          <p:spPr bwMode="auto">
            <a:xfrm flipH="1">
              <a:off x="4921" y="2366"/>
              <a:ext cx="36" cy="36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7" name="Rectangle 201"/>
            <p:cNvSpPr>
              <a:spLocks noChangeArrowheads="1"/>
            </p:cNvSpPr>
            <p:nvPr/>
          </p:nvSpPr>
          <p:spPr bwMode="auto">
            <a:xfrm>
              <a:off x="4945" y="2186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88" name="Rectangle 202"/>
            <p:cNvSpPr>
              <a:spLocks noChangeArrowheads="1"/>
            </p:cNvSpPr>
            <p:nvPr/>
          </p:nvSpPr>
          <p:spPr bwMode="auto">
            <a:xfrm>
              <a:off x="4775" y="2186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89" name="AutoShape 203"/>
            <p:cNvCxnSpPr>
              <a:cxnSpLocks noChangeShapeType="1"/>
              <a:stCxn id="182" idx="0"/>
              <a:endCxn id="188" idx="2"/>
            </p:cNvCxnSpPr>
            <p:nvPr/>
          </p:nvCxnSpPr>
          <p:spPr bwMode="auto">
            <a:xfrm flipV="1">
              <a:off x="4811" y="2260"/>
              <a:ext cx="0" cy="5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0" name="AutoShape 204"/>
            <p:cNvCxnSpPr>
              <a:cxnSpLocks noChangeShapeType="1"/>
              <a:stCxn id="181" idx="0"/>
              <a:endCxn id="187" idx="2"/>
            </p:cNvCxnSpPr>
            <p:nvPr/>
          </p:nvCxnSpPr>
          <p:spPr bwMode="auto">
            <a:xfrm flipH="1" flipV="1">
              <a:off x="4980" y="2260"/>
              <a:ext cx="3" cy="47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1" name="AutoShape 205"/>
            <p:cNvSpPr>
              <a:spLocks noChangeArrowheads="1"/>
            </p:cNvSpPr>
            <p:nvPr/>
          </p:nvSpPr>
          <p:spPr bwMode="auto">
            <a:xfrm rot="-5400000">
              <a:off x="4978" y="2636"/>
              <a:ext cx="80" cy="6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92" name="AutoShape 206"/>
            <p:cNvCxnSpPr>
              <a:cxnSpLocks noChangeShapeType="1"/>
              <a:stCxn id="191" idx="0"/>
            </p:cNvCxnSpPr>
            <p:nvPr/>
          </p:nvCxnSpPr>
          <p:spPr bwMode="auto">
            <a:xfrm flipH="1">
              <a:off x="4930" y="2698"/>
              <a:ext cx="54" cy="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3" name="Oval 207"/>
            <p:cNvSpPr>
              <a:spLocks noChangeArrowheads="1"/>
            </p:cNvSpPr>
            <p:nvPr/>
          </p:nvSpPr>
          <p:spPr bwMode="auto">
            <a:xfrm>
              <a:off x="4948" y="2065"/>
              <a:ext cx="65" cy="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94" name="AutoShape 208"/>
            <p:cNvCxnSpPr>
              <a:cxnSpLocks noChangeShapeType="1"/>
              <a:stCxn id="187" idx="0"/>
              <a:endCxn id="193" idx="4"/>
            </p:cNvCxnSpPr>
            <p:nvPr/>
          </p:nvCxnSpPr>
          <p:spPr bwMode="auto">
            <a:xfrm flipV="1">
              <a:off x="4980" y="2133"/>
              <a:ext cx="0" cy="5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1" name="Group 209"/>
          <p:cNvGrpSpPr>
            <a:grpSpLocks/>
          </p:cNvGrpSpPr>
          <p:nvPr/>
        </p:nvGrpSpPr>
        <p:grpSpPr bwMode="auto">
          <a:xfrm>
            <a:off x="3021391" y="3374771"/>
            <a:ext cx="133415" cy="238361"/>
            <a:chOff x="5173" y="2053"/>
            <a:chExt cx="268" cy="727"/>
          </a:xfrm>
        </p:grpSpPr>
        <p:sp>
          <p:nvSpPr>
            <p:cNvPr id="159" name="Rectangle 210"/>
            <p:cNvSpPr>
              <a:spLocks noChangeArrowheads="1"/>
            </p:cNvSpPr>
            <p:nvPr/>
          </p:nvSpPr>
          <p:spPr bwMode="auto">
            <a:xfrm>
              <a:off x="5257" y="2654"/>
              <a:ext cx="72" cy="8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0" name="Rectangle 211"/>
            <p:cNvSpPr>
              <a:spLocks noChangeArrowheads="1"/>
            </p:cNvSpPr>
            <p:nvPr/>
          </p:nvSpPr>
          <p:spPr bwMode="auto">
            <a:xfrm>
              <a:off x="5257" y="2524"/>
              <a:ext cx="72" cy="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1" name="Oval 212"/>
            <p:cNvSpPr>
              <a:spLocks noChangeArrowheads="1"/>
            </p:cNvSpPr>
            <p:nvPr/>
          </p:nvSpPr>
          <p:spPr bwMode="auto">
            <a:xfrm>
              <a:off x="5260" y="2386"/>
              <a:ext cx="66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62" name="AutoShape 213"/>
            <p:cNvCxnSpPr>
              <a:cxnSpLocks noChangeShapeType="1"/>
              <a:stCxn id="160" idx="0"/>
              <a:endCxn id="161" idx="4"/>
            </p:cNvCxnSpPr>
            <p:nvPr/>
          </p:nvCxnSpPr>
          <p:spPr bwMode="auto">
            <a:xfrm flipV="1">
              <a:off x="5294" y="2455"/>
              <a:ext cx="0" cy="69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3" name="Oval 214"/>
            <p:cNvSpPr>
              <a:spLocks noChangeArrowheads="1"/>
            </p:cNvSpPr>
            <p:nvPr/>
          </p:nvSpPr>
          <p:spPr bwMode="auto">
            <a:xfrm>
              <a:off x="5346" y="2297"/>
              <a:ext cx="61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4" name="Oval 215"/>
            <p:cNvSpPr>
              <a:spLocks noChangeArrowheads="1"/>
            </p:cNvSpPr>
            <p:nvPr/>
          </p:nvSpPr>
          <p:spPr bwMode="auto">
            <a:xfrm>
              <a:off x="5176" y="2297"/>
              <a:ext cx="66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65" name="AutoShape 216"/>
            <p:cNvCxnSpPr>
              <a:cxnSpLocks noChangeShapeType="1"/>
              <a:stCxn id="159" idx="0"/>
              <a:endCxn id="160" idx="2"/>
            </p:cNvCxnSpPr>
            <p:nvPr/>
          </p:nvCxnSpPr>
          <p:spPr bwMode="auto">
            <a:xfrm flipV="1">
              <a:off x="5294" y="2599"/>
              <a:ext cx="0" cy="55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AutoShape 217"/>
            <p:cNvCxnSpPr>
              <a:cxnSpLocks noChangeShapeType="1"/>
              <a:stCxn id="159" idx="2"/>
            </p:cNvCxnSpPr>
            <p:nvPr/>
          </p:nvCxnSpPr>
          <p:spPr bwMode="auto">
            <a:xfrm>
              <a:off x="5294" y="2728"/>
              <a:ext cx="0" cy="52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AutoShape 218"/>
            <p:cNvCxnSpPr>
              <a:cxnSpLocks noChangeShapeType="1"/>
              <a:stCxn id="161" idx="1"/>
              <a:endCxn id="164" idx="5"/>
            </p:cNvCxnSpPr>
            <p:nvPr/>
          </p:nvCxnSpPr>
          <p:spPr bwMode="auto">
            <a:xfrm flipH="1" flipV="1">
              <a:off x="5231" y="2355"/>
              <a:ext cx="40" cy="4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AutoShape 219"/>
            <p:cNvCxnSpPr>
              <a:cxnSpLocks noChangeShapeType="1"/>
              <a:stCxn id="163" idx="3"/>
              <a:endCxn id="161" idx="7"/>
            </p:cNvCxnSpPr>
            <p:nvPr/>
          </p:nvCxnSpPr>
          <p:spPr bwMode="auto">
            <a:xfrm flipH="1">
              <a:off x="5317" y="2355"/>
              <a:ext cx="35" cy="4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9" name="Rectangle 220"/>
            <p:cNvSpPr>
              <a:spLocks noChangeArrowheads="1"/>
            </p:cNvSpPr>
            <p:nvPr/>
          </p:nvSpPr>
          <p:spPr bwMode="auto">
            <a:xfrm>
              <a:off x="5343" y="2174"/>
              <a:ext cx="72" cy="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70" name="Rectangle 221"/>
            <p:cNvSpPr>
              <a:spLocks noChangeArrowheads="1"/>
            </p:cNvSpPr>
            <p:nvPr/>
          </p:nvSpPr>
          <p:spPr bwMode="auto">
            <a:xfrm>
              <a:off x="5173" y="2174"/>
              <a:ext cx="69" cy="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71" name="AutoShape 222"/>
            <p:cNvCxnSpPr>
              <a:cxnSpLocks noChangeShapeType="1"/>
              <a:stCxn id="164" idx="0"/>
              <a:endCxn id="170" idx="2"/>
            </p:cNvCxnSpPr>
            <p:nvPr/>
          </p:nvCxnSpPr>
          <p:spPr bwMode="auto">
            <a:xfrm flipV="1">
              <a:off x="5208" y="2249"/>
              <a:ext cx="0" cy="49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AutoShape 223"/>
            <p:cNvCxnSpPr>
              <a:cxnSpLocks noChangeShapeType="1"/>
              <a:stCxn id="163" idx="0"/>
              <a:endCxn id="169" idx="2"/>
            </p:cNvCxnSpPr>
            <p:nvPr/>
          </p:nvCxnSpPr>
          <p:spPr bwMode="auto">
            <a:xfrm flipH="1" flipV="1">
              <a:off x="5378" y="2249"/>
              <a:ext cx="3" cy="49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" name="AutoShape 224"/>
            <p:cNvSpPr>
              <a:spLocks noChangeArrowheads="1"/>
            </p:cNvSpPr>
            <p:nvPr/>
          </p:nvSpPr>
          <p:spPr bwMode="auto">
            <a:xfrm rot="-5400000">
              <a:off x="5367" y="2656"/>
              <a:ext cx="80" cy="6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74" name="AutoShape 225"/>
            <p:cNvCxnSpPr>
              <a:cxnSpLocks noChangeShapeType="1"/>
              <a:stCxn id="173" idx="0"/>
            </p:cNvCxnSpPr>
            <p:nvPr/>
          </p:nvCxnSpPr>
          <p:spPr bwMode="auto">
            <a:xfrm flipH="1">
              <a:off x="5329" y="2688"/>
              <a:ext cx="52" cy="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5" name="Oval 226"/>
            <p:cNvSpPr>
              <a:spLocks noChangeArrowheads="1"/>
            </p:cNvSpPr>
            <p:nvPr/>
          </p:nvSpPr>
          <p:spPr bwMode="auto">
            <a:xfrm>
              <a:off x="5176" y="2053"/>
              <a:ext cx="66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76" name="AutoShape 227"/>
            <p:cNvCxnSpPr>
              <a:cxnSpLocks noChangeShapeType="1"/>
              <a:stCxn id="170" idx="0"/>
              <a:endCxn id="175" idx="4"/>
            </p:cNvCxnSpPr>
            <p:nvPr/>
          </p:nvCxnSpPr>
          <p:spPr bwMode="auto">
            <a:xfrm flipV="1">
              <a:off x="5208" y="2122"/>
              <a:ext cx="0" cy="52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Group 228"/>
          <p:cNvGrpSpPr>
            <a:grpSpLocks/>
          </p:cNvGrpSpPr>
          <p:nvPr/>
        </p:nvGrpSpPr>
        <p:grpSpPr bwMode="auto">
          <a:xfrm>
            <a:off x="2271114" y="3381289"/>
            <a:ext cx="131980" cy="190874"/>
            <a:chOff x="3963" y="2287"/>
            <a:chExt cx="276" cy="607"/>
          </a:xfrm>
        </p:grpSpPr>
        <p:sp>
          <p:nvSpPr>
            <p:cNvPr id="143" name="Rectangle 229"/>
            <p:cNvSpPr>
              <a:spLocks noChangeArrowheads="1"/>
            </p:cNvSpPr>
            <p:nvPr/>
          </p:nvSpPr>
          <p:spPr bwMode="auto">
            <a:xfrm>
              <a:off x="4067" y="2767"/>
              <a:ext cx="57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44" name="Rectangle 230"/>
            <p:cNvSpPr>
              <a:spLocks noChangeArrowheads="1"/>
            </p:cNvSpPr>
            <p:nvPr/>
          </p:nvSpPr>
          <p:spPr bwMode="auto">
            <a:xfrm>
              <a:off x="4067" y="2640"/>
              <a:ext cx="57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45" name="Oval 231"/>
            <p:cNvSpPr>
              <a:spLocks noChangeArrowheads="1"/>
            </p:cNvSpPr>
            <p:nvPr/>
          </p:nvSpPr>
          <p:spPr bwMode="auto">
            <a:xfrm>
              <a:off x="4067" y="2500"/>
              <a:ext cx="57" cy="7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46" name="AutoShape 232"/>
            <p:cNvCxnSpPr>
              <a:cxnSpLocks noChangeShapeType="1"/>
              <a:stCxn id="144" idx="0"/>
              <a:endCxn id="145" idx="4"/>
            </p:cNvCxnSpPr>
            <p:nvPr/>
          </p:nvCxnSpPr>
          <p:spPr bwMode="auto">
            <a:xfrm flipV="1">
              <a:off x="4085" y="2571"/>
              <a:ext cx="0" cy="68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7" name="Oval 233"/>
            <p:cNvSpPr>
              <a:spLocks noChangeArrowheads="1"/>
            </p:cNvSpPr>
            <p:nvPr/>
          </p:nvSpPr>
          <p:spPr bwMode="auto">
            <a:xfrm>
              <a:off x="4136" y="2412"/>
              <a:ext cx="68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48" name="Oval 234"/>
            <p:cNvSpPr>
              <a:spLocks noChangeArrowheads="1"/>
            </p:cNvSpPr>
            <p:nvPr/>
          </p:nvSpPr>
          <p:spPr bwMode="auto">
            <a:xfrm>
              <a:off x="3966" y="2412"/>
              <a:ext cx="65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49" name="AutoShape 235"/>
            <p:cNvCxnSpPr>
              <a:cxnSpLocks noChangeShapeType="1"/>
              <a:endCxn id="144" idx="2"/>
            </p:cNvCxnSpPr>
            <p:nvPr/>
          </p:nvCxnSpPr>
          <p:spPr bwMode="auto">
            <a:xfrm flipV="1">
              <a:off x="4085" y="2714"/>
              <a:ext cx="0" cy="5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AutoShape 236"/>
            <p:cNvCxnSpPr>
              <a:cxnSpLocks noChangeShapeType="1"/>
            </p:cNvCxnSpPr>
            <p:nvPr/>
          </p:nvCxnSpPr>
          <p:spPr bwMode="auto">
            <a:xfrm>
              <a:off x="4085" y="2841"/>
              <a:ext cx="0" cy="53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AutoShape 237"/>
            <p:cNvCxnSpPr>
              <a:cxnSpLocks noChangeShapeType="1"/>
              <a:stCxn id="145" idx="1"/>
              <a:endCxn id="148" idx="5"/>
            </p:cNvCxnSpPr>
            <p:nvPr/>
          </p:nvCxnSpPr>
          <p:spPr bwMode="auto">
            <a:xfrm flipH="1" flipV="1">
              <a:off x="4020" y="2471"/>
              <a:ext cx="59" cy="41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AutoShape 238"/>
            <p:cNvCxnSpPr>
              <a:cxnSpLocks noChangeShapeType="1"/>
              <a:stCxn id="147" idx="3"/>
              <a:endCxn id="145" idx="7"/>
            </p:cNvCxnSpPr>
            <p:nvPr/>
          </p:nvCxnSpPr>
          <p:spPr bwMode="auto">
            <a:xfrm flipH="1">
              <a:off x="4109" y="2471"/>
              <a:ext cx="36" cy="41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" name="Rectangle 239"/>
            <p:cNvSpPr>
              <a:spLocks noChangeArrowheads="1"/>
            </p:cNvSpPr>
            <p:nvPr/>
          </p:nvSpPr>
          <p:spPr bwMode="auto">
            <a:xfrm>
              <a:off x="4133" y="2287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4" name="Rectangle 240"/>
            <p:cNvSpPr>
              <a:spLocks noChangeArrowheads="1"/>
            </p:cNvSpPr>
            <p:nvPr/>
          </p:nvSpPr>
          <p:spPr bwMode="auto">
            <a:xfrm>
              <a:off x="3963" y="2287"/>
              <a:ext cx="71" cy="7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55" name="AutoShape 241"/>
            <p:cNvCxnSpPr>
              <a:cxnSpLocks noChangeShapeType="1"/>
              <a:stCxn id="148" idx="0"/>
              <a:endCxn id="154" idx="2"/>
            </p:cNvCxnSpPr>
            <p:nvPr/>
          </p:nvCxnSpPr>
          <p:spPr bwMode="auto">
            <a:xfrm flipV="1">
              <a:off x="3999" y="2361"/>
              <a:ext cx="0" cy="5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AutoShape 242"/>
            <p:cNvCxnSpPr>
              <a:cxnSpLocks noChangeShapeType="1"/>
              <a:stCxn id="147" idx="0"/>
              <a:endCxn id="153" idx="2"/>
            </p:cNvCxnSpPr>
            <p:nvPr/>
          </p:nvCxnSpPr>
          <p:spPr bwMode="auto">
            <a:xfrm flipH="1" flipV="1">
              <a:off x="4169" y="2361"/>
              <a:ext cx="57" cy="5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7" name="AutoShape 243"/>
            <p:cNvSpPr>
              <a:spLocks noChangeArrowheads="1"/>
            </p:cNvSpPr>
            <p:nvPr/>
          </p:nvSpPr>
          <p:spPr bwMode="auto">
            <a:xfrm rot="-5400000">
              <a:off x="4167" y="2771"/>
              <a:ext cx="80" cy="6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>
                <a:defRPr/>
              </a:pPr>
              <a:endParaRPr lang="en-US" sz="1400" dirty="0">
                <a:solidFill>
                  <a:srgbClr val="003366"/>
                </a:solidFill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58" name="AutoShape 244"/>
            <p:cNvCxnSpPr>
              <a:cxnSpLocks noChangeShapeType="1"/>
              <a:stCxn id="157" idx="0"/>
            </p:cNvCxnSpPr>
            <p:nvPr/>
          </p:nvCxnSpPr>
          <p:spPr bwMode="auto">
            <a:xfrm flipH="1">
              <a:off x="4118" y="2802"/>
              <a:ext cx="59" cy="0"/>
            </a:xfrm>
            <a:prstGeom prst="straightConnector1">
              <a:avLst/>
            </a:prstGeom>
            <a:noFill/>
            <a:ln w="9525">
              <a:solidFill>
                <a:srgbClr val="00227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6" name="Group 225"/>
          <p:cNvGrpSpPr/>
          <p:nvPr/>
        </p:nvGrpSpPr>
        <p:grpSpPr>
          <a:xfrm>
            <a:off x="3802650" y="3752820"/>
            <a:ext cx="798914" cy="520306"/>
            <a:chOff x="7508603" y="2582337"/>
            <a:chExt cx="1065219" cy="693741"/>
          </a:xfrm>
        </p:grpSpPr>
        <p:sp>
          <p:nvSpPr>
            <p:cNvPr id="227" name="Text Box 8"/>
            <p:cNvSpPr txBox="1">
              <a:spLocks noChangeArrowheads="1"/>
            </p:cNvSpPr>
            <p:nvPr/>
          </p:nvSpPr>
          <p:spPr bwMode="auto">
            <a:xfrm>
              <a:off x="7508603" y="2582337"/>
              <a:ext cx="990412" cy="29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E74A21"/>
                  </a:solidFill>
                  <a:ea typeface="MS PGothic" charset="0"/>
                  <a:cs typeface="Arial" charset="0"/>
                </a:rPr>
                <a:t>Pre-change</a:t>
              </a:r>
            </a:p>
          </p:txBody>
        </p:sp>
        <p:sp>
          <p:nvSpPr>
            <p:cNvPr id="228" name="Text Box 9"/>
            <p:cNvSpPr txBox="1">
              <a:spLocks noChangeArrowheads="1"/>
            </p:cNvSpPr>
            <p:nvPr/>
          </p:nvSpPr>
          <p:spPr bwMode="auto">
            <a:xfrm>
              <a:off x="7508603" y="2985911"/>
              <a:ext cx="1065219" cy="29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0460A9"/>
                  </a:solidFill>
                  <a:ea typeface="MS PGothic" charset="0"/>
                  <a:cs typeface="Arial" charset="0"/>
                </a:rPr>
                <a:t>Post-change</a:t>
              </a:r>
            </a:p>
          </p:txBody>
        </p:sp>
      </p:grpSp>
      <p:sp>
        <p:nvSpPr>
          <p:cNvPr id="230" name="Line 246"/>
          <p:cNvSpPr>
            <a:spLocks noChangeShapeType="1"/>
          </p:cNvSpPr>
          <p:nvPr/>
        </p:nvSpPr>
        <p:spPr bwMode="auto">
          <a:xfrm>
            <a:off x="4832554" y="3298657"/>
            <a:ext cx="1442" cy="9498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1" name="Line 247"/>
          <p:cNvSpPr>
            <a:spLocks noChangeShapeType="1"/>
          </p:cNvSpPr>
          <p:nvPr/>
        </p:nvSpPr>
        <p:spPr bwMode="auto">
          <a:xfrm>
            <a:off x="4816691" y="4248473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2" name="Line 248"/>
          <p:cNvSpPr>
            <a:spLocks noChangeShapeType="1"/>
          </p:cNvSpPr>
          <p:nvPr/>
        </p:nvSpPr>
        <p:spPr bwMode="auto">
          <a:xfrm>
            <a:off x="4816691" y="4090170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3" name="Line 249"/>
          <p:cNvSpPr>
            <a:spLocks noChangeShapeType="1"/>
          </p:cNvSpPr>
          <p:nvPr/>
        </p:nvSpPr>
        <p:spPr bwMode="auto">
          <a:xfrm>
            <a:off x="4816691" y="3931868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4" name="Line 250"/>
          <p:cNvSpPr>
            <a:spLocks noChangeShapeType="1"/>
          </p:cNvSpPr>
          <p:nvPr/>
        </p:nvSpPr>
        <p:spPr bwMode="auto">
          <a:xfrm>
            <a:off x="4816691" y="3773564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5" name="Line 251"/>
          <p:cNvSpPr>
            <a:spLocks noChangeShapeType="1"/>
          </p:cNvSpPr>
          <p:nvPr/>
        </p:nvSpPr>
        <p:spPr bwMode="auto">
          <a:xfrm>
            <a:off x="4816691" y="3615262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6" name="Line 252"/>
          <p:cNvSpPr>
            <a:spLocks noChangeShapeType="1"/>
          </p:cNvSpPr>
          <p:nvPr/>
        </p:nvSpPr>
        <p:spPr bwMode="auto">
          <a:xfrm>
            <a:off x="4816691" y="3456959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7" name="Line 253"/>
          <p:cNvSpPr>
            <a:spLocks noChangeShapeType="1"/>
          </p:cNvSpPr>
          <p:nvPr/>
        </p:nvSpPr>
        <p:spPr bwMode="auto">
          <a:xfrm>
            <a:off x="4816691" y="3298655"/>
            <a:ext cx="15863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8" name="Line 254"/>
          <p:cNvSpPr>
            <a:spLocks noChangeShapeType="1"/>
          </p:cNvSpPr>
          <p:nvPr/>
        </p:nvSpPr>
        <p:spPr bwMode="auto">
          <a:xfrm>
            <a:off x="4832553" y="4248473"/>
            <a:ext cx="1827034" cy="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9" name="Line 255"/>
          <p:cNvSpPr>
            <a:spLocks noChangeShapeType="1"/>
          </p:cNvSpPr>
          <p:nvPr/>
        </p:nvSpPr>
        <p:spPr bwMode="auto">
          <a:xfrm flipV="1">
            <a:off x="4832554" y="4248474"/>
            <a:ext cx="1442" cy="13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0" name="Line 256"/>
          <p:cNvSpPr>
            <a:spLocks noChangeShapeType="1"/>
          </p:cNvSpPr>
          <p:nvPr/>
        </p:nvSpPr>
        <p:spPr bwMode="auto">
          <a:xfrm flipV="1">
            <a:off x="5288230" y="4248474"/>
            <a:ext cx="1442" cy="13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1" name="Line 257"/>
          <p:cNvSpPr>
            <a:spLocks noChangeShapeType="1"/>
          </p:cNvSpPr>
          <p:nvPr/>
        </p:nvSpPr>
        <p:spPr bwMode="auto">
          <a:xfrm flipV="1">
            <a:off x="5748234" y="4248474"/>
            <a:ext cx="1442" cy="13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2" name="Line 258"/>
          <p:cNvSpPr>
            <a:spLocks noChangeShapeType="1"/>
          </p:cNvSpPr>
          <p:nvPr/>
        </p:nvSpPr>
        <p:spPr bwMode="auto">
          <a:xfrm flipV="1">
            <a:off x="6203911" y="4248474"/>
            <a:ext cx="1442" cy="13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3" name="Line 259"/>
          <p:cNvSpPr>
            <a:spLocks noChangeShapeType="1"/>
          </p:cNvSpPr>
          <p:nvPr/>
        </p:nvSpPr>
        <p:spPr bwMode="auto">
          <a:xfrm flipV="1">
            <a:off x="6659587" y="4248474"/>
            <a:ext cx="1442" cy="13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4" name="Rectangle 260"/>
          <p:cNvSpPr>
            <a:spLocks noChangeArrowheads="1"/>
          </p:cNvSpPr>
          <p:nvPr/>
        </p:nvSpPr>
        <p:spPr bwMode="auto">
          <a:xfrm>
            <a:off x="4992618" y="3469222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45" name="Rectangle 261"/>
          <p:cNvSpPr>
            <a:spLocks noChangeArrowheads="1"/>
          </p:cNvSpPr>
          <p:nvPr/>
        </p:nvSpPr>
        <p:spPr bwMode="auto">
          <a:xfrm>
            <a:off x="5132494" y="3417941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46" name="Rectangle 262"/>
          <p:cNvSpPr>
            <a:spLocks noChangeArrowheads="1"/>
          </p:cNvSpPr>
          <p:nvPr/>
        </p:nvSpPr>
        <p:spPr bwMode="auto">
          <a:xfrm>
            <a:off x="5165659" y="3402332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47" name="Rectangle 263"/>
          <p:cNvSpPr>
            <a:spLocks noChangeArrowheads="1"/>
          </p:cNvSpPr>
          <p:nvPr/>
        </p:nvSpPr>
        <p:spPr bwMode="auto">
          <a:xfrm>
            <a:off x="5266600" y="3402332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48" name="Rectangle 264"/>
          <p:cNvSpPr>
            <a:spLocks noChangeArrowheads="1"/>
          </p:cNvSpPr>
          <p:nvPr/>
        </p:nvSpPr>
        <p:spPr bwMode="auto">
          <a:xfrm>
            <a:off x="5304092" y="3405678"/>
            <a:ext cx="54797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49" name="Rectangle 265"/>
          <p:cNvSpPr>
            <a:spLocks noChangeArrowheads="1"/>
          </p:cNvSpPr>
          <p:nvPr/>
        </p:nvSpPr>
        <p:spPr bwMode="auto">
          <a:xfrm>
            <a:off x="5374752" y="3407906"/>
            <a:ext cx="51913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0" name="Rectangle 266"/>
          <p:cNvSpPr>
            <a:spLocks noChangeArrowheads="1"/>
          </p:cNvSpPr>
          <p:nvPr/>
        </p:nvSpPr>
        <p:spPr bwMode="auto">
          <a:xfrm>
            <a:off x="5407918" y="3405678"/>
            <a:ext cx="51913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1" name="Rectangle 267"/>
          <p:cNvSpPr>
            <a:spLocks noChangeArrowheads="1"/>
          </p:cNvSpPr>
          <p:nvPr/>
        </p:nvSpPr>
        <p:spPr bwMode="auto">
          <a:xfrm>
            <a:off x="5407918" y="3434663"/>
            <a:ext cx="51913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2" name="Rectangle 268"/>
          <p:cNvSpPr>
            <a:spLocks noChangeArrowheads="1"/>
          </p:cNvSpPr>
          <p:nvPr/>
        </p:nvSpPr>
        <p:spPr bwMode="auto">
          <a:xfrm>
            <a:off x="5443969" y="3444696"/>
            <a:ext cx="53354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3" name="Rectangle 269"/>
          <p:cNvSpPr>
            <a:spLocks noChangeArrowheads="1"/>
          </p:cNvSpPr>
          <p:nvPr/>
        </p:nvSpPr>
        <p:spPr bwMode="auto">
          <a:xfrm>
            <a:off x="5481460" y="3407906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4" name="Rectangle 270"/>
          <p:cNvSpPr>
            <a:spLocks noChangeArrowheads="1"/>
          </p:cNvSpPr>
          <p:nvPr/>
        </p:nvSpPr>
        <p:spPr bwMode="auto">
          <a:xfrm>
            <a:off x="5514627" y="3412368"/>
            <a:ext cx="53354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5" name="Rectangle 271"/>
          <p:cNvSpPr>
            <a:spLocks noChangeArrowheads="1"/>
          </p:cNvSpPr>
          <p:nvPr/>
        </p:nvSpPr>
        <p:spPr bwMode="auto">
          <a:xfrm>
            <a:off x="5583844" y="3434663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6" name="Rectangle 272"/>
          <p:cNvSpPr>
            <a:spLocks noChangeArrowheads="1"/>
          </p:cNvSpPr>
          <p:nvPr/>
        </p:nvSpPr>
        <p:spPr bwMode="auto">
          <a:xfrm>
            <a:off x="5619893" y="3424628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7" name="Rectangle 273"/>
          <p:cNvSpPr>
            <a:spLocks noChangeArrowheads="1"/>
          </p:cNvSpPr>
          <p:nvPr/>
        </p:nvSpPr>
        <p:spPr bwMode="auto">
          <a:xfrm>
            <a:off x="5653060" y="3446924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8" name="Rectangle 274"/>
          <p:cNvSpPr>
            <a:spLocks noChangeArrowheads="1"/>
          </p:cNvSpPr>
          <p:nvPr/>
        </p:nvSpPr>
        <p:spPr bwMode="auto">
          <a:xfrm>
            <a:off x="5653060" y="3388956"/>
            <a:ext cx="53354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59" name="Rectangle 275"/>
          <p:cNvSpPr>
            <a:spLocks noChangeArrowheads="1"/>
          </p:cNvSpPr>
          <p:nvPr/>
        </p:nvSpPr>
        <p:spPr bwMode="auto">
          <a:xfrm>
            <a:off x="5723719" y="3450269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0" name="Rectangle 276"/>
          <p:cNvSpPr>
            <a:spLocks noChangeArrowheads="1"/>
          </p:cNvSpPr>
          <p:nvPr/>
        </p:nvSpPr>
        <p:spPr bwMode="auto">
          <a:xfrm>
            <a:off x="5826103" y="3382265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1" name="Rectangle 277"/>
          <p:cNvSpPr>
            <a:spLocks noChangeArrowheads="1"/>
          </p:cNvSpPr>
          <p:nvPr/>
        </p:nvSpPr>
        <p:spPr bwMode="auto">
          <a:xfrm>
            <a:off x="5895318" y="3392300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2" name="Rectangle 278"/>
          <p:cNvSpPr>
            <a:spLocks noChangeArrowheads="1"/>
          </p:cNvSpPr>
          <p:nvPr/>
        </p:nvSpPr>
        <p:spPr bwMode="auto">
          <a:xfrm>
            <a:off x="5895318" y="3460304"/>
            <a:ext cx="54797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3" name="Rectangle 279"/>
          <p:cNvSpPr>
            <a:spLocks noChangeArrowheads="1"/>
          </p:cNvSpPr>
          <p:nvPr/>
        </p:nvSpPr>
        <p:spPr bwMode="auto">
          <a:xfrm>
            <a:off x="6170743" y="3414596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4" name="Rectangle 280"/>
          <p:cNvSpPr>
            <a:spLocks noChangeArrowheads="1"/>
          </p:cNvSpPr>
          <p:nvPr/>
        </p:nvSpPr>
        <p:spPr bwMode="auto">
          <a:xfrm>
            <a:off x="6208237" y="3392300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5" name="Rectangle 281"/>
          <p:cNvSpPr>
            <a:spLocks noChangeArrowheads="1"/>
          </p:cNvSpPr>
          <p:nvPr/>
        </p:nvSpPr>
        <p:spPr bwMode="auto">
          <a:xfrm>
            <a:off x="6454822" y="3427974"/>
            <a:ext cx="53354" cy="41248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6" name="Rectangle 282"/>
          <p:cNvSpPr>
            <a:spLocks noChangeArrowheads="1"/>
          </p:cNvSpPr>
          <p:nvPr/>
        </p:nvSpPr>
        <p:spPr bwMode="auto">
          <a:xfrm>
            <a:off x="6486545" y="3434663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7" name="Rectangle 283"/>
          <p:cNvSpPr>
            <a:spLocks noChangeArrowheads="1"/>
          </p:cNvSpPr>
          <p:nvPr/>
        </p:nvSpPr>
        <p:spPr bwMode="auto">
          <a:xfrm>
            <a:off x="6519711" y="3440237"/>
            <a:ext cx="54797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8" name="Rectangle 284"/>
          <p:cNvSpPr>
            <a:spLocks noChangeArrowheads="1"/>
          </p:cNvSpPr>
          <p:nvPr/>
        </p:nvSpPr>
        <p:spPr bwMode="auto">
          <a:xfrm>
            <a:off x="6557205" y="3424628"/>
            <a:ext cx="53354" cy="42363"/>
          </a:xfrm>
          <a:prstGeom prst="rect">
            <a:avLst/>
          </a:prstGeom>
          <a:solidFill>
            <a:schemeClr val="accent2"/>
          </a:solidFill>
          <a:ln w="4763">
            <a:solidFill>
              <a:schemeClr val="accent2"/>
            </a:solidFill>
            <a:miter lim="800000"/>
            <a:headEnd/>
            <a:tailEnd/>
          </a:ln>
        </p:spPr>
        <p:txBody>
          <a:bodyPr lIns="68579" tIns="34289" rIns="68579" bIns="34289"/>
          <a:lstStyle/>
          <a:p>
            <a:pPr defTabSz="685783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269" name="Oval 285"/>
          <p:cNvSpPr>
            <a:spLocks noChangeArrowheads="1"/>
          </p:cNvSpPr>
          <p:nvPr/>
        </p:nvSpPr>
        <p:spPr bwMode="auto">
          <a:xfrm>
            <a:off x="5999143" y="3776908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0" name="Oval 286"/>
          <p:cNvSpPr>
            <a:spLocks noChangeArrowheads="1"/>
          </p:cNvSpPr>
          <p:nvPr/>
        </p:nvSpPr>
        <p:spPr bwMode="auto">
          <a:xfrm>
            <a:off x="5999143" y="3776908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1" name="Oval 287"/>
          <p:cNvSpPr>
            <a:spLocks noChangeArrowheads="1"/>
          </p:cNvSpPr>
          <p:nvPr/>
        </p:nvSpPr>
        <p:spPr bwMode="auto">
          <a:xfrm>
            <a:off x="6277451" y="3756842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2" name="Oval 288"/>
          <p:cNvSpPr>
            <a:spLocks noChangeArrowheads="1"/>
          </p:cNvSpPr>
          <p:nvPr/>
        </p:nvSpPr>
        <p:spPr bwMode="auto">
          <a:xfrm>
            <a:off x="6348110" y="3756842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3" name="Oval 289"/>
          <p:cNvSpPr>
            <a:spLocks noChangeArrowheads="1"/>
          </p:cNvSpPr>
          <p:nvPr/>
        </p:nvSpPr>
        <p:spPr bwMode="auto">
          <a:xfrm>
            <a:off x="6385603" y="3766875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4" name="Oval 290"/>
          <p:cNvSpPr>
            <a:spLocks noChangeArrowheads="1"/>
          </p:cNvSpPr>
          <p:nvPr/>
        </p:nvSpPr>
        <p:spPr bwMode="auto">
          <a:xfrm>
            <a:off x="6454820" y="3708905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5" name="Oval 291"/>
          <p:cNvSpPr>
            <a:spLocks noChangeArrowheads="1"/>
          </p:cNvSpPr>
          <p:nvPr/>
        </p:nvSpPr>
        <p:spPr bwMode="auto">
          <a:xfrm>
            <a:off x="6557203" y="3737890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6" name="Oval 292"/>
          <p:cNvSpPr>
            <a:spLocks noChangeArrowheads="1"/>
          </p:cNvSpPr>
          <p:nvPr/>
        </p:nvSpPr>
        <p:spPr bwMode="auto">
          <a:xfrm>
            <a:off x="6557203" y="3848256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7" name="Oval 293"/>
          <p:cNvSpPr>
            <a:spLocks noChangeArrowheads="1"/>
          </p:cNvSpPr>
          <p:nvPr/>
        </p:nvSpPr>
        <p:spPr bwMode="auto">
          <a:xfrm>
            <a:off x="6557203" y="3851600"/>
            <a:ext cx="41148" cy="41148"/>
          </a:xfrm>
          <a:prstGeom prst="ellipse">
            <a:avLst/>
          </a:prstGeom>
          <a:solidFill>
            <a:schemeClr val="accent1"/>
          </a:solidFill>
          <a:ln w="4763">
            <a:solidFill>
              <a:schemeClr val="accent1"/>
            </a:solidFill>
            <a:round/>
            <a:headEnd/>
            <a:tailEnd/>
          </a:ln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278" name="Rectangle 294"/>
          <p:cNvSpPr>
            <a:spLocks noChangeArrowheads="1"/>
          </p:cNvSpPr>
          <p:nvPr/>
        </p:nvSpPr>
        <p:spPr bwMode="auto">
          <a:xfrm>
            <a:off x="4733054" y="4222834"/>
            <a:ext cx="4328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79" name="Rectangle 295"/>
          <p:cNvSpPr>
            <a:spLocks noChangeArrowheads="1"/>
          </p:cNvSpPr>
          <p:nvPr/>
        </p:nvSpPr>
        <p:spPr bwMode="auto">
          <a:xfrm>
            <a:off x="4698445" y="406453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10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0" name="Rectangle 296"/>
          <p:cNvSpPr>
            <a:spLocks noChangeArrowheads="1"/>
          </p:cNvSpPr>
          <p:nvPr/>
        </p:nvSpPr>
        <p:spPr bwMode="auto">
          <a:xfrm>
            <a:off x="4698445" y="3907343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20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1" name="Rectangle 297"/>
          <p:cNvSpPr>
            <a:spLocks noChangeArrowheads="1"/>
          </p:cNvSpPr>
          <p:nvPr/>
        </p:nvSpPr>
        <p:spPr bwMode="auto">
          <a:xfrm>
            <a:off x="4698445" y="3747926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30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2" name="Rectangle 298"/>
          <p:cNvSpPr>
            <a:spLocks noChangeArrowheads="1"/>
          </p:cNvSpPr>
          <p:nvPr/>
        </p:nvSpPr>
        <p:spPr bwMode="auto">
          <a:xfrm>
            <a:off x="4698445" y="3589622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40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3" name="Rectangle 299"/>
          <p:cNvSpPr>
            <a:spLocks noChangeArrowheads="1"/>
          </p:cNvSpPr>
          <p:nvPr/>
        </p:nvSpPr>
        <p:spPr bwMode="auto">
          <a:xfrm>
            <a:off x="4698445" y="3431320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50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4" name="Rectangle 300"/>
          <p:cNvSpPr>
            <a:spLocks noChangeArrowheads="1"/>
          </p:cNvSpPr>
          <p:nvPr/>
        </p:nvSpPr>
        <p:spPr bwMode="auto">
          <a:xfrm>
            <a:off x="4698445" y="3273017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60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5" name="Rectangle 301"/>
          <p:cNvSpPr>
            <a:spLocks noChangeArrowheads="1"/>
          </p:cNvSpPr>
          <p:nvPr/>
        </p:nvSpPr>
        <p:spPr bwMode="auto">
          <a:xfrm>
            <a:off x="5174312" y="4284149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02.2008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6" name="Rectangle 302"/>
          <p:cNvSpPr>
            <a:spLocks noChangeArrowheads="1"/>
          </p:cNvSpPr>
          <p:nvPr/>
        </p:nvSpPr>
        <p:spPr bwMode="auto">
          <a:xfrm>
            <a:off x="5634315" y="4284149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03.2009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7" name="Rectangle 303"/>
          <p:cNvSpPr>
            <a:spLocks noChangeArrowheads="1"/>
          </p:cNvSpPr>
          <p:nvPr/>
        </p:nvSpPr>
        <p:spPr bwMode="auto">
          <a:xfrm>
            <a:off x="6089992" y="4284149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05.2010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8" name="Rectangle 304"/>
          <p:cNvSpPr>
            <a:spLocks noChangeArrowheads="1"/>
          </p:cNvSpPr>
          <p:nvPr/>
        </p:nvSpPr>
        <p:spPr bwMode="auto">
          <a:xfrm>
            <a:off x="6548553" y="4284149"/>
            <a:ext cx="2813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>
                <a:solidFill>
                  <a:srgbClr val="000000"/>
                </a:solidFill>
              </a:rPr>
              <a:t>06.2011</a:t>
            </a:r>
            <a:endParaRPr lang="en-US" altLang="en-US" sz="600">
              <a:solidFill>
                <a:srgbClr val="003366"/>
              </a:solidFill>
            </a:endParaRPr>
          </a:p>
        </p:txBody>
      </p:sp>
      <p:sp>
        <p:nvSpPr>
          <p:cNvPr id="289" name="Rectangle 305"/>
          <p:cNvSpPr>
            <a:spLocks noChangeArrowheads="1"/>
          </p:cNvSpPr>
          <p:nvPr/>
        </p:nvSpPr>
        <p:spPr bwMode="auto">
          <a:xfrm>
            <a:off x="6276012" y="4383367"/>
            <a:ext cx="38712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Expiry date</a:t>
            </a:r>
          </a:p>
        </p:txBody>
      </p:sp>
      <p:sp>
        <p:nvSpPr>
          <p:cNvPr id="290" name="Rectangle 306"/>
          <p:cNvSpPr>
            <a:spLocks noChangeArrowheads="1"/>
          </p:cNvSpPr>
          <p:nvPr/>
        </p:nvSpPr>
        <p:spPr bwMode="auto">
          <a:xfrm>
            <a:off x="4870047" y="3170886"/>
            <a:ext cx="4340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G2F </a:t>
            </a:r>
            <a:r>
              <a:rPr lang="en-US" altLang="en-US" sz="600" dirty="0" err="1">
                <a:solidFill>
                  <a:srgbClr val="000000"/>
                </a:solidFill>
              </a:rPr>
              <a:t>glycans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solidFill>
                  <a:srgbClr val="000000"/>
                </a:solidFill>
              </a:rPr>
              <a:t>[rel. area %]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6774450" y="3356999"/>
            <a:ext cx="798914" cy="539094"/>
            <a:chOff x="7508603" y="2209800"/>
            <a:chExt cx="1065219" cy="718793"/>
          </a:xfrm>
        </p:grpSpPr>
        <p:sp>
          <p:nvSpPr>
            <p:cNvPr id="292" name="Text Box 8"/>
            <p:cNvSpPr txBox="1">
              <a:spLocks noChangeArrowheads="1"/>
            </p:cNvSpPr>
            <p:nvPr/>
          </p:nvSpPr>
          <p:spPr bwMode="auto">
            <a:xfrm>
              <a:off x="7508603" y="2209800"/>
              <a:ext cx="990412" cy="29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E74A21"/>
                  </a:solidFill>
                  <a:ea typeface="MS PGothic" charset="0"/>
                  <a:cs typeface="Arial" charset="0"/>
                </a:rPr>
                <a:t>Pre-change</a:t>
              </a:r>
            </a:p>
          </p:txBody>
        </p:sp>
        <p:sp>
          <p:nvSpPr>
            <p:cNvPr id="293" name="Text Box 9"/>
            <p:cNvSpPr txBox="1">
              <a:spLocks noChangeArrowheads="1"/>
            </p:cNvSpPr>
            <p:nvPr/>
          </p:nvSpPr>
          <p:spPr bwMode="auto">
            <a:xfrm>
              <a:off x="7508603" y="2638426"/>
              <a:ext cx="1065219" cy="29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14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783">
                <a:defRPr/>
              </a:pPr>
              <a:r>
                <a:rPr lang="en-US" sz="800" b="1" dirty="0">
                  <a:solidFill>
                    <a:srgbClr val="0460A9"/>
                  </a:solidFill>
                  <a:ea typeface="MS PGothic" charset="0"/>
                  <a:cs typeface="Arial" charset="0"/>
                </a:rPr>
                <a:t>Post-change</a:t>
              </a:r>
            </a:p>
          </p:txBody>
        </p:sp>
      </p:grpSp>
      <p:sp>
        <p:nvSpPr>
          <p:cNvPr id="87" name="mh footnote shape"/>
          <p:cNvSpPr>
            <a:spLocks noChangeArrowheads="1"/>
          </p:cNvSpPr>
          <p:nvPr/>
        </p:nvSpPr>
        <p:spPr bwMode="auto">
          <a:xfrm>
            <a:off x="1657350" y="4489575"/>
            <a:ext cx="5829300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85725" indent="-857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tabLst>
                <a:tab pos="85725" algn="l"/>
              </a:tabLst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tabLst>
                <a:tab pos="85725" algn="l"/>
              </a:tabLst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defTabSz="685783">
              <a:lnSpc>
                <a:spcPct val="100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None/>
            </a:pPr>
            <a:r>
              <a:rPr lang="en-US" altLang="en-US" sz="700" i="1" dirty="0">
                <a:solidFill>
                  <a:srgbClr val="000000"/>
                </a:solidFill>
              </a:rPr>
              <a:t>All trademarks shown in this slide deck are the property of their respective owners. </a:t>
            </a:r>
            <a:r>
              <a:rPr lang="en-US" altLang="en-US" sz="700" i="1" dirty="0" err="1">
                <a:solidFill>
                  <a:srgbClr val="000000"/>
                </a:solidFill>
              </a:rPr>
              <a:t>Enbrel</a:t>
            </a:r>
            <a:r>
              <a:rPr lang="en-US" altLang="en-US" sz="700" i="1" dirty="0">
                <a:solidFill>
                  <a:srgbClr val="000000"/>
                </a:solidFill>
              </a:rPr>
              <a:t> is a registered trademark of </a:t>
            </a:r>
            <a:r>
              <a:rPr lang="en-US" altLang="en-US" sz="700" i="1" dirty="0" err="1">
                <a:solidFill>
                  <a:srgbClr val="000000"/>
                </a:solidFill>
              </a:rPr>
              <a:t>Immunex</a:t>
            </a:r>
            <a:r>
              <a:rPr lang="en-US" altLang="en-US" sz="700" i="1" dirty="0">
                <a:solidFill>
                  <a:srgbClr val="000000"/>
                </a:solidFill>
              </a:rPr>
              <a:t> Corporation</a:t>
            </a:r>
          </a:p>
          <a:p>
            <a:pPr marL="171446" indent="-171446" defTabSz="685783">
              <a:lnSpc>
                <a:spcPct val="100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None/>
            </a:pPr>
            <a:r>
              <a:rPr lang="fr-FR" altLang="en-US" sz="700" dirty="0">
                <a:solidFill>
                  <a:srgbClr val="000000"/>
                </a:solidFill>
              </a:rPr>
              <a:t>Source : Nat. </a:t>
            </a:r>
            <a:r>
              <a:rPr lang="fr-FR" altLang="en-US" sz="700" dirty="0" err="1">
                <a:solidFill>
                  <a:srgbClr val="000000"/>
                </a:solidFill>
              </a:rPr>
              <a:t>Biotechnol</a:t>
            </a:r>
            <a:r>
              <a:rPr lang="fr-FR" altLang="en-US" sz="700" dirty="0">
                <a:solidFill>
                  <a:srgbClr val="000000"/>
                </a:solidFill>
              </a:rPr>
              <a:t>. 2011; 29: 310-312</a:t>
            </a:r>
            <a:endParaRPr lang="en-US" alt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and EMA regulatory principles on </a:t>
            </a:r>
            <a:r>
              <a:rPr lang="en-US" dirty="0" err="1"/>
              <a:t>biosimilars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15</a:t>
            </a:fld>
            <a:endParaRPr lang="uk-UA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57350" y="3975021"/>
            <a:ext cx="5848350" cy="551260"/>
            <a:chOff x="685800" y="5070475"/>
            <a:chExt cx="7797800" cy="735013"/>
          </a:xfrm>
        </p:grpSpPr>
        <p:sp>
          <p:nvSpPr>
            <p:cNvPr id="22" name="Rectangle 12"/>
            <p:cNvSpPr>
              <a:spLocks noChangeArrowheads="1"/>
            </p:cNvSpPr>
            <p:nvPr/>
          </p:nvSpPr>
          <p:spPr bwMode="gray">
            <a:xfrm>
              <a:off x="1154113" y="5070475"/>
              <a:ext cx="7329487" cy="7318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32000" tIns="36000" rIns="36000" bIns="36000" anchor="ctr"/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spcBef>
                  <a:spcPct val="0"/>
                </a:spcBef>
                <a:spcAft>
                  <a:spcPct val="30000"/>
                </a:spcAft>
                <a:buClr>
                  <a:srgbClr val="0460A9"/>
                </a:buClr>
                <a:buSzTx/>
                <a:buNone/>
              </a:pPr>
              <a:r>
                <a:rPr lang="en-US" altLang="en-US" sz="1200" b="1">
                  <a:solidFill>
                    <a:srgbClr val="FFFFFF"/>
                  </a:solidFill>
                  <a:cs typeface="Arial" pitchFamily="34" charset="0"/>
                </a:rPr>
                <a:t>Similar analytical and PK/PD data </a:t>
              </a:r>
              <a:r>
                <a:rPr lang="en-US" altLang="en-US" sz="1200">
                  <a:solidFill>
                    <a:srgbClr val="FFFFFF"/>
                  </a:solidFill>
                  <a:cs typeface="Arial" pitchFamily="34" charset="0"/>
                </a:rPr>
                <a:t>means </a:t>
              </a:r>
              <a:r>
                <a:rPr lang="en-US" altLang="en-US" sz="1200" b="1">
                  <a:solidFill>
                    <a:srgbClr val="FFFFFF"/>
                  </a:solidFill>
                  <a:cs typeface="Arial" pitchFamily="34" charset="0"/>
                </a:rPr>
                <a:t>lower risk of clinical differences</a:t>
              </a:r>
              <a:endParaRPr lang="en-US" altLang="en-US" sz="1200" b="1" noProof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gray">
            <a:xfrm>
              <a:off x="685800" y="5084763"/>
              <a:ext cx="720725" cy="72072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685783">
                <a:defRPr/>
              </a:pPr>
              <a:endParaRPr lang="de-DE" sz="24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57350" y="3273268"/>
            <a:ext cx="5848350" cy="550069"/>
            <a:chOff x="685800" y="4191000"/>
            <a:chExt cx="7797800" cy="73342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gray">
            <a:xfrm>
              <a:off x="1154113" y="4191000"/>
              <a:ext cx="7329487" cy="733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32000" tIns="36000" rIns="36000" bIns="36000" anchor="ctr"/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spcBef>
                  <a:spcPct val="0"/>
                </a:spcBef>
                <a:spcAft>
                  <a:spcPct val="30000"/>
                </a:spcAft>
                <a:buClr>
                  <a:srgbClr val="0460A9"/>
                </a:buClr>
                <a:buSzTx/>
                <a:buNone/>
              </a:pP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Scientifically </a:t>
              </a:r>
              <a:r>
                <a:rPr lang="en-US" altLang="en-US" sz="1200" b="1" noProof="1">
                  <a:solidFill>
                    <a:srgbClr val="FFFFFF"/>
                  </a:solidFill>
                  <a:cs typeface="Arial" pitchFamily="34" charset="0"/>
                </a:rPr>
                <a:t>not  “abridged” , but rather  “tailored</a:t>
              </a: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“ development</a:t>
              </a: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gray">
            <a:xfrm>
              <a:off x="685800" y="4202113"/>
              <a:ext cx="720725" cy="72072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685783">
                <a:defRPr/>
              </a:pPr>
              <a:endParaRPr lang="de-DE" sz="24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57350" y="1166814"/>
            <a:ext cx="5848350" cy="551260"/>
            <a:chOff x="685800" y="1555750"/>
            <a:chExt cx="7797800" cy="735013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gray">
            <a:xfrm>
              <a:off x="1154113" y="1555750"/>
              <a:ext cx="7329487" cy="7350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32000" tIns="36000" rIns="36000" bIns="36000" anchor="ctr"/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spcBef>
                  <a:spcPct val="0"/>
                </a:spcBef>
                <a:spcAft>
                  <a:spcPct val="30000"/>
                </a:spcAft>
                <a:buClr>
                  <a:srgbClr val="0460A9"/>
                </a:buClr>
                <a:buSzTx/>
                <a:buNone/>
              </a:pP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Biosimilars are “</a:t>
              </a:r>
              <a:r>
                <a:rPr lang="en-US" altLang="ja-JP" sz="1200" b="1" noProof="1">
                  <a:solidFill>
                    <a:srgbClr val="FFFFFF"/>
                  </a:solidFill>
                  <a:cs typeface="Arial" pitchFamily="34" charset="0"/>
                </a:rPr>
                <a:t>essentially the same</a:t>
              </a: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”</a:t>
              </a:r>
              <a:r>
                <a:rPr lang="en-US" altLang="ja-JP" sz="1200" noProof="1">
                  <a:solidFill>
                    <a:srgbClr val="FFFFFF"/>
                  </a:solidFill>
                  <a:cs typeface="Arial" pitchFamily="34" charset="0"/>
                </a:rPr>
                <a:t> as their reference product</a:t>
              </a:r>
              <a:endParaRPr lang="en-US" altLang="en-US" sz="1200" noProof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gray">
            <a:xfrm>
              <a:off x="685800" y="1557338"/>
              <a:ext cx="720725" cy="72072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685783">
                <a:defRPr/>
              </a:pPr>
              <a:endParaRPr lang="de-DE" sz="24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57350" y="1869760"/>
            <a:ext cx="5848350" cy="550069"/>
            <a:chOff x="685800" y="2436813"/>
            <a:chExt cx="7797800" cy="73342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gray">
            <a:xfrm>
              <a:off x="1154113" y="2436813"/>
              <a:ext cx="7329487" cy="733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32000" tIns="36000" rIns="36000" bIns="36000" anchor="ctr"/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spcBef>
                  <a:spcPct val="0"/>
                </a:spcBef>
                <a:spcAft>
                  <a:spcPct val="30000"/>
                </a:spcAft>
                <a:buClr>
                  <a:srgbClr val="0460A9"/>
                </a:buClr>
                <a:buSzTx/>
                <a:buNone/>
              </a:pP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Biosimilar development to </a:t>
              </a:r>
              <a:r>
                <a:rPr lang="en-US" altLang="en-US" sz="1200" b="1" noProof="1">
                  <a:solidFill>
                    <a:srgbClr val="FFFFFF"/>
                  </a:solidFill>
                  <a:cs typeface="Arial" pitchFamily="34" charset="0"/>
                </a:rPr>
                <a:t>establish biosimiliarity not re-prove efficacy</a:t>
              </a: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gray">
            <a:xfrm>
              <a:off x="685800" y="2438400"/>
              <a:ext cx="720725" cy="72072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685783">
                <a:defRPr/>
              </a:pPr>
              <a:endParaRPr lang="de-DE" sz="24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57350" y="2571514"/>
            <a:ext cx="5848350" cy="550069"/>
            <a:chOff x="685800" y="3313113"/>
            <a:chExt cx="7797800" cy="733425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gray">
            <a:xfrm>
              <a:off x="1154113" y="3313113"/>
              <a:ext cx="7329487" cy="733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32000" tIns="36000" rIns="36000" bIns="36000" anchor="ctr"/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spcBef>
                  <a:spcPct val="0"/>
                </a:spcBef>
                <a:spcAft>
                  <a:spcPct val="30000"/>
                </a:spcAft>
                <a:buClr>
                  <a:srgbClr val="0460A9"/>
                </a:buClr>
                <a:buSzTx/>
                <a:buNone/>
              </a:pPr>
              <a:r>
                <a:rPr lang="en-US" altLang="en-US" sz="1200" noProof="1">
                  <a:solidFill>
                    <a:srgbClr val="FFFFFF"/>
                  </a:solidFill>
                  <a:cs typeface="Arial" pitchFamily="34" charset="0"/>
                </a:rPr>
                <a:t>Clinical study to represent </a:t>
              </a:r>
              <a:r>
                <a:rPr lang="en-US" altLang="en-US" sz="1200" b="1" noProof="1">
                  <a:solidFill>
                    <a:srgbClr val="FFFFFF"/>
                  </a:solidFill>
                  <a:cs typeface="Arial" pitchFamily="34" charset="0"/>
                </a:rPr>
                <a:t>most sensitive model to study differences</a:t>
              </a: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gray">
            <a:xfrm>
              <a:off x="685800" y="3321050"/>
              <a:ext cx="720725" cy="72072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algn="ctr" defTabSz="685783">
                <a:defRPr/>
              </a:pPr>
              <a:endParaRPr lang="de-DE" sz="24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3" name="Half Frame 32"/>
          <p:cNvSpPr/>
          <p:nvPr/>
        </p:nvSpPr>
        <p:spPr>
          <a:xfrm flipH="1" flipV="1">
            <a:off x="7277100" y="1473143"/>
            <a:ext cx="228600" cy="244929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" name="Half Frame 33"/>
          <p:cNvSpPr/>
          <p:nvPr/>
        </p:nvSpPr>
        <p:spPr>
          <a:xfrm flipH="1" flipV="1">
            <a:off x="7277100" y="2174897"/>
            <a:ext cx="228600" cy="244929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9" name="Half Frame 38"/>
          <p:cNvSpPr/>
          <p:nvPr/>
        </p:nvSpPr>
        <p:spPr>
          <a:xfrm flipH="1" flipV="1">
            <a:off x="7277100" y="2876651"/>
            <a:ext cx="228600" cy="244929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" name="Half Frame 39"/>
          <p:cNvSpPr/>
          <p:nvPr/>
        </p:nvSpPr>
        <p:spPr>
          <a:xfrm flipH="1" flipV="1">
            <a:off x="7277100" y="3578405"/>
            <a:ext cx="228600" cy="244929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Half Frame 40"/>
          <p:cNvSpPr/>
          <p:nvPr/>
        </p:nvSpPr>
        <p:spPr>
          <a:xfrm flipH="1" flipV="1">
            <a:off x="7277100" y="4281352"/>
            <a:ext cx="228600" cy="244929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0633"/>
            <a:ext cx="7828638" cy="720090"/>
          </a:xfrm>
        </p:spPr>
        <p:txBody>
          <a:bodyPr>
            <a:noAutofit/>
          </a:bodyPr>
          <a:lstStyle/>
          <a:p>
            <a:r>
              <a:rPr lang="en-US" dirty="0" smtClean="0"/>
              <a:t>Key </a:t>
            </a:r>
            <a:r>
              <a:rPr lang="en-US" dirty="0"/>
              <a:t>issues still need </a:t>
            </a:r>
            <a:r>
              <a:rPr lang="en-US" dirty="0" smtClean="0"/>
              <a:t>to be addressed in the US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64421" y="2707953"/>
            <a:ext cx="5122531" cy="559594"/>
            <a:chOff x="685800" y="3406700"/>
            <a:chExt cx="6830041" cy="746125"/>
          </a:xfrm>
        </p:grpSpPr>
        <p:sp>
          <p:nvSpPr>
            <p:cNvPr id="7" name="Pentagon 6"/>
            <p:cNvSpPr>
              <a:spLocks noChangeArrowheads="1"/>
            </p:cNvSpPr>
            <p:nvPr/>
          </p:nvSpPr>
          <p:spPr bwMode="auto">
            <a:xfrm>
              <a:off x="685800" y="3406700"/>
              <a:ext cx="2142818" cy="746125"/>
            </a:xfrm>
            <a:prstGeom prst="homePlate">
              <a:avLst>
                <a:gd name="adj" fmla="val 50001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685783"/>
              <a:r>
                <a:rPr lang="en-US" sz="1200" b="1" dirty="0">
                  <a:solidFill>
                    <a:srgbClr val="FFFFFF"/>
                  </a:solidFill>
                </a:rPr>
                <a:t>Interchangeabilit</a:t>
              </a:r>
              <a:r>
                <a:rPr lang="en-US" sz="1100" b="1" dirty="0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922276" y="3610485"/>
              <a:ext cx="4593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None/>
              </a:pPr>
              <a:r>
                <a:rPr lang="en-US" altLang="en-US" sz="1200" dirty="0">
                  <a:solidFill>
                    <a:srgbClr val="000000"/>
                  </a:solidFill>
                </a:rPr>
                <a:t>Clarification of </a:t>
              </a:r>
              <a:r>
                <a:rPr lang="en-US" altLang="en-US" sz="1200" b="1" dirty="0">
                  <a:solidFill>
                    <a:srgbClr val="0460A9"/>
                  </a:solidFill>
                </a:rPr>
                <a:t>clinical requirements </a:t>
              </a:r>
              <a:r>
                <a:rPr lang="en-US" altLang="en-US" sz="1200" dirty="0">
                  <a:solidFill>
                    <a:srgbClr val="000000"/>
                  </a:solidFill>
                </a:rPr>
                <a:t>is needed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64420" y="3419679"/>
            <a:ext cx="5829300" cy="559594"/>
            <a:chOff x="685800" y="4355670"/>
            <a:chExt cx="7772400" cy="746125"/>
          </a:xfrm>
        </p:grpSpPr>
        <p:sp>
          <p:nvSpPr>
            <p:cNvPr id="10" name="Pentagon 9"/>
            <p:cNvSpPr>
              <a:spLocks noChangeArrowheads="1"/>
            </p:cNvSpPr>
            <p:nvPr/>
          </p:nvSpPr>
          <p:spPr bwMode="auto">
            <a:xfrm>
              <a:off x="685800" y="4355670"/>
              <a:ext cx="2200275" cy="746125"/>
            </a:xfrm>
            <a:prstGeom prst="homePlate">
              <a:avLst>
                <a:gd name="adj" fmla="val 50005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685783"/>
              <a:r>
                <a:rPr lang="en-US" sz="1200" b="1" dirty="0">
                  <a:solidFill>
                    <a:srgbClr val="FFFFFF"/>
                  </a:solidFill>
                </a:rPr>
                <a:t>IP provisions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922588" y="4559455"/>
              <a:ext cx="5535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None/>
              </a:pPr>
              <a:r>
                <a:rPr lang="en-US" altLang="en-US" sz="1200" dirty="0">
                  <a:solidFill>
                    <a:srgbClr val="000000"/>
                  </a:solidFill>
                </a:rPr>
                <a:t>Complex </a:t>
              </a:r>
              <a:r>
                <a:rPr lang="en-US" altLang="en-US" sz="1200" b="1" dirty="0">
                  <a:solidFill>
                    <a:srgbClr val="0460A9"/>
                  </a:solidFill>
                </a:rPr>
                <a:t>litigation process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64420" y="4131408"/>
            <a:ext cx="5829300" cy="559594"/>
            <a:chOff x="685800" y="5304641"/>
            <a:chExt cx="7772400" cy="746125"/>
          </a:xfrm>
        </p:grpSpPr>
        <p:sp>
          <p:nvSpPr>
            <p:cNvPr id="13" name="Pentagon 12"/>
            <p:cNvSpPr>
              <a:spLocks noChangeArrowheads="1"/>
            </p:cNvSpPr>
            <p:nvPr/>
          </p:nvSpPr>
          <p:spPr bwMode="auto">
            <a:xfrm>
              <a:off x="685800" y="5304641"/>
              <a:ext cx="2200275" cy="746125"/>
            </a:xfrm>
            <a:prstGeom prst="homePlate">
              <a:avLst>
                <a:gd name="adj" fmla="val 50005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685783"/>
              <a:r>
                <a:rPr lang="en-US" sz="1200" b="1" dirty="0">
                  <a:solidFill>
                    <a:srgbClr val="FFFFFF"/>
                  </a:solidFill>
                </a:rPr>
                <a:t>Review time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922588" y="5385316"/>
              <a:ext cx="553561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None/>
              </a:pPr>
              <a:r>
                <a:rPr lang="en-US" altLang="en-US" sz="1200" dirty="0">
                  <a:solidFill>
                    <a:srgbClr val="000000"/>
                  </a:solidFill>
                </a:rPr>
                <a:t>Biologic/Biosimilars </a:t>
              </a:r>
              <a:r>
                <a:rPr lang="en-US" altLang="en-US" sz="1200" b="1" dirty="0">
                  <a:solidFill>
                    <a:srgbClr val="0460A9"/>
                  </a:solidFill>
                </a:rPr>
                <a:t>product reviews</a:t>
              </a:r>
              <a:r>
                <a:rPr lang="en-US" altLang="en-US" sz="1200" dirty="0">
                  <a:solidFill>
                    <a:srgbClr val="0460A9"/>
                  </a:solidFill>
                </a:rPr>
                <a:t> </a:t>
              </a:r>
              <a:r>
                <a:rPr lang="en-US" altLang="en-US" sz="1200" dirty="0">
                  <a:solidFill>
                    <a:srgbClr val="000000"/>
                  </a:solidFill>
                </a:rPr>
                <a:t>require sufficient FDA resources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64422" y="1284498"/>
            <a:ext cx="5829301" cy="559594"/>
            <a:chOff x="685800" y="1508760"/>
            <a:chExt cx="7772401" cy="746125"/>
          </a:xfrm>
        </p:grpSpPr>
        <p:sp>
          <p:nvSpPr>
            <p:cNvPr id="16" name="Pentagon 15"/>
            <p:cNvSpPr>
              <a:spLocks noChangeArrowheads="1"/>
            </p:cNvSpPr>
            <p:nvPr/>
          </p:nvSpPr>
          <p:spPr bwMode="auto">
            <a:xfrm>
              <a:off x="685800" y="1508760"/>
              <a:ext cx="2142818" cy="746125"/>
            </a:xfrm>
            <a:prstGeom prst="homePlate">
              <a:avLst>
                <a:gd name="adj" fmla="val 49998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685783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Naming</a:t>
              </a:r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2922589" y="1712545"/>
              <a:ext cx="5535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200" i="1" u="sng" dirty="0">
                  <a:solidFill>
                    <a:srgbClr val="000000"/>
                  </a:solidFill>
                </a:rPr>
                <a:t>Approved</a:t>
              </a:r>
              <a:r>
                <a:rPr lang="en-US" altLang="en-US" sz="1200" dirty="0">
                  <a:solidFill>
                    <a:srgbClr val="000000"/>
                  </a:solidFill>
                </a:rPr>
                <a:t> final </a:t>
              </a:r>
              <a:r>
                <a:rPr lang="en-US" altLang="en-US" sz="1200" b="1" dirty="0">
                  <a:solidFill>
                    <a:srgbClr val="0460A9"/>
                  </a:solidFill>
                </a:rPr>
                <a:t>guidance on naming </a:t>
              </a:r>
              <a:r>
                <a:rPr lang="en-US" altLang="en-US" sz="1200" dirty="0">
                  <a:solidFill>
                    <a:srgbClr val="000000"/>
                  </a:solidFill>
                </a:rPr>
                <a:t>required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4420" y="1996224"/>
            <a:ext cx="5829300" cy="559594"/>
            <a:chOff x="685800" y="2457730"/>
            <a:chExt cx="7772400" cy="746125"/>
          </a:xfrm>
        </p:grpSpPr>
        <p:sp>
          <p:nvSpPr>
            <p:cNvPr id="19" name="Pentagon 18"/>
            <p:cNvSpPr>
              <a:spLocks noChangeArrowheads="1"/>
            </p:cNvSpPr>
            <p:nvPr/>
          </p:nvSpPr>
          <p:spPr bwMode="auto">
            <a:xfrm>
              <a:off x="685800" y="2457730"/>
              <a:ext cx="2142818" cy="746125"/>
            </a:xfrm>
            <a:prstGeom prst="homePlate">
              <a:avLst>
                <a:gd name="adj" fmla="val 49998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685783"/>
              <a:r>
                <a:rPr lang="en-US" sz="1200" b="1" dirty="0">
                  <a:solidFill>
                    <a:srgbClr val="FFFFFF"/>
                  </a:solidFill>
                </a:rPr>
                <a:t>Labelling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2922588" y="2661515"/>
              <a:ext cx="5535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pitchFamily="34" charset="0"/>
                <a:buChar char="–"/>
                <a:defRPr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»"/>
                <a:defRPr sz="16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pitchFamily="34" charset="0"/>
                <a:buChar char="•"/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685783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200" dirty="0">
                  <a:solidFill>
                    <a:srgbClr val="000000"/>
                  </a:solidFill>
                </a:rPr>
                <a:t>Final </a:t>
              </a:r>
              <a:r>
                <a:rPr lang="en-US" altLang="en-US" sz="1200" b="1" dirty="0">
                  <a:solidFill>
                    <a:srgbClr val="0460A9"/>
                  </a:solidFill>
                </a:rPr>
                <a:t>guidance on labelling </a:t>
              </a:r>
              <a:r>
                <a:rPr lang="en-US" altLang="en-US" sz="1200" dirty="0">
                  <a:solidFill>
                    <a:srgbClr val="000000"/>
                  </a:solidFill>
                </a:rPr>
                <a:t>required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96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for all biologics in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17</a:t>
            </a:fld>
            <a:endParaRPr lang="uk-UA" dirty="0"/>
          </a:p>
        </p:txBody>
      </p:sp>
      <p:grpSp>
        <p:nvGrpSpPr>
          <p:cNvPr id="6" name="Group 5"/>
          <p:cNvGrpSpPr/>
          <p:nvPr/>
        </p:nvGrpSpPr>
        <p:grpSpPr>
          <a:xfrm>
            <a:off x="1657351" y="1334593"/>
            <a:ext cx="5829300" cy="2911345"/>
            <a:chOff x="685801" y="1456193"/>
            <a:chExt cx="7772400" cy="388179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16050" y="5094219"/>
              <a:ext cx="2590894" cy="243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85801" y="1699660"/>
              <a:ext cx="7772400" cy="3147923"/>
              <a:chOff x="193676" y="1752600"/>
              <a:chExt cx="8767449" cy="3550929"/>
            </a:xfrm>
          </p:grpSpPr>
          <p:pic>
            <p:nvPicPr>
              <p:cNvPr id="15" name="Picture 5" descr="http://media.diagnosispro.com/drugs/20100401_97cc73cc-b5b7-458a-a933-77b00523e193/115053e3-12dd-476c-addd-e7f583b4b118-20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3676" y="2702625"/>
                <a:ext cx="3547052" cy="192143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475183" y="3663344"/>
                <a:ext cx="3531993" cy="1640185"/>
                <a:chOff x="1724770" y="3763411"/>
                <a:chExt cx="3532268" cy="1640693"/>
              </a:xfrm>
            </p:grpSpPr>
            <p:grpSp>
              <p:nvGrpSpPr>
                <p:cNvPr id="25" name="Group 46"/>
                <p:cNvGrpSpPr>
                  <a:grpSpLocks/>
                </p:cNvGrpSpPr>
                <p:nvPr/>
              </p:nvGrpSpPr>
              <p:grpSpPr bwMode="auto">
                <a:xfrm flipV="1">
                  <a:off x="1724770" y="3763411"/>
                  <a:ext cx="3104717" cy="1398421"/>
                  <a:chOff x="3616217" y="2407016"/>
                  <a:chExt cx="1132295" cy="3423163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3616217" y="2410865"/>
                    <a:ext cx="0" cy="341931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endCxn id="26" idx="3"/>
                  </p:cNvCxnSpPr>
                  <p:nvPr/>
                </p:nvCxnSpPr>
                <p:spPr>
                  <a:xfrm>
                    <a:off x="3619071" y="2407016"/>
                    <a:ext cx="1129441" cy="78450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7"/>
                <p:cNvSpPr txBox="1">
                  <a:spLocks noChangeArrowheads="1"/>
                </p:cNvSpPr>
                <p:nvPr/>
              </p:nvSpPr>
              <p:spPr bwMode="gray">
                <a:xfrm>
                  <a:off x="3482757" y="4855464"/>
                  <a:ext cx="1346727" cy="5486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rIns="0" anchor="ctr" anchorCtr="1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783" eaLnBrk="1" hangingPunct="1">
                    <a:lnSpc>
                      <a:spcPct val="90000"/>
                    </a:lnSpc>
                  </a:pPr>
                  <a:r>
                    <a:rPr lang="de-AT" altLang="en-US" sz="1100" b="1" dirty="0">
                      <a:solidFill>
                        <a:srgbClr val="FFFFFF"/>
                      </a:solidFill>
                      <a:cs typeface="Arial" charset="0"/>
                    </a:rPr>
                    <a:t>INN/USAN</a:t>
                  </a:r>
                  <a:endParaRPr lang="en-US" altLang="en-US" sz="1100" b="1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27" name="Straight Connector 26"/>
                <p:cNvCxnSpPr>
                  <a:endCxn id="26" idx="3"/>
                </p:cNvCxnSpPr>
                <p:nvPr/>
              </p:nvCxnSpPr>
              <p:spPr bwMode="auto">
                <a:xfrm flipH="1">
                  <a:off x="4829483" y="5129784"/>
                  <a:ext cx="427555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/>
              <p:cNvSpPr/>
              <p:nvPr/>
            </p:nvSpPr>
            <p:spPr>
              <a:xfrm>
                <a:off x="5454650" y="3490913"/>
                <a:ext cx="93663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>
                  <a:defRPr/>
                </a:pP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>
                <a:off x="4738244" y="1752600"/>
                <a:ext cx="32487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5425" y="2722404"/>
                <a:ext cx="4885700" cy="16257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5008216" y="3301281"/>
                <a:ext cx="0" cy="171490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5404720" y="4729247"/>
                <a:ext cx="1758081" cy="548470"/>
                <a:chOff x="5723971" y="4733493"/>
                <a:chExt cx="1758218" cy="548640"/>
              </a:xfrm>
            </p:grpSpPr>
            <p:sp>
              <p:nvSpPr>
                <p:cNvPr id="23" name="TextBox 7"/>
                <p:cNvSpPr txBox="1">
                  <a:spLocks noChangeArrowheads="1"/>
                </p:cNvSpPr>
                <p:nvPr/>
              </p:nvSpPr>
              <p:spPr bwMode="gray">
                <a:xfrm>
                  <a:off x="6306816" y="4733493"/>
                  <a:ext cx="1175373" cy="5486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rIns="0" anchor="ctr" anchorCtr="1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783" eaLnBrk="1" hangingPunct="1">
                    <a:lnSpc>
                      <a:spcPct val="90000"/>
                    </a:lnSpc>
                  </a:pPr>
                  <a:r>
                    <a:rPr lang="de-AT" altLang="en-US" sz="1100" b="1" dirty="0">
                      <a:solidFill>
                        <a:srgbClr val="FFFFFF"/>
                      </a:solidFill>
                      <a:cs typeface="Arial" charset="0"/>
                    </a:rPr>
                    <a:t>4-letter </a:t>
                  </a:r>
                  <a:br>
                    <a:rPr lang="de-AT" altLang="en-US" sz="1100" b="1" dirty="0">
                      <a:solidFill>
                        <a:srgbClr val="FFFFFF"/>
                      </a:solidFill>
                      <a:cs typeface="Arial" charset="0"/>
                    </a:rPr>
                  </a:br>
                  <a:r>
                    <a:rPr lang="de-AT" altLang="en-US" sz="1100" b="1" dirty="0">
                      <a:solidFill>
                        <a:srgbClr val="FFFFFF"/>
                      </a:solidFill>
                      <a:cs typeface="Arial" charset="0"/>
                    </a:rPr>
                    <a:t>suffix</a:t>
                  </a:r>
                  <a:endParaRPr lang="en-US" altLang="en-US" sz="1100" b="1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5723971" y="5007813"/>
                  <a:ext cx="582845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5401916" y="3288581"/>
                <a:ext cx="0" cy="171490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102980" y="1456193"/>
              <a:ext cx="2909058" cy="1548792"/>
              <a:chOff x="1938527" y="1527048"/>
              <a:chExt cx="3281018" cy="1747296"/>
            </a:xfrm>
          </p:grpSpPr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3584653" y="1527048"/>
                <a:ext cx="917593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685783" eaLnBrk="1" hangingPunct="1">
                  <a:lnSpc>
                    <a:spcPct val="90000"/>
                  </a:lnSpc>
                </a:pPr>
                <a:r>
                  <a:rPr lang="en-US" altLang="en-US" sz="1100" b="1" dirty="0">
                    <a:solidFill>
                      <a:srgbClr val="FFFFFF"/>
                    </a:solidFill>
                    <a:cs typeface="Arial" charset="0"/>
                  </a:rPr>
                  <a:t>Brand</a:t>
                </a:r>
                <a:br>
                  <a:rPr lang="en-US" altLang="en-US" sz="1100" b="1" dirty="0">
                    <a:solidFill>
                      <a:srgbClr val="FFFFFF"/>
                    </a:solidFill>
                    <a:cs typeface="Arial" charset="0"/>
                  </a:rPr>
                </a:br>
                <a:r>
                  <a:rPr lang="en-US" altLang="en-US" sz="1100" b="1" dirty="0">
                    <a:solidFill>
                      <a:srgbClr val="FFFFFF"/>
                    </a:solidFill>
                    <a:cs typeface="Arial" charset="0"/>
                  </a:rPr>
                  <a:t>name</a:t>
                </a:r>
              </a:p>
            </p:txBody>
          </p: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1938527" y="1801368"/>
                <a:ext cx="2901511" cy="1472976"/>
                <a:chOff x="3694175" y="2516897"/>
                <a:chExt cx="1132534" cy="1472976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94175" y="2517249"/>
                  <a:ext cx="1132534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3694175" y="2516897"/>
                  <a:ext cx="0" cy="14729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5216767" y="1801368"/>
                <a:ext cx="2778" cy="97028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1657350" y="4544733"/>
            <a:ext cx="5829300" cy="21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171446" indent="-171446" defTabSz="685783">
              <a:spcAft>
                <a:spcPts val="375"/>
              </a:spcAft>
            </a:pPr>
            <a:r>
              <a:rPr lang="en-US" sz="700" dirty="0">
                <a:solidFill>
                  <a:srgbClr val="000000"/>
                </a:solidFill>
              </a:rPr>
              <a:t>All trademarks are the property of their respective owners</a:t>
            </a:r>
          </a:p>
          <a:p>
            <a:pPr marL="171446" indent="-171446" defTabSz="685783">
              <a:spcAft>
                <a:spcPts val="375"/>
              </a:spcAft>
            </a:pPr>
            <a:r>
              <a:rPr lang="en-US" sz="700" dirty="0">
                <a:solidFill>
                  <a:srgbClr val="000000"/>
                </a:solidFill>
              </a:rPr>
              <a:t>Note: Distinguishable packaging, colors schemes, designs, barcodes and other features</a:t>
            </a:r>
          </a:p>
        </p:txBody>
      </p:sp>
    </p:spTree>
    <p:extLst>
      <p:ext uri="{BB962C8B-B14F-4D97-AF65-F5344CB8AC3E}">
        <p14:creationId xmlns:p14="http://schemas.microsoft.com/office/powerpoint/2010/main" val="27436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gray">
          <a:xfrm>
            <a:off x="685800" y="400052"/>
            <a:ext cx="7774632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charset="0"/>
              </a:defRPr>
            </a:lvl9pPr>
          </a:lstStyle>
          <a:p>
            <a:pPr defTabSz="685783"/>
            <a:r>
              <a:rPr lang="en-US" sz="2400" kern="0" dirty="0">
                <a:solidFill>
                  <a:srgbClr val="000000"/>
                </a:solidFill>
              </a:rPr>
              <a:t>The IP covering biosimilars is essentially the same as for small molecules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68" y="1285020"/>
            <a:ext cx="6573593" cy="3176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8260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Biosimilars IP litigation: not your grandma’s pharma patent litigation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19</a:t>
            </a:fld>
            <a:endParaRPr lang="uk-U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59671"/>
            <a:ext cx="7828638" cy="3412331"/>
          </a:xfrm>
          <a:prstGeom prst="rect">
            <a:avLst/>
          </a:prstGeom>
        </p:spPr>
        <p:txBody>
          <a:bodyPr vert="horz" lIns="0" tIns="0" rIns="0" bIns="0" spcCol="137156" rtlCol="0">
            <a:noAutofit/>
          </a:bodyPr>
          <a:lstStyle>
            <a:lvl1pPr marL="228600" indent="-228600" algn="l" defTabSz="914400" rtl="0" eaLnBrk="1" latinLnBrk="0" hangingPunct="1">
              <a:spcBef>
                <a:spcPts val="1200"/>
              </a:spcBef>
              <a:buClrTx/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This is </a:t>
            </a:r>
            <a:r>
              <a:rPr lang="en-US" sz="1800" b="1" dirty="0">
                <a:solidFill>
                  <a:srgbClr val="000000"/>
                </a:solidFill>
              </a:rPr>
              <a:t>not Hatch-Waxman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</a:rPr>
              <a:t>No linkage between regulatory status and patent litigation</a:t>
            </a:r>
            <a:r>
              <a:rPr lang="en-US" sz="1400" dirty="0">
                <a:solidFill>
                  <a:srgbClr val="000000"/>
                </a:solidFill>
              </a:rPr>
              <a:t> ie. biosimilars can “launch at risk” before any decision on patents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</a:rPr>
              <a:t>No 180 day exclusivity</a:t>
            </a:r>
            <a:r>
              <a:rPr lang="en-US" sz="1400" dirty="0">
                <a:solidFill>
                  <a:srgbClr val="000000"/>
                </a:solidFill>
              </a:rPr>
              <a:t> for the first biosimilar to challenge patents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Brand is guaranteed </a:t>
            </a:r>
            <a:r>
              <a:rPr lang="en-US" sz="1400" b="1" dirty="0">
                <a:solidFill>
                  <a:srgbClr val="000000"/>
                </a:solidFill>
              </a:rPr>
              <a:t>12 years of market exclusivity</a:t>
            </a:r>
            <a:r>
              <a:rPr lang="en-US" sz="1400" dirty="0">
                <a:solidFill>
                  <a:srgbClr val="000000"/>
                </a:solidFill>
              </a:rPr>
              <a:t> – only ~5 years for small molecules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</a:rPr>
              <a:t>BPCIA and “patent dance” </a:t>
            </a:r>
            <a:r>
              <a:rPr lang="en-US" sz="1400" dirty="0">
                <a:solidFill>
                  <a:srgbClr val="000000"/>
                </a:solidFill>
              </a:rPr>
              <a:t>has new strategic opportunities and challenges to resolve patent risk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For every branded product, any biosimilar represents a </a:t>
            </a:r>
            <a:r>
              <a:rPr lang="en-US" sz="1800" b="1" dirty="0">
                <a:solidFill>
                  <a:srgbClr val="000000"/>
                </a:solidFill>
              </a:rPr>
              <a:t>significant threat to their total income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We expect them to </a:t>
            </a:r>
            <a:r>
              <a:rPr lang="en-US" sz="1400" b="1" dirty="0">
                <a:solidFill>
                  <a:srgbClr val="000000"/>
                </a:solidFill>
              </a:rPr>
              <a:t>fight with everything they have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Success in this space demands </a:t>
            </a:r>
            <a:r>
              <a:rPr lang="en-US" sz="1400" b="1" dirty="0">
                <a:solidFill>
                  <a:srgbClr val="000000"/>
                </a:solidFill>
              </a:rPr>
              <a:t>commitment, deep pockets and extensive IP and litigation skills</a:t>
            </a:r>
          </a:p>
        </p:txBody>
      </p:sp>
    </p:spTree>
    <p:extLst>
      <p:ext uri="{BB962C8B-B14F-4D97-AF65-F5344CB8AC3E}">
        <p14:creationId xmlns:p14="http://schemas.microsoft.com/office/powerpoint/2010/main" val="20938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1500" y="4807341"/>
            <a:ext cx="1485900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789792"/>
            <a:ext cx="5600700" cy="1067709"/>
          </a:xfrm>
          <a:prstGeom prst="rect">
            <a:avLst/>
          </a:prstGeom>
        </p:spPr>
        <p:txBody>
          <a:bodyPr vert="horz" lIns="68579" tIns="34289" rIns="68579" bIns="34289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endParaRPr lang="en-US" sz="3300" dirty="0">
              <a:solidFill>
                <a:srgbClr val="008C82"/>
              </a:solidFill>
            </a:endParaRPr>
          </a:p>
          <a:p>
            <a:pPr algn="ctr" defTabSz="685783"/>
            <a:r>
              <a:rPr lang="en-US" sz="2100" b="1" dirty="0">
                <a:solidFill>
                  <a:srgbClr val="008C82"/>
                </a:solidFill>
                <a:latin typeface="Gill Sans MT"/>
              </a:rPr>
              <a:t>Mission: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To propel the New Jersey life sciences industry forward in support of Patients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33" y="180630"/>
            <a:ext cx="3802761" cy="15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768884"/>
            <a:ext cx="857250" cy="3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5840" y="3371851"/>
            <a:ext cx="5902260" cy="1263374"/>
          </a:xfrm>
          <a:prstGeom prst="rect">
            <a:avLst/>
          </a:prstGeom>
        </p:spPr>
        <p:txBody>
          <a:bodyPr vert="horz" lIns="68579" tIns="34289" rIns="68579" bIns="34289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en-US" sz="2100" b="1" dirty="0">
                <a:solidFill>
                  <a:srgbClr val="008C82"/>
                </a:solidFill>
                <a:latin typeface="Gill Sans MT"/>
              </a:rPr>
              <a:t>Vision: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BioNJ is the catalyst for a robust life sciences innovation 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ecosystem where: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Science is Supported, 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Companies are Created,  Drugs are Developed and </a:t>
            </a:r>
          </a:p>
          <a:p>
            <a:pPr algn="ctr" defTabSz="685783"/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/>
              </a:rPr>
              <a:t>Patients are Paramount</a:t>
            </a:r>
          </a:p>
        </p:txBody>
      </p:sp>
    </p:spTree>
    <p:extLst>
      <p:ext uri="{BB962C8B-B14F-4D97-AF65-F5344CB8AC3E}">
        <p14:creationId xmlns:p14="http://schemas.microsoft.com/office/powerpoint/2010/main" val="640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kern="0" dirty="0"/>
              <a:t>Let’s talk about the BPCIA; any new law will have kinks to work out, but this is ridiculous...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20</a:t>
            </a:fld>
            <a:endParaRPr lang="uk-UA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21" y="1863639"/>
            <a:ext cx="4551314" cy="6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/>
        </p:blipFill>
        <p:spPr bwMode="auto">
          <a:xfrm>
            <a:off x="2498284" y="2517745"/>
            <a:ext cx="4611999" cy="7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573778" y="2112720"/>
            <a:ext cx="3618402" cy="189000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04048" y="2679762"/>
            <a:ext cx="1674186" cy="189000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Sandoz’s </a:t>
            </a:r>
            <a:r>
              <a:rPr lang="en-US" dirty="0"/>
              <a:t>Supreme Court win has shaped the BPCIA for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21</a:t>
            </a:fld>
            <a:endParaRPr lang="uk-U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59671"/>
            <a:ext cx="7772400" cy="3412331"/>
          </a:xfrm>
          <a:prstGeom prst="rect">
            <a:avLst/>
          </a:prstGeom>
        </p:spPr>
        <p:txBody>
          <a:bodyPr vert="horz" lIns="0" tIns="0" rIns="0" bIns="0" spcCol="137156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1200"/>
              </a:spcBef>
              <a:buClrTx/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rgbClr val="000000"/>
                </a:solidFill>
              </a:rPr>
              <a:t>Sandoz was the </a:t>
            </a:r>
            <a:r>
              <a:rPr lang="en-US" sz="1900" b="1" dirty="0">
                <a:solidFill>
                  <a:srgbClr val="000000"/>
                </a:solidFill>
              </a:rPr>
              <a:t>first to navigate the new BPCIA statute</a:t>
            </a:r>
            <a:r>
              <a:rPr lang="en-US" sz="1900" dirty="0">
                <a:solidFill>
                  <a:srgbClr val="000000"/>
                </a:solidFill>
              </a:rPr>
              <a:t>, and to take on two key elements of the elaborate processes it contained</a:t>
            </a:r>
          </a:p>
          <a:p>
            <a:pPr marL="428615" lvl="1" indent="-257168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</a:rPr>
              <a:t>When to give the brand 180 days notice of the biosimilar’s intention to launch (the “</a:t>
            </a:r>
            <a:r>
              <a:rPr lang="en-US" sz="1700" b="1" dirty="0">
                <a:solidFill>
                  <a:srgbClr val="000000"/>
                </a:solidFill>
              </a:rPr>
              <a:t>notice of commercial marketing</a:t>
            </a:r>
            <a:r>
              <a:rPr lang="en-US" sz="1700" dirty="0">
                <a:solidFill>
                  <a:srgbClr val="000000"/>
                </a:solidFill>
              </a:rPr>
              <a:t>”); and </a:t>
            </a:r>
          </a:p>
          <a:p>
            <a:pPr marL="428615" lvl="1" indent="-257168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</a:rPr>
              <a:t>Whether biosimilars could be forced to engage in the “</a:t>
            </a:r>
            <a:r>
              <a:rPr lang="en-US" sz="1700" b="1" dirty="0">
                <a:solidFill>
                  <a:srgbClr val="000000"/>
                </a:solidFill>
              </a:rPr>
              <a:t>patent dance</a:t>
            </a:r>
            <a:r>
              <a:rPr lang="en-US" sz="1700" dirty="0">
                <a:solidFill>
                  <a:srgbClr val="000000"/>
                </a:solidFill>
              </a:rPr>
              <a:t>” by disclosing our FDA application and manufacturing information to the brand</a:t>
            </a:r>
          </a:p>
          <a:p>
            <a:r>
              <a:rPr lang="en-US" sz="1900" dirty="0">
                <a:solidFill>
                  <a:srgbClr val="000000"/>
                </a:solidFill>
              </a:rPr>
              <a:t>Sandoz’s Supreme Court </a:t>
            </a:r>
            <a:r>
              <a:rPr lang="en-US" sz="1900" b="1" dirty="0">
                <a:solidFill>
                  <a:srgbClr val="000000"/>
                </a:solidFill>
              </a:rPr>
              <a:t>win</a:t>
            </a:r>
            <a:r>
              <a:rPr lang="en-US" sz="1900" dirty="0">
                <a:solidFill>
                  <a:srgbClr val="000000"/>
                </a:solidFill>
              </a:rPr>
              <a:t> means:</a:t>
            </a:r>
          </a:p>
          <a:p>
            <a:pPr lvl="1"/>
            <a:r>
              <a:rPr lang="en-US" sz="1700" b="1" dirty="0">
                <a:solidFill>
                  <a:srgbClr val="000000"/>
                </a:solidFill>
              </a:rPr>
              <a:t>All biosimilars will be able to launch on the day they are approved</a:t>
            </a:r>
            <a:r>
              <a:rPr lang="en-US" sz="1700" dirty="0">
                <a:solidFill>
                  <a:srgbClr val="000000"/>
                </a:solidFill>
              </a:rPr>
              <a:t>, removing the 180 day delay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Biosimilars can potentially </a:t>
            </a:r>
            <a:r>
              <a:rPr lang="en-US" sz="1700" b="1" dirty="0">
                <a:solidFill>
                  <a:srgbClr val="000000"/>
                </a:solidFill>
              </a:rPr>
              <a:t>speed up the resolution of any patent litigation</a:t>
            </a:r>
            <a:r>
              <a:rPr lang="en-US" sz="1700" dirty="0">
                <a:solidFill>
                  <a:srgbClr val="000000"/>
                </a:solidFill>
              </a:rPr>
              <a:t>, rather than waiting for the “patent dance” to end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Increased clarity on how the BPCIA works, reducing unnecessary litigation and costs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battles still to come under the BPCIA, and on IP for biosimilars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you don’t have to dance, but what are the rules of the dance if you do?</a:t>
            </a:r>
          </a:p>
          <a:p>
            <a:pPr lvl="1"/>
            <a:r>
              <a:rPr lang="en-US" i="1" dirty="0" smtClean="0"/>
              <a:t>Genentech v Amgen/ Amgen v Genentech</a:t>
            </a:r>
            <a:r>
              <a:rPr lang="en-US" dirty="0" smtClean="0"/>
              <a:t> on bevacizumab</a:t>
            </a:r>
          </a:p>
          <a:p>
            <a:pPr lvl="1"/>
            <a:r>
              <a:rPr lang="en-US" i="1" dirty="0" smtClean="0"/>
              <a:t>Amgen v Hospira</a:t>
            </a:r>
            <a:r>
              <a:rPr lang="en-US" dirty="0" smtClean="0"/>
              <a:t> on EPO</a:t>
            </a:r>
          </a:p>
          <a:p>
            <a:r>
              <a:rPr lang="en-US" dirty="0" smtClean="0"/>
              <a:t>Will IPRs survive </a:t>
            </a:r>
            <a:r>
              <a:rPr lang="en-US" i="1" dirty="0" smtClean="0"/>
              <a:t>Oil States v Greene’s Energy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will the courts view preliminary injunction requests? </a:t>
            </a:r>
          </a:p>
          <a:p>
            <a:r>
              <a:rPr lang="en-US" dirty="0" smtClean="0"/>
              <a:t>Will companies have to share their settlement agreements with the FTC?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42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/>
          <p:cNvSpPr/>
          <p:nvPr/>
        </p:nvSpPr>
        <p:spPr>
          <a:xfrm>
            <a:off x="1657351" y="1132370"/>
            <a:ext cx="1833563" cy="1768078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3659942" y="1132370"/>
            <a:ext cx="1834753" cy="1768078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5663722" y="1132370"/>
            <a:ext cx="1834754" cy="1768078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2667003" y="2949221"/>
            <a:ext cx="1834753" cy="1788319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4637443" y="2949221"/>
            <a:ext cx="1834754" cy="1788319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1657351" y="2324804"/>
            <a:ext cx="1833563" cy="5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Regulatory engagement to appropriately shape policy</a:t>
            </a:r>
          </a:p>
        </p:txBody>
      </p:sp>
      <p:sp>
        <p:nvSpPr>
          <p:cNvPr id="50" name="TextBox 110"/>
          <p:cNvSpPr txBox="1">
            <a:spLocks noChangeArrowheads="1"/>
          </p:cNvSpPr>
          <p:nvPr/>
        </p:nvSpPr>
        <p:spPr bwMode="auto">
          <a:xfrm>
            <a:off x="3659941" y="2324804"/>
            <a:ext cx="1833563" cy="5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 dirty="0" err="1">
                <a:solidFill>
                  <a:srgbClr val="000000"/>
                </a:solidFill>
              </a:rPr>
              <a:t>Payor</a:t>
            </a:r>
            <a:r>
              <a:rPr lang="en-US" altLang="en-US" sz="900" dirty="0">
                <a:solidFill>
                  <a:srgbClr val="000000"/>
                </a:solidFill>
              </a:rPr>
              <a:t> alignment on balancing  cost saving opportunities with industry sustainability</a:t>
            </a:r>
          </a:p>
        </p:txBody>
      </p:sp>
      <p:sp>
        <p:nvSpPr>
          <p:cNvPr id="51" name="TextBox 121"/>
          <p:cNvSpPr txBox="1">
            <a:spLocks noChangeArrowheads="1"/>
          </p:cNvSpPr>
          <p:nvPr/>
        </p:nvSpPr>
        <p:spPr bwMode="auto">
          <a:xfrm>
            <a:off x="5663722" y="2324804"/>
            <a:ext cx="1833563" cy="5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Build confidence in biosimilar concept</a:t>
            </a:r>
          </a:p>
        </p:txBody>
      </p:sp>
      <p:sp>
        <p:nvSpPr>
          <p:cNvPr id="52" name="TextBox 132"/>
          <p:cNvSpPr txBox="1">
            <a:spLocks noChangeArrowheads="1"/>
          </p:cNvSpPr>
          <p:nvPr/>
        </p:nvSpPr>
        <p:spPr bwMode="auto">
          <a:xfrm>
            <a:off x="2667002" y="4159156"/>
            <a:ext cx="1833563" cy="5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Broad patient advocacy engagement and tailored support services </a:t>
            </a:r>
          </a:p>
        </p:txBody>
      </p:sp>
      <p:sp>
        <p:nvSpPr>
          <p:cNvPr id="53" name="TextBox 143"/>
          <p:cNvSpPr txBox="1">
            <a:spLocks noChangeArrowheads="1"/>
          </p:cNvSpPr>
          <p:nvPr/>
        </p:nvSpPr>
        <p:spPr bwMode="auto">
          <a:xfrm>
            <a:off x="4637444" y="4159156"/>
            <a:ext cx="1833563" cy="5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itchFamily="34" charset="0"/>
              <a:buChar char="–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Engage through multiple channels to achieve broad access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Engaging stakeholders on </a:t>
            </a:r>
            <a:r>
              <a:rPr lang="en-US" altLang="en-US" dirty="0" err="1"/>
              <a:t>biosimilars</a:t>
            </a:r>
            <a:r>
              <a:rPr lang="en-US" altLang="en-US" dirty="0"/>
              <a:t> will be key to driving access and uptake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23</a:t>
            </a:fld>
            <a:endParaRPr lang="uk-UA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57351" y="2315953"/>
            <a:ext cx="1833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9941" y="2315953"/>
            <a:ext cx="1833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63722" y="2315953"/>
            <a:ext cx="1833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67002" y="4154213"/>
            <a:ext cx="1833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37444" y="4154213"/>
            <a:ext cx="1833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57352" y="1922622"/>
            <a:ext cx="1833563" cy="34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r>
              <a:rPr lang="en-US" sz="1200" b="1" dirty="0">
                <a:solidFill>
                  <a:srgbClr val="000000"/>
                </a:solidFill>
              </a:rPr>
              <a:t>Advocate for policy measures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9942" y="1922622"/>
            <a:ext cx="1834753" cy="34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r>
              <a:rPr lang="en-US" sz="1200" b="1" dirty="0">
                <a:solidFill>
                  <a:srgbClr val="000000"/>
                </a:solidFill>
              </a:rPr>
              <a:t>Collaborate with payors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63722" y="1922622"/>
            <a:ext cx="1834754" cy="34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r>
              <a:rPr lang="en-US" sz="1200" b="1" dirty="0">
                <a:solidFill>
                  <a:srgbClr val="000000"/>
                </a:solidFill>
              </a:rPr>
              <a:t>Educate 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physicians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667003" y="3763260"/>
            <a:ext cx="1834753" cy="34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r>
              <a:rPr lang="en-US" sz="1200" b="1" dirty="0">
                <a:solidFill>
                  <a:srgbClr val="000000"/>
                </a:solidFill>
              </a:rPr>
              <a:t>Deliver needed patient support and education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37443" y="3763260"/>
            <a:ext cx="1834754" cy="34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r>
              <a:rPr lang="en-US" sz="1200" b="1" dirty="0">
                <a:solidFill>
                  <a:srgbClr val="000000"/>
                </a:solidFill>
              </a:rPr>
              <a:t>Provide 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access</a:t>
            </a:r>
          </a:p>
        </p:txBody>
      </p:sp>
      <p:sp>
        <p:nvSpPr>
          <p:cNvPr id="59" name="Freeform 14"/>
          <p:cNvSpPr>
            <a:spLocks noEditPoints="1"/>
          </p:cNvSpPr>
          <p:nvPr/>
        </p:nvSpPr>
        <p:spPr bwMode="auto">
          <a:xfrm>
            <a:off x="4218940" y="1296547"/>
            <a:ext cx="716756" cy="485775"/>
          </a:xfrm>
          <a:custGeom>
            <a:avLst/>
            <a:gdLst>
              <a:gd name="T0" fmla="*/ 2147483646 w 1872"/>
              <a:gd name="T1" fmla="*/ 2147483646 h 1268"/>
              <a:gd name="T2" fmla="*/ 2147483646 w 1872"/>
              <a:gd name="T3" fmla="*/ 2147483646 h 1268"/>
              <a:gd name="T4" fmla="*/ 2147483646 w 1872"/>
              <a:gd name="T5" fmla="*/ 2147483646 h 1268"/>
              <a:gd name="T6" fmla="*/ 2147483646 w 1872"/>
              <a:gd name="T7" fmla="*/ 2147483646 h 1268"/>
              <a:gd name="T8" fmla="*/ 2147483646 w 1872"/>
              <a:gd name="T9" fmla="*/ 2147483646 h 1268"/>
              <a:gd name="T10" fmla="*/ 2147483646 w 1872"/>
              <a:gd name="T11" fmla="*/ 2147483646 h 1268"/>
              <a:gd name="T12" fmla="*/ 2147483646 w 1872"/>
              <a:gd name="T13" fmla="*/ 2147483646 h 1268"/>
              <a:gd name="T14" fmla="*/ 2147483646 w 1872"/>
              <a:gd name="T15" fmla="*/ 2147483646 h 1268"/>
              <a:gd name="T16" fmla="*/ 2147483646 w 1872"/>
              <a:gd name="T17" fmla="*/ 2147483646 h 1268"/>
              <a:gd name="T18" fmla="*/ 2147483646 w 1872"/>
              <a:gd name="T19" fmla="*/ 2147483646 h 1268"/>
              <a:gd name="T20" fmla="*/ 2147483646 w 1872"/>
              <a:gd name="T21" fmla="*/ 2147483646 h 1268"/>
              <a:gd name="T22" fmla="*/ 2147483646 w 1872"/>
              <a:gd name="T23" fmla="*/ 2147483646 h 1268"/>
              <a:gd name="T24" fmla="*/ 2147483646 w 1872"/>
              <a:gd name="T25" fmla="*/ 2147483646 h 1268"/>
              <a:gd name="T26" fmla="*/ 2147483646 w 1872"/>
              <a:gd name="T27" fmla="*/ 2147483646 h 1268"/>
              <a:gd name="T28" fmla="*/ 2147483646 w 1872"/>
              <a:gd name="T29" fmla="*/ 2147483646 h 1268"/>
              <a:gd name="T30" fmla="*/ 2147483646 w 1872"/>
              <a:gd name="T31" fmla="*/ 2147483646 h 1268"/>
              <a:gd name="T32" fmla="*/ 2147483646 w 1872"/>
              <a:gd name="T33" fmla="*/ 2147483646 h 1268"/>
              <a:gd name="T34" fmla="*/ 2147483646 w 1872"/>
              <a:gd name="T35" fmla="*/ 2147483646 h 1268"/>
              <a:gd name="T36" fmla="*/ 2147483646 w 1872"/>
              <a:gd name="T37" fmla="*/ 2147483646 h 1268"/>
              <a:gd name="T38" fmla="*/ 2147483646 w 1872"/>
              <a:gd name="T39" fmla="*/ 2147483646 h 1268"/>
              <a:gd name="T40" fmla="*/ 2147483646 w 1872"/>
              <a:gd name="T41" fmla="*/ 2147483646 h 1268"/>
              <a:gd name="T42" fmla="*/ 2147483646 w 1872"/>
              <a:gd name="T43" fmla="*/ 2147483646 h 1268"/>
              <a:gd name="T44" fmla="*/ 2147483646 w 1872"/>
              <a:gd name="T45" fmla="*/ 2147483646 h 1268"/>
              <a:gd name="T46" fmla="*/ 2147483646 w 1872"/>
              <a:gd name="T47" fmla="*/ 2147483646 h 1268"/>
              <a:gd name="T48" fmla="*/ 2147483646 w 1872"/>
              <a:gd name="T49" fmla="*/ 2147483646 h 1268"/>
              <a:gd name="T50" fmla="*/ 2147483646 w 1872"/>
              <a:gd name="T51" fmla="*/ 2147483646 h 1268"/>
              <a:gd name="T52" fmla="*/ 2147483646 w 1872"/>
              <a:gd name="T53" fmla="*/ 2147483646 h 1268"/>
              <a:gd name="T54" fmla="*/ 2147483646 w 1872"/>
              <a:gd name="T55" fmla="*/ 2147483646 h 1268"/>
              <a:gd name="T56" fmla="*/ 2147483646 w 1872"/>
              <a:gd name="T57" fmla="*/ 2147483646 h 1268"/>
              <a:gd name="T58" fmla="*/ 2147483646 w 1872"/>
              <a:gd name="T59" fmla="*/ 2147483646 h 1268"/>
              <a:gd name="T60" fmla="*/ 2147483646 w 1872"/>
              <a:gd name="T61" fmla="*/ 2147483646 h 1268"/>
              <a:gd name="T62" fmla="*/ 2147483646 w 1872"/>
              <a:gd name="T63" fmla="*/ 2147483646 h 1268"/>
              <a:gd name="T64" fmla="*/ 2147483646 w 1872"/>
              <a:gd name="T65" fmla="*/ 2147483646 h 1268"/>
              <a:gd name="T66" fmla="*/ 2147483646 w 1872"/>
              <a:gd name="T67" fmla="*/ 2147483646 h 1268"/>
              <a:gd name="T68" fmla="*/ 2147483646 w 1872"/>
              <a:gd name="T69" fmla="*/ 2147483646 h 1268"/>
              <a:gd name="T70" fmla="*/ 2147483646 w 1872"/>
              <a:gd name="T71" fmla="*/ 2147483646 h 1268"/>
              <a:gd name="T72" fmla="*/ 2147483646 w 1872"/>
              <a:gd name="T73" fmla="*/ 2147483646 h 1268"/>
              <a:gd name="T74" fmla="*/ 2147483646 w 1872"/>
              <a:gd name="T75" fmla="*/ 2147483646 h 1268"/>
              <a:gd name="T76" fmla="*/ 2147483646 w 1872"/>
              <a:gd name="T77" fmla="*/ 2147483646 h 1268"/>
              <a:gd name="T78" fmla="*/ 2147483646 w 1872"/>
              <a:gd name="T79" fmla="*/ 2147483646 h 1268"/>
              <a:gd name="T80" fmla="*/ 2147483646 w 1872"/>
              <a:gd name="T81" fmla="*/ 2147483646 h 1268"/>
              <a:gd name="T82" fmla="*/ 2147483646 w 1872"/>
              <a:gd name="T83" fmla="*/ 2147483646 h 1268"/>
              <a:gd name="T84" fmla="*/ 2147483646 w 1872"/>
              <a:gd name="T85" fmla="*/ 2147483646 h 1268"/>
              <a:gd name="T86" fmla="*/ 2147483646 w 1872"/>
              <a:gd name="T87" fmla="*/ 2147483646 h 1268"/>
              <a:gd name="T88" fmla="*/ 2147483646 w 1872"/>
              <a:gd name="T89" fmla="*/ 2147483646 h 1268"/>
              <a:gd name="T90" fmla="*/ 2147483646 w 1872"/>
              <a:gd name="T91" fmla="*/ 2147483646 h 1268"/>
              <a:gd name="T92" fmla="*/ 2147483646 w 1872"/>
              <a:gd name="T93" fmla="*/ 2147483646 h 1268"/>
              <a:gd name="T94" fmla="*/ 2147483646 w 1872"/>
              <a:gd name="T95" fmla="*/ 2147483646 h 1268"/>
              <a:gd name="T96" fmla="*/ 2147483646 w 1872"/>
              <a:gd name="T97" fmla="*/ 2147483646 h 1268"/>
              <a:gd name="T98" fmla="*/ 2147483646 w 1872"/>
              <a:gd name="T99" fmla="*/ 2147483646 h 1268"/>
              <a:gd name="T100" fmla="*/ 2147483646 w 1872"/>
              <a:gd name="T101" fmla="*/ 2147483646 h 1268"/>
              <a:gd name="T102" fmla="*/ 2147483646 w 1872"/>
              <a:gd name="T103" fmla="*/ 2147483646 h 1268"/>
              <a:gd name="T104" fmla="*/ 2147483646 w 1872"/>
              <a:gd name="T105" fmla="*/ 2147483646 h 12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72" h="1268">
                <a:moveTo>
                  <a:pt x="672" y="1082"/>
                </a:moveTo>
                <a:cubicBezTo>
                  <a:pt x="671" y="1082"/>
                  <a:pt x="671" y="1082"/>
                  <a:pt x="670" y="1081"/>
                </a:cubicBezTo>
                <a:cubicBezTo>
                  <a:pt x="670" y="1081"/>
                  <a:pt x="670" y="1081"/>
                  <a:pt x="670" y="1081"/>
                </a:cubicBezTo>
                <a:cubicBezTo>
                  <a:pt x="677" y="1075"/>
                  <a:pt x="677" y="1075"/>
                  <a:pt x="677" y="1075"/>
                </a:cubicBezTo>
                <a:cubicBezTo>
                  <a:pt x="672" y="1082"/>
                  <a:pt x="672" y="1082"/>
                  <a:pt x="672" y="1082"/>
                </a:cubicBezTo>
                <a:close/>
                <a:moveTo>
                  <a:pt x="823" y="1170"/>
                </a:moveTo>
                <a:cubicBezTo>
                  <a:pt x="824" y="1170"/>
                  <a:pt x="825" y="1170"/>
                  <a:pt x="825" y="1170"/>
                </a:cubicBezTo>
                <a:cubicBezTo>
                  <a:pt x="852" y="1199"/>
                  <a:pt x="899" y="1235"/>
                  <a:pt x="899" y="1235"/>
                </a:cubicBezTo>
                <a:cubicBezTo>
                  <a:pt x="930" y="1267"/>
                  <a:pt x="980" y="1268"/>
                  <a:pt x="1012" y="1237"/>
                </a:cubicBezTo>
                <a:cubicBezTo>
                  <a:pt x="1043" y="1206"/>
                  <a:pt x="1044" y="1156"/>
                  <a:pt x="1014" y="1125"/>
                </a:cubicBezTo>
                <a:cubicBezTo>
                  <a:pt x="1014" y="1125"/>
                  <a:pt x="846" y="956"/>
                  <a:pt x="856" y="951"/>
                </a:cubicBezTo>
                <a:cubicBezTo>
                  <a:pt x="1081" y="1149"/>
                  <a:pt x="1081" y="1149"/>
                  <a:pt x="1081" y="1149"/>
                </a:cubicBezTo>
                <a:cubicBezTo>
                  <a:pt x="1111" y="1180"/>
                  <a:pt x="1162" y="1181"/>
                  <a:pt x="1193" y="1150"/>
                </a:cubicBezTo>
                <a:cubicBezTo>
                  <a:pt x="1225" y="1120"/>
                  <a:pt x="1226" y="1070"/>
                  <a:pt x="1195" y="1038"/>
                </a:cubicBezTo>
                <a:cubicBezTo>
                  <a:pt x="1195" y="1038"/>
                  <a:pt x="974" y="825"/>
                  <a:pt x="984" y="820"/>
                </a:cubicBezTo>
                <a:cubicBezTo>
                  <a:pt x="1262" y="1062"/>
                  <a:pt x="1262" y="1062"/>
                  <a:pt x="1262" y="1062"/>
                </a:cubicBezTo>
                <a:cubicBezTo>
                  <a:pt x="1293" y="1093"/>
                  <a:pt x="1343" y="1094"/>
                  <a:pt x="1375" y="1063"/>
                </a:cubicBezTo>
                <a:cubicBezTo>
                  <a:pt x="1407" y="1033"/>
                  <a:pt x="1407" y="983"/>
                  <a:pt x="1377" y="951"/>
                </a:cubicBezTo>
                <a:cubicBezTo>
                  <a:pt x="1377" y="951"/>
                  <a:pt x="1101" y="681"/>
                  <a:pt x="1111" y="677"/>
                </a:cubicBezTo>
                <a:cubicBezTo>
                  <a:pt x="1422" y="952"/>
                  <a:pt x="1422" y="952"/>
                  <a:pt x="1422" y="952"/>
                </a:cubicBezTo>
                <a:cubicBezTo>
                  <a:pt x="1452" y="983"/>
                  <a:pt x="1503" y="984"/>
                  <a:pt x="1534" y="954"/>
                </a:cubicBezTo>
                <a:cubicBezTo>
                  <a:pt x="1548" y="940"/>
                  <a:pt x="1556" y="923"/>
                  <a:pt x="1558" y="905"/>
                </a:cubicBezTo>
                <a:cubicBezTo>
                  <a:pt x="1438" y="797"/>
                  <a:pt x="994" y="405"/>
                  <a:pt x="936" y="406"/>
                </a:cubicBezTo>
                <a:cubicBezTo>
                  <a:pt x="869" y="408"/>
                  <a:pt x="745" y="567"/>
                  <a:pt x="745" y="567"/>
                </a:cubicBezTo>
                <a:cubicBezTo>
                  <a:pt x="720" y="596"/>
                  <a:pt x="657" y="591"/>
                  <a:pt x="627" y="567"/>
                </a:cubicBezTo>
                <a:cubicBezTo>
                  <a:pt x="600" y="545"/>
                  <a:pt x="600" y="545"/>
                  <a:pt x="600" y="545"/>
                </a:cubicBezTo>
                <a:cubicBezTo>
                  <a:pt x="570" y="521"/>
                  <a:pt x="550" y="471"/>
                  <a:pt x="570" y="438"/>
                </a:cubicBezTo>
                <a:cubicBezTo>
                  <a:pt x="570" y="438"/>
                  <a:pt x="615" y="281"/>
                  <a:pt x="726" y="183"/>
                </a:cubicBezTo>
                <a:cubicBezTo>
                  <a:pt x="743" y="169"/>
                  <a:pt x="765" y="159"/>
                  <a:pt x="789" y="152"/>
                </a:cubicBezTo>
                <a:cubicBezTo>
                  <a:pt x="789" y="152"/>
                  <a:pt x="789" y="152"/>
                  <a:pt x="789" y="152"/>
                </a:cubicBezTo>
                <a:cubicBezTo>
                  <a:pt x="645" y="116"/>
                  <a:pt x="498" y="132"/>
                  <a:pt x="490" y="136"/>
                </a:cubicBezTo>
                <a:cubicBezTo>
                  <a:pt x="400" y="175"/>
                  <a:pt x="188" y="693"/>
                  <a:pt x="188" y="772"/>
                </a:cubicBezTo>
                <a:cubicBezTo>
                  <a:pt x="188" y="779"/>
                  <a:pt x="213" y="800"/>
                  <a:pt x="254" y="827"/>
                </a:cubicBezTo>
                <a:cubicBezTo>
                  <a:pt x="254" y="827"/>
                  <a:pt x="254" y="827"/>
                  <a:pt x="254" y="827"/>
                </a:cubicBezTo>
                <a:cubicBezTo>
                  <a:pt x="256" y="816"/>
                  <a:pt x="262" y="805"/>
                  <a:pt x="270" y="796"/>
                </a:cubicBezTo>
                <a:cubicBezTo>
                  <a:pt x="322" y="733"/>
                  <a:pt x="322" y="733"/>
                  <a:pt x="322" y="733"/>
                </a:cubicBezTo>
                <a:cubicBezTo>
                  <a:pt x="351" y="698"/>
                  <a:pt x="404" y="692"/>
                  <a:pt x="442" y="719"/>
                </a:cubicBezTo>
                <a:cubicBezTo>
                  <a:pt x="472" y="741"/>
                  <a:pt x="482" y="778"/>
                  <a:pt x="469" y="810"/>
                </a:cubicBezTo>
                <a:cubicBezTo>
                  <a:pt x="500" y="785"/>
                  <a:pt x="550" y="782"/>
                  <a:pt x="586" y="804"/>
                </a:cubicBezTo>
                <a:cubicBezTo>
                  <a:pt x="607" y="818"/>
                  <a:pt x="619" y="844"/>
                  <a:pt x="620" y="870"/>
                </a:cubicBezTo>
                <a:cubicBezTo>
                  <a:pt x="652" y="859"/>
                  <a:pt x="700" y="848"/>
                  <a:pt x="729" y="868"/>
                </a:cubicBezTo>
                <a:cubicBezTo>
                  <a:pt x="766" y="893"/>
                  <a:pt x="772" y="948"/>
                  <a:pt x="759" y="985"/>
                </a:cubicBezTo>
                <a:cubicBezTo>
                  <a:pt x="773" y="984"/>
                  <a:pt x="789" y="991"/>
                  <a:pt x="809" y="1011"/>
                </a:cubicBezTo>
                <a:cubicBezTo>
                  <a:pt x="872" y="1075"/>
                  <a:pt x="865" y="1120"/>
                  <a:pt x="840" y="1154"/>
                </a:cubicBezTo>
                <a:cubicBezTo>
                  <a:pt x="823" y="1170"/>
                  <a:pt x="823" y="1170"/>
                  <a:pt x="823" y="1170"/>
                </a:cubicBezTo>
                <a:close/>
                <a:moveTo>
                  <a:pt x="124" y="263"/>
                </a:moveTo>
                <a:cubicBezTo>
                  <a:pt x="166" y="161"/>
                  <a:pt x="266" y="19"/>
                  <a:pt x="266" y="19"/>
                </a:cubicBezTo>
                <a:cubicBezTo>
                  <a:pt x="275" y="4"/>
                  <a:pt x="295" y="0"/>
                  <a:pt x="310" y="10"/>
                </a:cubicBezTo>
                <a:cubicBezTo>
                  <a:pt x="416" y="76"/>
                  <a:pt x="416" y="76"/>
                  <a:pt x="416" y="76"/>
                </a:cubicBezTo>
                <a:cubicBezTo>
                  <a:pt x="430" y="86"/>
                  <a:pt x="435" y="105"/>
                  <a:pt x="425" y="120"/>
                </a:cubicBezTo>
                <a:cubicBezTo>
                  <a:pt x="425" y="120"/>
                  <a:pt x="300" y="304"/>
                  <a:pt x="247" y="414"/>
                </a:cubicBezTo>
                <a:cubicBezTo>
                  <a:pt x="198" y="517"/>
                  <a:pt x="118" y="759"/>
                  <a:pt x="118" y="759"/>
                </a:cubicBezTo>
                <a:cubicBezTo>
                  <a:pt x="113" y="775"/>
                  <a:pt x="98" y="779"/>
                  <a:pt x="85" y="767"/>
                </a:cubicBezTo>
                <a:cubicBezTo>
                  <a:pt x="20" y="709"/>
                  <a:pt x="20" y="709"/>
                  <a:pt x="20" y="709"/>
                </a:cubicBezTo>
                <a:cubicBezTo>
                  <a:pt x="7" y="697"/>
                  <a:pt x="0" y="674"/>
                  <a:pt x="5" y="657"/>
                </a:cubicBezTo>
                <a:cubicBezTo>
                  <a:pt x="5" y="657"/>
                  <a:pt x="79" y="374"/>
                  <a:pt x="124" y="263"/>
                </a:cubicBezTo>
                <a:close/>
                <a:moveTo>
                  <a:pt x="1749" y="263"/>
                </a:moveTo>
                <a:cubicBezTo>
                  <a:pt x="1707" y="161"/>
                  <a:pt x="1607" y="19"/>
                  <a:pt x="1607" y="19"/>
                </a:cubicBezTo>
                <a:cubicBezTo>
                  <a:pt x="1597" y="4"/>
                  <a:pt x="1578" y="0"/>
                  <a:pt x="1562" y="10"/>
                </a:cubicBezTo>
                <a:cubicBezTo>
                  <a:pt x="1457" y="76"/>
                  <a:pt x="1457" y="76"/>
                  <a:pt x="1457" y="76"/>
                </a:cubicBezTo>
                <a:cubicBezTo>
                  <a:pt x="1442" y="86"/>
                  <a:pt x="1438" y="105"/>
                  <a:pt x="1448" y="120"/>
                </a:cubicBezTo>
                <a:cubicBezTo>
                  <a:pt x="1448" y="120"/>
                  <a:pt x="1572" y="304"/>
                  <a:pt x="1625" y="414"/>
                </a:cubicBezTo>
                <a:cubicBezTo>
                  <a:pt x="1675" y="517"/>
                  <a:pt x="1755" y="759"/>
                  <a:pt x="1755" y="759"/>
                </a:cubicBezTo>
                <a:cubicBezTo>
                  <a:pt x="1760" y="775"/>
                  <a:pt x="1775" y="779"/>
                  <a:pt x="1788" y="767"/>
                </a:cubicBezTo>
                <a:cubicBezTo>
                  <a:pt x="1852" y="709"/>
                  <a:pt x="1852" y="709"/>
                  <a:pt x="1852" y="709"/>
                </a:cubicBezTo>
                <a:cubicBezTo>
                  <a:pt x="1865" y="697"/>
                  <a:pt x="1872" y="674"/>
                  <a:pt x="1868" y="657"/>
                </a:cubicBezTo>
                <a:cubicBezTo>
                  <a:pt x="1868" y="657"/>
                  <a:pt x="1794" y="374"/>
                  <a:pt x="1749" y="263"/>
                </a:cubicBezTo>
                <a:close/>
                <a:moveTo>
                  <a:pt x="325" y="765"/>
                </a:moveTo>
                <a:cubicBezTo>
                  <a:pt x="347" y="737"/>
                  <a:pt x="387" y="732"/>
                  <a:pt x="415" y="754"/>
                </a:cubicBezTo>
                <a:cubicBezTo>
                  <a:pt x="442" y="775"/>
                  <a:pt x="447" y="816"/>
                  <a:pt x="426" y="843"/>
                </a:cubicBezTo>
                <a:cubicBezTo>
                  <a:pt x="387" y="893"/>
                  <a:pt x="387" y="893"/>
                  <a:pt x="387" y="893"/>
                </a:cubicBezTo>
                <a:cubicBezTo>
                  <a:pt x="365" y="921"/>
                  <a:pt x="325" y="926"/>
                  <a:pt x="297" y="904"/>
                </a:cubicBezTo>
                <a:cubicBezTo>
                  <a:pt x="269" y="883"/>
                  <a:pt x="265" y="843"/>
                  <a:pt x="286" y="815"/>
                </a:cubicBezTo>
                <a:lnTo>
                  <a:pt x="325" y="765"/>
                </a:lnTo>
                <a:close/>
                <a:moveTo>
                  <a:pt x="470" y="838"/>
                </a:moveTo>
                <a:cubicBezTo>
                  <a:pt x="492" y="810"/>
                  <a:pt x="532" y="805"/>
                  <a:pt x="560" y="827"/>
                </a:cubicBezTo>
                <a:cubicBezTo>
                  <a:pt x="587" y="848"/>
                  <a:pt x="593" y="888"/>
                  <a:pt x="571" y="916"/>
                </a:cubicBezTo>
                <a:cubicBezTo>
                  <a:pt x="492" y="1016"/>
                  <a:pt x="492" y="1016"/>
                  <a:pt x="492" y="1016"/>
                </a:cubicBezTo>
                <a:cubicBezTo>
                  <a:pt x="471" y="1044"/>
                  <a:pt x="431" y="1049"/>
                  <a:pt x="403" y="1027"/>
                </a:cubicBezTo>
                <a:cubicBezTo>
                  <a:pt x="375" y="1006"/>
                  <a:pt x="370" y="966"/>
                  <a:pt x="392" y="938"/>
                </a:cubicBezTo>
                <a:lnTo>
                  <a:pt x="470" y="838"/>
                </a:lnTo>
                <a:close/>
                <a:moveTo>
                  <a:pt x="615" y="911"/>
                </a:moveTo>
                <a:cubicBezTo>
                  <a:pt x="637" y="883"/>
                  <a:pt x="677" y="878"/>
                  <a:pt x="705" y="900"/>
                </a:cubicBezTo>
                <a:cubicBezTo>
                  <a:pt x="733" y="921"/>
                  <a:pt x="738" y="961"/>
                  <a:pt x="716" y="989"/>
                </a:cubicBezTo>
                <a:cubicBezTo>
                  <a:pt x="637" y="1089"/>
                  <a:pt x="637" y="1089"/>
                  <a:pt x="637" y="1089"/>
                </a:cubicBezTo>
                <a:cubicBezTo>
                  <a:pt x="616" y="1117"/>
                  <a:pt x="576" y="1122"/>
                  <a:pt x="548" y="1100"/>
                </a:cubicBezTo>
                <a:cubicBezTo>
                  <a:pt x="520" y="1079"/>
                  <a:pt x="515" y="1039"/>
                  <a:pt x="537" y="1011"/>
                </a:cubicBezTo>
                <a:lnTo>
                  <a:pt x="615" y="911"/>
                </a:lnTo>
                <a:close/>
                <a:moveTo>
                  <a:pt x="702" y="1059"/>
                </a:moveTo>
                <a:cubicBezTo>
                  <a:pt x="723" y="1031"/>
                  <a:pt x="763" y="1026"/>
                  <a:pt x="791" y="1048"/>
                </a:cubicBezTo>
                <a:cubicBezTo>
                  <a:pt x="819" y="1069"/>
                  <a:pt x="824" y="1110"/>
                  <a:pt x="802" y="1137"/>
                </a:cubicBezTo>
                <a:cubicBezTo>
                  <a:pt x="763" y="1187"/>
                  <a:pt x="763" y="1187"/>
                  <a:pt x="763" y="1187"/>
                </a:cubicBezTo>
                <a:cubicBezTo>
                  <a:pt x="741" y="1215"/>
                  <a:pt x="701" y="1220"/>
                  <a:pt x="673" y="1198"/>
                </a:cubicBezTo>
                <a:cubicBezTo>
                  <a:pt x="646" y="1177"/>
                  <a:pt x="641" y="1137"/>
                  <a:pt x="662" y="1109"/>
                </a:cubicBezTo>
                <a:lnTo>
                  <a:pt x="702" y="1059"/>
                </a:lnTo>
                <a:close/>
                <a:moveTo>
                  <a:pt x="1589" y="438"/>
                </a:moveTo>
                <a:cubicBezTo>
                  <a:pt x="1631" y="529"/>
                  <a:pt x="1700" y="725"/>
                  <a:pt x="1700" y="725"/>
                </a:cubicBezTo>
                <a:cubicBezTo>
                  <a:pt x="1549" y="837"/>
                  <a:pt x="1549" y="837"/>
                  <a:pt x="1549" y="837"/>
                </a:cubicBezTo>
                <a:cubicBezTo>
                  <a:pt x="1549" y="837"/>
                  <a:pt x="990" y="357"/>
                  <a:pt x="928" y="359"/>
                </a:cubicBezTo>
                <a:cubicBezTo>
                  <a:pt x="867" y="361"/>
                  <a:pt x="740" y="520"/>
                  <a:pt x="740" y="520"/>
                </a:cubicBezTo>
                <a:cubicBezTo>
                  <a:pt x="717" y="547"/>
                  <a:pt x="676" y="550"/>
                  <a:pt x="649" y="528"/>
                </a:cubicBezTo>
                <a:cubicBezTo>
                  <a:pt x="624" y="508"/>
                  <a:pt x="624" y="508"/>
                  <a:pt x="624" y="508"/>
                </a:cubicBezTo>
                <a:cubicBezTo>
                  <a:pt x="597" y="486"/>
                  <a:pt x="589" y="443"/>
                  <a:pt x="606" y="413"/>
                </a:cubicBezTo>
                <a:cubicBezTo>
                  <a:pt x="606" y="413"/>
                  <a:pt x="724" y="179"/>
                  <a:pt x="911" y="122"/>
                </a:cubicBezTo>
                <a:cubicBezTo>
                  <a:pt x="1098" y="65"/>
                  <a:pt x="1429" y="168"/>
                  <a:pt x="1429" y="168"/>
                </a:cubicBezTo>
                <a:cubicBezTo>
                  <a:pt x="1429" y="168"/>
                  <a:pt x="1549" y="354"/>
                  <a:pt x="1589" y="43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xtLst/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0" name="Freeform 20"/>
          <p:cNvSpPr>
            <a:spLocks noEditPoints="1"/>
          </p:cNvSpPr>
          <p:nvPr/>
        </p:nvSpPr>
        <p:spPr bwMode="auto">
          <a:xfrm>
            <a:off x="2070499" y="1260828"/>
            <a:ext cx="1007269" cy="557213"/>
          </a:xfrm>
          <a:custGeom>
            <a:avLst/>
            <a:gdLst>
              <a:gd name="T0" fmla="*/ 2147483646 w 1726"/>
              <a:gd name="T1" fmla="*/ 2147483646 h 958"/>
              <a:gd name="T2" fmla="*/ 2147483646 w 1726"/>
              <a:gd name="T3" fmla="*/ 2147483646 h 958"/>
              <a:gd name="T4" fmla="*/ 2147483646 w 1726"/>
              <a:gd name="T5" fmla="*/ 2147483646 h 958"/>
              <a:gd name="T6" fmla="*/ 2147483646 w 1726"/>
              <a:gd name="T7" fmla="*/ 2147483646 h 958"/>
              <a:gd name="T8" fmla="*/ 2147483646 w 1726"/>
              <a:gd name="T9" fmla="*/ 2147483646 h 958"/>
              <a:gd name="T10" fmla="*/ 2147483646 w 1726"/>
              <a:gd name="T11" fmla="*/ 2147483646 h 958"/>
              <a:gd name="T12" fmla="*/ 2147483646 w 1726"/>
              <a:gd name="T13" fmla="*/ 2147483646 h 958"/>
              <a:gd name="T14" fmla="*/ 2147483646 w 1726"/>
              <a:gd name="T15" fmla="*/ 2147483646 h 958"/>
              <a:gd name="T16" fmla="*/ 2147483646 w 1726"/>
              <a:gd name="T17" fmla="*/ 2147483646 h 958"/>
              <a:gd name="T18" fmla="*/ 2147483646 w 1726"/>
              <a:gd name="T19" fmla="*/ 2147483646 h 958"/>
              <a:gd name="T20" fmla="*/ 2147483646 w 1726"/>
              <a:gd name="T21" fmla="*/ 2147483646 h 958"/>
              <a:gd name="T22" fmla="*/ 2147483646 w 1726"/>
              <a:gd name="T23" fmla="*/ 2147483646 h 958"/>
              <a:gd name="T24" fmla="*/ 2147483646 w 1726"/>
              <a:gd name="T25" fmla="*/ 2147483646 h 958"/>
              <a:gd name="T26" fmla="*/ 2147483646 w 1726"/>
              <a:gd name="T27" fmla="*/ 2147483646 h 958"/>
              <a:gd name="T28" fmla="*/ 2147483646 w 1726"/>
              <a:gd name="T29" fmla="*/ 2147483646 h 958"/>
              <a:gd name="T30" fmla="*/ 2147483646 w 1726"/>
              <a:gd name="T31" fmla="*/ 2147483646 h 958"/>
              <a:gd name="T32" fmla="*/ 2147483646 w 1726"/>
              <a:gd name="T33" fmla="*/ 2147483646 h 958"/>
              <a:gd name="T34" fmla="*/ 2147483646 w 1726"/>
              <a:gd name="T35" fmla="*/ 2147483646 h 958"/>
              <a:gd name="T36" fmla="*/ 2147483646 w 1726"/>
              <a:gd name="T37" fmla="*/ 2147483646 h 958"/>
              <a:gd name="T38" fmla="*/ 2147483646 w 1726"/>
              <a:gd name="T39" fmla="*/ 2147483646 h 958"/>
              <a:gd name="T40" fmla="*/ 2147483646 w 1726"/>
              <a:gd name="T41" fmla="*/ 2147483646 h 958"/>
              <a:gd name="T42" fmla="*/ 2147483646 w 1726"/>
              <a:gd name="T43" fmla="*/ 2147483646 h 958"/>
              <a:gd name="T44" fmla="*/ 2147483646 w 1726"/>
              <a:gd name="T45" fmla="*/ 2147483646 h 958"/>
              <a:gd name="T46" fmla="*/ 2147483646 w 1726"/>
              <a:gd name="T47" fmla="*/ 2147483646 h 958"/>
              <a:gd name="T48" fmla="*/ 2147483646 w 1726"/>
              <a:gd name="T49" fmla="*/ 2147483646 h 958"/>
              <a:gd name="T50" fmla="*/ 2147483646 w 1726"/>
              <a:gd name="T51" fmla="*/ 2147483646 h 958"/>
              <a:gd name="T52" fmla="*/ 2147483646 w 1726"/>
              <a:gd name="T53" fmla="*/ 2147483646 h 958"/>
              <a:gd name="T54" fmla="*/ 2147483646 w 1726"/>
              <a:gd name="T55" fmla="*/ 2147483646 h 958"/>
              <a:gd name="T56" fmla="*/ 2147483646 w 1726"/>
              <a:gd name="T57" fmla="*/ 2147483646 h 958"/>
              <a:gd name="T58" fmla="*/ 2147483646 w 1726"/>
              <a:gd name="T59" fmla="*/ 2147483646 h 958"/>
              <a:gd name="T60" fmla="*/ 2147483646 w 1726"/>
              <a:gd name="T61" fmla="*/ 2147483646 h 958"/>
              <a:gd name="T62" fmla="*/ 2147483646 w 1726"/>
              <a:gd name="T63" fmla="*/ 2147483646 h 958"/>
              <a:gd name="T64" fmla="*/ 2147483646 w 1726"/>
              <a:gd name="T65" fmla="*/ 2147483646 h 958"/>
              <a:gd name="T66" fmla="*/ 2147483646 w 1726"/>
              <a:gd name="T67" fmla="*/ 2147483646 h 958"/>
              <a:gd name="T68" fmla="*/ 2147483646 w 1726"/>
              <a:gd name="T69" fmla="*/ 2147483646 h 958"/>
              <a:gd name="T70" fmla="*/ 2147483646 w 1726"/>
              <a:gd name="T71" fmla="*/ 2147483646 h 958"/>
              <a:gd name="T72" fmla="*/ 2147483646 w 1726"/>
              <a:gd name="T73" fmla="*/ 2147483646 h 958"/>
              <a:gd name="T74" fmla="*/ 2147483646 w 1726"/>
              <a:gd name="T75" fmla="*/ 2147483646 h 958"/>
              <a:gd name="T76" fmla="*/ 2147483646 w 1726"/>
              <a:gd name="T77" fmla="*/ 0 h 958"/>
              <a:gd name="T78" fmla="*/ 2147483646 w 1726"/>
              <a:gd name="T79" fmla="*/ 2147483646 h 958"/>
              <a:gd name="T80" fmla="*/ 2147483646 w 1726"/>
              <a:gd name="T81" fmla="*/ 2147483646 h 958"/>
              <a:gd name="T82" fmla="*/ 2147483646 w 1726"/>
              <a:gd name="T83" fmla="*/ 2147483646 h 958"/>
              <a:gd name="T84" fmla="*/ 2147483646 w 1726"/>
              <a:gd name="T85" fmla="*/ 2147483646 h 958"/>
              <a:gd name="T86" fmla="*/ 2147483646 w 1726"/>
              <a:gd name="T87" fmla="*/ 2147483646 h 958"/>
              <a:gd name="T88" fmla="*/ 2147483646 w 1726"/>
              <a:gd name="T89" fmla="*/ 2147483646 h 958"/>
              <a:gd name="T90" fmla="*/ 2147483646 w 1726"/>
              <a:gd name="T91" fmla="*/ 2147483646 h 958"/>
              <a:gd name="T92" fmla="*/ 2147483646 w 1726"/>
              <a:gd name="T93" fmla="*/ 2147483646 h 958"/>
              <a:gd name="T94" fmla="*/ 2147483646 w 1726"/>
              <a:gd name="T95" fmla="*/ 2147483646 h 958"/>
              <a:gd name="T96" fmla="*/ 2147483646 w 1726"/>
              <a:gd name="T97" fmla="*/ 2147483646 h 958"/>
              <a:gd name="T98" fmla="*/ 2147483646 w 1726"/>
              <a:gd name="T99" fmla="*/ 2147483646 h 958"/>
              <a:gd name="T100" fmla="*/ 2147483646 w 1726"/>
              <a:gd name="T101" fmla="*/ 2147483646 h 958"/>
              <a:gd name="T102" fmla="*/ 2147483646 w 1726"/>
              <a:gd name="T103" fmla="*/ 2147483646 h 958"/>
              <a:gd name="T104" fmla="*/ 2147483646 w 1726"/>
              <a:gd name="T105" fmla="*/ 2147483646 h 958"/>
              <a:gd name="T106" fmla="*/ 2147483646 w 1726"/>
              <a:gd name="T107" fmla="*/ 2147483646 h 958"/>
              <a:gd name="T108" fmla="*/ 2147483646 w 1726"/>
              <a:gd name="T109" fmla="*/ 2147483646 h 958"/>
              <a:gd name="T110" fmla="*/ 2147483646 w 1726"/>
              <a:gd name="T111" fmla="*/ 2147483646 h 958"/>
              <a:gd name="T112" fmla="*/ 2147483646 w 1726"/>
              <a:gd name="T113" fmla="*/ 2147483646 h 958"/>
              <a:gd name="T114" fmla="*/ 2147483646 w 1726"/>
              <a:gd name="T115" fmla="*/ 2147483646 h 958"/>
              <a:gd name="T116" fmla="*/ 2147483646 w 1726"/>
              <a:gd name="T117" fmla="*/ 2147483646 h 958"/>
              <a:gd name="T118" fmla="*/ 2147483646 w 1726"/>
              <a:gd name="T119" fmla="*/ 2147483646 h 9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26" h="958">
                <a:moveTo>
                  <a:pt x="1677" y="153"/>
                </a:moveTo>
                <a:cubicBezTo>
                  <a:pt x="1677" y="754"/>
                  <a:pt x="1677" y="754"/>
                  <a:pt x="1677" y="754"/>
                </a:cubicBezTo>
                <a:cubicBezTo>
                  <a:pt x="1254" y="754"/>
                  <a:pt x="1254" y="754"/>
                  <a:pt x="1254" y="754"/>
                </a:cubicBezTo>
                <a:cubicBezTo>
                  <a:pt x="1261" y="748"/>
                  <a:pt x="1268" y="744"/>
                  <a:pt x="1276" y="743"/>
                </a:cubicBezTo>
                <a:cubicBezTo>
                  <a:pt x="1318" y="736"/>
                  <a:pt x="1360" y="725"/>
                  <a:pt x="1403" y="723"/>
                </a:cubicBezTo>
                <a:cubicBezTo>
                  <a:pt x="1457" y="720"/>
                  <a:pt x="1511" y="725"/>
                  <a:pt x="1565" y="726"/>
                </a:cubicBezTo>
                <a:cubicBezTo>
                  <a:pt x="1599" y="726"/>
                  <a:pt x="1632" y="726"/>
                  <a:pt x="1666" y="726"/>
                </a:cubicBezTo>
                <a:cubicBezTo>
                  <a:pt x="1666" y="65"/>
                  <a:pt x="1666" y="65"/>
                  <a:pt x="1666" y="65"/>
                </a:cubicBezTo>
                <a:cubicBezTo>
                  <a:pt x="1608" y="63"/>
                  <a:pt x="1554" y="61"/>
                  <a:pt x="1500" y="59"/>
                </a:cubicBezTo>
                <a:cubicBezTo>
                  <a:pt x="1396" y="54"/>
                  <a:pt x="1293" y="59"/>
                  <a:pt x="1198" y="109"/>
                </a:cubicBezTo>
                <a:cubicBezTo>
                  <a:pt x="1193" y="112"/>
                  <a:pt x="1184" y="110"/>
                  <a:pt x="1178" y="107"/>
                </a:cubicBezTo>
                <a:cubicBezTo>
                  <a:pt x="1154" y="98"/>
                  <a:pt x="1131" y="86"/>
                  <a:pt x="1107" y="79"/>
                </a:cubicBezTo>
                <a:cubicBezTo>
                  <a:pt x="978" y="40"/>
                  <a:pt x="846" y="66"/>
                  <a:pt x="714" y="64"/>
                </a:cubicBezTo>
                <a:cubicBezTo>
                  <a:pt x="714" y="92"/>
                  <a:pt x="714" y="92"/>
                  <a:pt x="714" y="92"/>
                </a:cubicBezTo>
                <a:cubicBezTo>
                  <a:pt x="714" y="229"/>
                  <a:pt x="714" y="365"/>
                  <a:pt x="714" y="501"/>
                </a:cubicBezTo>
                <a:cubicBezTo>
                  <a:pt x="714" y="569"/>
                  <a:pt x="713" y="637"/>
                  <a:pt x="713" y="704"/>
                </a:cubicBezTo>
                <a:cubicBezTo>
                  <a:pt x="713" y="718"/>
                  <a:pt x="715" y="728"/>
                  <a:pt x="733" y="727"/>
                </a:cubicBezTo>
                <a:cubicBezTo>
                  <a:pt x="784" y="725"/>
                  <a:pt x="835" y="723"/>
                  <a:pt x="887" y="721"/>
                </a:cubicBezTo>
                <a:cubicBezTo>
                  <a:pt x="961" y="719"/>
                  <a:pt x="1036" y="720"/>
                  <a:pt x="1108" y="743"/>
                </a:cubicBezTo>
                <a:cubicBezTo>
                  <a:pt x="1115" y="746"/>
                  <a:pt x="1122" y="749"/>
                  <a:pt x="1129" y="752"/>
                </a:cubicBezTo>
                <a:cubicBezTo>
                  <a:pt x="1097" y="756"/>
                  <a:pt x="1068" y="756"/>
                  <a:pt x="1038" y="756"/>
                </a:cubicBezTo>
                <a:cubicBezTo>
                  <a:pt x="936" y="756"/>
                  <a:pt x="834" y="756"/>
                  <a:pt x="732" y="756"/>
                </a:cubicBezTo>
                <a:cubicBezTo>
                  <a:pt x="704" y="756"/>
                  <a:pt x="702" y="754"/>
                  <a:pt x="702" y="726"/>
                </a:cubicBezTo>
                <a:cubicBezTo>
                  <a:pt x="702" y="695"/>
                  <a:pt x="703" y="664"/>
                  <a:pt x="703" y="633"/>
                </a:cubicBezTo>
                <a:cubicBezTo>
                  <a:pt x="703" y="480"/>
                  <a:pt x="703" y="328"/>
                  <a:pt x="703" y="176"/>
                </a:cubicBezTo>
                <a:cubicBezTo>
                  <a:pt x="703" y="168"/>
                  <a:pt x="702" y="161"/>
                  <a:pt x="701" y="153"/>
                </a:cubicBezTo>
                <a:cubicBezTo>
                  <a:pt x="655" y="153"/>
                  <a:pt x="655" y="153"/>
                  <a:pt x="655" y="153"/>
                </a:cubicBezTo>
                <a:cubicBezTo>
                  <a:pt x="655" y="802"/>
                  <a:pt x="655" y="802"/>
                  <a:pt x="655" y="802"/>
                </a:cubicBezTo>
                <a:cubicBezTo>
                  <a:pt x="1726" y="802"/>
                  <a:pt x="1726" y="802"/>
                  <a:pt x="1726" y="802"/>
                </a:cubicBezTo>
                <a:cubicBezTo>
                  <a:pt x="1726" y="153"/>
                  <a:pt x="1726" y="153"/>
                  <a:pt x="1726" y="153"/>
                </a:cubicBezTo>
                <a:lnTo>
                  <a:pt x="1677" y="153"/>
                </a:lnTo>
                <a:close/>
                <a:moveTo>
                  <a:pt x="1167" y="654"/>
                </a:moveTo>
                <a:cubicBezTo>
                  <a:pt x="1167" y="675"/>
                  <a:pt x="1167" y="697"/>
                  <a:pt x="1167" y="721"/>
                </a:cubicBezTo>
                <a:cubicBezTo>
                  <a:pt x="1036" y="658"/>
                  <a:pt x="897" y="681"/>
                  <a:pt x="759" y="682"/>
                </a:cubicBezTo>
                <a:cubicBezTo>
                  <a:pt x="759" y="105"/>
                  <a:pt x="759" y="105"/>
                  <a:pt x="759" y="105"/>
                </a:cubicBezTo>
                <a:cubicBezTo>
                  <a:pt x="835" y="104"/>
                  <a:pt x="911" y="99"/>
                  <a:pt x="986" y="103"/>
                </a:cubicBezTo>
                <a:cubicBezTo>
                  <a:pt x="1034" y="106"/>
                  <a:pt x="1083" y="120"/>
                  <a:pt x="1129" y="133"/>
                </a:cubicBezTo>
                <a:cubicBezTo>
                  <a:pt x="1169" y="145"/>
                  <a:pt x="1168" y="148"/>
                  <a:pt x="1168" y="191"/>
                </a:cubicBezTo>
                <a:cubicBezTo>
                  <a:pt x="1168" y="345"/>
                  <a:pt x="1168" y="499"/>
                  <a:pt x="1167" y="654"/>
                </a:cubicBezTo>
                <a:close/>
                <a:moveTo>
                  <a:pt x="1211" y="696"/>
                </a:moveTo>
                <a:cubicBezTo>
                  <a:pt x="1212" y="521"/>
                  <a:pt x="1212" y="346"/>
                  <a:pt x="1212" y="171"/>
                </a:cubicBezTo>
                <a:cubicBezTo>
                  <a:pt x="1212" y="156"/>
                  <a:pt x="1217" y="148"/>
                  <a:pt x="1230" y="141"/>
                </a:cubicBezTo>
                <a:cubicBezTo>
                  <a:pt x="1278" y="119"/>
                  <a:pt x="1328" y="105"/>
                  <a:pt x="1381" y="104"/>
                </a:cubicBezTo>
                <a:cubicBezTo>
                  <a:pt x="1460" y="102"/>
                  <a:pt x="1540" y="103"/>
                  <a:pt x="1621" y="103"/>
                </a:cubicBezTo>
                <a:cubicBezTo>
                  <a:pt x="1621" y="678"/>
                  <a:pt x="1621" y="678"/>
                  <a:pt x="1621" y="678"/>
                </a:cubicBezTo>
                <a:cubicBezTo>
                  <a:pt x="1551" y="678"/>
                  <a:pt x="1482" y="678"/>
                  <a:pt x="1413" y="678"/>
                </a:cubicBezTo>
                <a:cubicBezTo>
                  <a:pt x="1344" y="678"/>
                  <a:pt x="1278" y="692"/>
                  <a:pt x="1212" y="720"/>
                </a:cubicBezTo>
                <a:cubicBezTo>
                  <a:pt x="1212" y="711"/>
                  <a:pt x="1211" y="703"/>
                  <a:pt x="1211" y="696"/>
                </a:cubicBezTo>
                <a:close/>
                <a:moveTo>
                  <a:pt x="809" y="338"/>
                </a:moveTo>
                <a:cubicBezTo>
                  <a:pt x="914" y="333"/>
                  <a:pt x="1019" y="323"/>
                  <a:pt x="1121" y="359"/>
                </a:cubicBezTo>
                <a:cubicBezTo>
                  <a:pt x="1125" y="350"/>
                  <a:pt x="1127" y="343"/>
                  <a:pt x="1130" y="334"/>
                </a:cubicBezTo>
                <a:cubicBezTo>
                  <a:pt x="1023" y="297"/>
                  <a:pt x="916" y="305"/>
                  <a:pt x="807" y="312"/>
                </a:cubicBezTo>
                <a:cubicBezTo>
                  <a:pt x="807" y="321"/>
                  <a:pt x="808" y="328"/>
                  <a:pt x="809" y="338"/>
                </a:cubicBezTo>
                <a:close/>
                <a:moveTo>
                  <a:pt x="1122" y="496"/>
                </a:moveTo>
                <a:cubicBezTo>
                  <a:pt x="1125" y="486"/>
                  <a:pt x="1127" y="479"/>
                  <a:pt x="1130" y="470"/>
                </a:cubicBezTo>
                <a:cubicBezTo>
                  <a:pt x="1022" y="438"/>
                  <a:pt x="915" y="445"/>
                  <a:pt x="808" y="451"/>
                </a:cubicBezTo>
                <a:cubicBezTo>
                  <a:pt x="807" y="457"/>
                  <a:pt x="807" y="460"/>
                  <a:pt x="807" y="463"/>
                </a:cubicBezTo>
                <a:cubicBezTo>
                  <a:pt x="807" y="466"/>
                  <a:pt x="808" y="470"/>
                  <a:pt x="808" y="478"/>
                </a:cubicBezTo>
                <a:cubicBezTo>
                  <a:pt x="914" y="473"/>
                  <a:pt x="1019" y="464"/>
                  <a:pt x="1122" y="496"/>
                </a:cubicBezTo>
                <a:close/>
                <a:moveTo>
                  <a:pt x="807" y="172"/>
                </a:moveTo>
                <a:cubicBezTo>
                  <a:pt x="807" y="181"/>
                  <a:pt x="808" y="188"/>
                  <a:pt x="808" y="198"/>
                </a:cubicBezTo>
                <a:cubicBezTo>
                  <a:pt x="914" y="195"/>
                  <a:pt x="1019" y="182"/>
                  <a:pt x="1120" y="223"/>
                </a:cubicBezTo>
                <a:cubicBezTo>
                  <a:pt x="1124" y="214"/>
                  <a:pt x="1127" y="207"/>
                  <a:pt x="1131" y="198"/>
                </a:cubicBezTo>
                <a:cubicBezTo>
                  <a:pt x="1025" y="156"/>
                  <a:pt x="916" y="166"/>
                  <a:pt x="807" y="172"/>
                </a:cubicBezTo>
                <a:close/>
                <a:moveTo>
                  <a:pt x="1122" y="427"/>
                </a:moveTo>
                <a:cubicBezTo>
                  <a:pt x="1125" y="418"/>
                  <a:pt x="1127" y="411"/>
                  <a:pt x="1130" y="402"/>
                </a:cubicBezTo>
                <a:cubicBezTo>
                  <a:pt x="1023" y="367"/>
                  <a:pt x="916" y="375"/>
                  <a:pt x="807" y="381"/>
                </a:cubicBezTo>
                <a:cubicBezTo>
                  <a:pt x="807" y="391"/>
                  <a:pt x="808" y="398"/>
                  <a:pt x="808" y="408"/>
                </a:cubicBezTo>
                <a:cubicBezTo>
                  <a:pt x="915" y="402"/>
                  <a:pt x="1020" y="395"/>
                  <a:pt x="1122" y="427"/>
                </a:cubicBezTo>
                <a:close/>
                <a:moveTo>
                  <a:pt x="1121" y="291"/>
                </a:moveTo>
                <a:cubicBezTo>
                  <a:pt x="1124" y="281"/>
                  <a:pt x="1127" y="275"/>
                  <a:pt x="1130" y="266"/>
                </a:cubicBezTo>
                <a:cubicBezTo>
                  <a:pt x="1023" y="226"/>
                  <a:pt x="916" y="236"/>
                  <a:pt x="808" y="242"/>
                </a:cubicBezTo>
                <a:cubicBezTo>
                  <a:pt x="808" y="247"/>
                  <a:pt x="807" y="250"/>
                  <a:pt x="807" y="254"/>
                </a:cubicBezTo>
                <a:cubicBezTo>
                  <a:pt x="807" y="258"/>
                  <a:pt x="808" y="262"/>
                  <a:pt x="809" y="268"/>
                </a:cubicBezTo>
                <a:cubicBezTo>
                  <a:pt x="915" y="264"/>
                  <a:pt x="1019" y="253"/>
                  <a:pt x="1121" y="291"/>
                </a:cubicBezTo>
                <a:close/>
                <a:moveTo>
                  <a:pt x="807" y="521"/>
                </a:moveTo>
                <a:cubicBezTo>
                  <a:pt x="807" y="530"/>
                  <a:pt x="808" y="538"/>
                  <a:pt x="808" y="543"/>
                </a:cubicBezTo>
                <a:cubicBezTo>
                  <a:pt x="863" y="543"/>
                  <a:pt x="915" y="541"/>
                  <a:pt x="966" y="543"/>
                </a:cubicBezTo>
                <a:cubicBezTo>
                  <a:pt x="1018" y="546"/>
                  <a:pt x="1069" y="554"/>
                  <a:pt x="1123" y="560"/>
                </a:cubicBezTo>
                <a:cubicBezTo>
                  <a:pt x="1124" y="557"/>
                  <a:pt x="1126" y="550"/>
                  <a:pt x="1130" y="539"/>
                </a:cubicBezTo>
                <a:cubicBezTo>
                  <a:pt x="1023" y="508"/>
                  <a:pt x="916" y="515"/>
                  <a:pt x="807" y="521"/>
                </a:cubicBezTo>
                <a:close/>
                <a:moveTo>
                  <a:pt x="807" y="591"/>
                </a:moveTo>
                <a:cubicBezTo>
                  <a:pt x="807" y="600"/>
                  <a:pt x="808" y="608"/>
                  <a:pt x="808" y="613"/>
                </a:cubicBezTo>
                <a:cubicBezTo>
                  <a:pt x="863" y="613"/>
                  <a:pt x="915" y="611"/>
                  <a:pt x="966" y="613"/>
                </a:cubicBezTo>
                <a:cubicBezTo>
                  <a:pt x="1018" y="616"/>
                  <a:pt x="1070" y="623"/>
                  <a:pt x="1124" y="628"/>
                </a:cubicBezTo>
                <a:cubicBezTo>
                  <a:pt x="1125" y="623"/>
                  <a:pt x="1127" y="615"/>
                  <a:pt x="1129" y="607"/>
                </a:cubicBezTo>
                <a:cubicBezTo>
                  <a:pt x="1022" y="579"/>
                  <a:pt x="916" y="585"/>
                  <a:pt x="807" y="591"/>
                </a:cubicBezTo>
                <a:close/>
                <a:moveTo>
                  <a:pt x="1572" y="337"/>
                </a:moveTo>
                <a:cubicBezTo>
                  <a:pt x="1572" y="311"/>
                  <a:pt x="1572" y="311"/>
                  <a:pt x="1572" y="311"/>
                </a:cubicBezTo>
                <a:cubicBezTo>
                  <a:pt x="1463" y="306"/>
                  <a:pt x="1355" y="296"/>
                  <a:pt x="1250" y="334"/>
                </a:cubicBezTo>
                <a:cubicBezTo>
                  <a:pt x="1253" y="344"/>
                  <a:pt x="1256" y="351"/>
                  <a:pt x="1259" y="360"/>
                </a:cubicBezTo>
                <a:cubicBezTo>
                  <a:pt x="1362" y="323"/>
                  <a:pt x="1467" y="334"/>
                  <a:pt x="1572" y="337"/>
                </a:cubicBezTo>
                <a:close/>
                <a:moveTo>
                  <a:pt x="1572" y="197"/>
                </a:moveTo>
                <a:cubicBezTo>
                  <a:pt x="1572" y="172"/>
                  <a:pt x="1572" y="172"/>
                  <a:pt x="1572" y="172"/>
                </a:cubicBezTo>
                <a:cubicBezTo>
                  <a:pt x="1462" y="166"/>
                  <a:pt x="1355" y="156"/>
                  <a:pt x="1249" y="198"/>
                </a:cubicBezTo>
                <a:cubicBezTo>
                  <a:pt x="1253" y="208"/>
                  <a:pt x="1257" y="215"/>
                  <a:pt x="1260" y="223"/>
                </a:cubicBezTo>
                <a:cubicBezTo>
                  <a:pt x="1362" y="181"/>
                  <a:pt x="1468" y="195"/>
                  <a:pt x="1572" y="197"/>
                </a:cubicBezTo>
                <a:close/>
                <a:moveTo>
                  <a:pt x="1251" y="268"/>
                </a:moveTo>
                <a:cubicBezTo>
                  <a:pt x="1253" y="275"/>
                  <a:pt x="1256" y="281"/>
                  <a:pt x="1259" y="291"/>
                </a:cubicBezTo>
                <a:cubicBezTo>
                  <a:pt x="1362" y="253"/>
                  <a:pt x="1467" y="264"/>
                  <a:pt x="1572" y="268"/>
                </a:cubicBezTo>
                <a:cubicBezTo>
                  <a:pt x="1572" y="242"/>
                  <a:pt x="1572" y="242"/>
                  <a:pt x="1572" y="242"/>
                </a:cubicBezTo>
                <a:cubicBezTo>
                  <a:pt x="1439" y="228"/>
                  <a:pt x="1302" y="238"/>
                  <a:pt x="1251" y="268"/>
                </a:cubicBezTo>
                <a:close/>
                <a:moveTo>
                  <a:pt x="1250" y="402"/>
                </a:moveTo>
                <a:cubicBezTo>
                  <a:pt x="1253" y="412"/>
                  <a:pt x="1256" y="418"/>
                  <a:pt x="1259" y="428"/>
                </a:cubicBezTo>
                <a:cubicBezTo>
                  <a:pt x="1362" y="394"/>
                  <a:pt x="1467" y="404"/>
                  <a:pt x="1572" y="407"/>
                </a:cubicBezTo>
                <a:cubicBezTo>
                  <a:pt x="1572" y="381"/>
                  <a:pt x="1572" y="381"/>
                  <a:pt x="1572" y="381"/>
                </a:cubicBezTo>
                <a:cubicBezTo>
                  <a:pt x="1464" y="376"/>
                  <a:pt x="1356" y="367"/>
                  <a:pt x="1250" y="402"/>
                </a:cubicBezTo>
                <a:close/>
                <a:moveTo>
                  <a:pt x="1259" y="496"/>
                </a:moveTo>
                <a:cubicBezTo>
                  <a:pt x="1363" y="464"/>
                  <a:pt x="1468" y="474"/>
                  <a:pt x="1572" y="477"/>
                </a:cubicBezTo>
                <a:cubicBezTo>
                  <a:pt x="1572" y="451"/>
                  <a:pt x="1572" y="451"/>
                  <a:pt x="1572" y="451"/>
                </a:cubicBezTo>
                <a:cubicBezTo>
                  <a:pt x="1464" y="445"/>
                  <a:pt x="1357" y="437"/>
                  <a:pt x="1252" y="470"/>
                </a:cubicBezTo>
                <a:cubicBezTo>
                  <a:pt x="1252" y="475"/>
                  <a:pt x="1252" y="477"/>
                  <a:pt x="1253" y="479"/>
                </a:cubicBezTo>
                <a:cubicBezTo>
                  <a:pt x="1254" y="484"/>
                  <a:pt x="1256" y="488"/>
                  <a:pt x="1259" y="496"/>
                </a:cubicBezTo>
                <a:close/>
                <a:moveTo>
                  <a:pt x="1572" y="547"/>
                </a:moveTo>
                <a:cubicBezTo>
                  <a:pt x="1572" y="538"/>
                  <a:pt x="1573" y="531"/>
                  <a:pt x="1574" y="521"/>
                </a:cubicBezTo>
                <a:cubicBezTo>
                  <a:pt x="1464" y="515"/>
                  <a:pt x="1357" y="507"/>
                  <a:pt x="1250" y="539"/>
                </a:cubicBezTo>
                <a:cubicBezTo>
                  <a:pt x="1254" y="549"/>
                  <a:pt x="1256" y="557"/>
                  <a:pt x="1259" y="564"/>
                </a:cubicBezTo>
                <a:cubicBezTo>
                  <a:pt x="1362" y="534"/>
                  <a:pt x="1467" y="543"/>
                  <a:pt x="1572" y="547"/>
                </a:cubicBezTo>
                <a:close/>
                <a:moveTo>
                  <a:pt x="1572" y="617"/>
                </a:moveTo>
                <a:cubicBezTo>
                  <a:pt x="1572" y="608"/>
                  <a:pt x="1573" y="601"/>
                  <a:pt x="1574" y="591"/>
                </a:cubicBezTo>
                <a:cubicBezTo>
                  <a:pt x="1464" y="585"/>
                  <a:pt x="1357" y="578"/>
                  <a:pt x="1251" y="607"/>
                </a:cubicBezTo>
                <a:cubicBezTo>
                  <a:pt x="1253" y="614"/>
                  <a:pt x="1253" y="617"/>
                  <a:pt x="1255" y="621"/>
                </a:cubicBezTo>
                <a:cubicBezTo>
                  <a:pt x="1256" y="624"/>
                  <a:pt x="1258" y="628"/>
                  <a:pt x="1260" y="632"/>
                </a:cubicBezTo>
                <a:cubicBezTo>
                  <a:pt x="1363" y="605"/>
                  <a:pt x="1467" y="613"/>
                  <a:pt x="1572" y="617"/>
                </a:cubicBezTo>
                <a:close/>
                <a:moveTo>
                  <a:pt x="732" y="909"/>
                </a:moveTo>
                <a:cubicBezTo>
                  <a:pt x="691" y="902"/>
                  <a:pt x="652" y="897"/>
                  <a:pt x="614" y="895"/>
                </a:cubicBezTo>
                <a:cubicBezTo>
                  <a:pt x="606" y="894"/>
                  <a:pt x="599" y="894"/>
                  <a:pt x="590" y="893"/>
                </a:cubicBezTo>
                <a:cubicBezTo>
                  <a:pt x="587" y="892"/>
                  <a:pt x="584" y="892"/>
                  <a:pt x="581" y="892"/>
                </a:cubicBezTo>
                <a:cubicBezTo>
                  <a:pt x="580" y="878"/>
                  <a:pt x="569" y="872"/>
                  <a:pt x="559" y="868"/>
                </a:cubicBezTo>
                <a:cubicBezTo>
                  <a:pt x="559" y="866"/>
                  <a:pt x="559" y="865"/>
                  <a:pt x="559" y="863"/>
                </a:cubicBezTo>
                <a:cubicBezTo>
                  <a:pt x="560" y="858"/>
                  <a:pt x="560" y="853"/>
                  <a:pt x="559" y="849"/>
                </a:cubicBezTo>
                <a:cubicBezTo>
                  <a:pt x="557" y="844"/>
                  <a:pt x="555" y="839"/>
                  <a:pt x="552" y="834"/>
                </a:cubicBezTo>
                <a:cubicBezTo>
                  <a:pt x="551" y="832"/>
                  <a:pt x="549" y="830"/>
                  <a:pt x="548" y="828"/>
                </a:cubicBezTo>
                <a:cubicBezTo>
                  <a:pt x="548" y="755"/>
                  <a:pt x="548" y="755"/>
                  <a:pt x="548" y="755"/>
                </a:cubicBezTo>
                <a:cubicBezTo>
                  <a:pt x="548" y="701"/>
                  <a:pt x="548" y="646"/>
                  <a:pt x="548" y="591"/>
                </a:cubicBezTo>
                <a:cubicBezTo>
                  <a:pt x="548" y="581"/>
                  <a:pt x="547" y="571"/>
                  <a:pt x="547" y="561"/>
                </a:cubicBezTo>
                <a:cubicBezTo>
                  <a:pt x="546" y="556"/>
                  <a:pt x="546" y="551"/>
                  <a:pt x="546" y="546"/>
                </a:cubicBezTo>
                <a:cubicBezTo>
                  <a:pt x="546" y="542"/>
                  <a:pt x="546" y="539"/>
                  <a:pt x="546" y="536"/>
                </a:cubicBezTo>
                <a:cubicBezTo>
                  <a:pt x="546" y="532"/>
                  <a:pt x="546" y="528"/>
                  <a:pt x="547" y="523"/>
                </a:cubicBezTo>
                <a:cubicBezTo>
                  <a:pt x="547" y="515"/>
                  <a:pt x="548" y="507"/>
                  <a:pt x="548" y="498"/>
                </a:cubicBezTo>
                <a:cubicBezTo>
                  <a:pt x="548" y="431"/>
                  <a:pt x="548" y="363"/>
                  <a:pt x="548" y="296"/>
                </a:cubicBezTo>
                <a:cubicBezTo>
                  <a:pt x="548" y="262"/>
                  <a:pt x="548" y="228"/>
                  <a:pt x="548" y="195"/>
                </a:cubicBezTo>
                <a:cubicBezTo>
                  <a:pt x="548" y="192"/>
                  <a:pt x="548" y="189"/>
                  <a:pt x="548" y="186"/>
                </a:cubicBezTo>
                <a:cubicBezTo>
                  <a:pt x="549" y="186"/>
                  <a:pt x="549" y="185"/>
                  <a:pt x="549" y="184"/>
                </a:cubicBezTo>
                <a:cubicBezTo>
                  <a:pt x="561" y="178"/>
                  <a:pt x="561" y="178"/>
                  <a:pt x="561" y="178"/>
                </a:cubicBezTo>
                <a:cubicBezTo>
                  <a:pt x="568" y="166"/>
                  <a:pt x="568" y="166"/>
                  <a:pt x="568" y="166"/>
                </a:cubicBezTo>
                <a:cubicBezTo>
                  <a:pt x="568" y="94"/>
                  <a:pt x="568" y="94"/>
                  <a:pt x="568" y="94"/>
                </a:cubicBezTo>
                <a:cubicBezTo>
                  <a:pt x="564" y="78"/>
                  <a:pt x="564" y="78"/>
                  <a:pt x="564" y="78"/>
                </a:cubicBezTo>
                <a:cubicBezTo>
                  <a:pt x="564" y="77"/>
                  <a:pt x="564" y="77"/>
                  <a:pt x="564" y="77"/>
                </a:cubicBezTo>
                <a:cubicBezTo>
                  <a:pt x="560" y="69"/>
                  <a:pt x="553" y="68"/>
                  <a:pt x="546" y="67"/>
                </a:cubicBezTo>
                <a:cubicBezTo>
                  <a:pt x="544" y="67"/>
                  <a:pt x="542" y="67"/>
                  <a:pt x="540" y="66"/>
                </a:cubicBezTo>
                <a:cubicBezTo>
                  <a:pt x="540" y="66"/>
                  <a:pt x="540" y="66"/>
                  <a:pt x="540" y="65"/>
                </a:cubicBezTo>
                <a:cubicBezTo>
                  <a:pt x="540" y="64"/>
                  <a:pt x="539" y="62"/>
                  <a:pt x="539" y="61"/>
                </a:cubicBezTo>
                <a:cubicBezTo>
                  <a:pt x="538" y="57"/>
                  <a:pt x="538" y="53"/>
                  <a:pt x="537" y="50"/>
                </a:cubicBezTo>
                <a:cubicBezTo>
                  <a:pt x="535" y="40"/>
                  <a:pt x="533" y="30"/>
                  <a:pt x="531" y="20"/>
                </a:cubicBezTo>
                <a:cubicBezTo>
                  <a:pt x="529" y="8"/>
                  <a:pt x="522" y="2"/>
                  <a:pt x="510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495" y="9"/>
                  <a:pt x="495" y="9"/>
                  <a:pt x="495" y="9"/>
                </a:cubicBezTo>
                <a:cubicBezTo>
                  <a:pt x="483" y="66"/>
                  <a:pt x="483" y="66"/>
                  <a:pt x="483" y="66"/>
                </a:cubicBezTo>
                <a:cubicBezTo>
                  <a:pt x="471" y="68"/>
                  <a:pt x="471" y="68"/>
                  <a:pt x="471" y="68"/>
                </a:cubicBezTo>
                <a:cubicBezTo>
                  <a:pt x="471" y="68"/>
                  <a:pt x="471" y="68"/>
                  <a:pt x="471" y="68"/>
                </a:cubicBezTo>
                <a:cubicBezTo>
                  <a:pt x="460" y="73"/>
                  <a:pt x="459" y="81"/>
                  <a:pt x="457" y="87"/>
                </a:cubicBezTo>
                <a:cubicBezTo>
                  <a:pt x="457" y="88"/>
                  <a:pt x="457" y="90"/>
                  <a:pt x="456" y="91"/>
                </a:cubicBezTo>
                <a:cubicBezTo>
                  <a:pt x="456" y="91"/>
                  <a:pt x="455" y="91"/>
                  <a:pt x="455" y="92"/>
                </a:cubicBezTo>
                <a:cubicBezTo>
                  <a:pt x="453" y="92"/>
                  <a:pt x="451" y="93"/>
                  <a:pt x="450" y="94"/>
                </a:cubicBezTo>
                <a:cubicBezTo>
                  <a:pt x="420" y="103"/>
                  <a:pt x="392" y="116"/>
                  <a:pt x="369" y="128"/>
                </a:cubicBezTo>
                <a:cubicBezTo>
                  <a:pt x="363" y="131"/>
                  <a:pt x="363" y="131"/>
                  <a:pt x="363" y="131"/>
                </a:cubicBezTo>
                <a:cubicBezTo>
                  <a:pt x="333" y="145"/>
                  <a:pt x="302" y="160"/>
                  <a:pt x="271" y="175"/>
                </a:cubicBezTo>
                <a:cubicBezTo>
                  <a:pt x="242" y="188"/>
                  <a:pt x="215" y="197"/>
                  <a:pt x="189" y="203"/>
                </a:cubicBezTo>
                <a:cubicBezTo>
                  <a:pt x="188" y="202"/>
                  <a:pt x="188" y="202"/>
                  <a:pt x="188" y="202"/>
                </a:cubicBezTo>
                <a:cubicBezTo>
                  <a:pt x="187" y="202"/>
                  <a:pt x="186" y="201"/>
                  <a:pt x="185" y="201"/>
                </a:cubicBezTo>
                <a:cubicBezTo>
                  <a:pt x="181" y="199"/>
                  <a:pt x="177" y="198"/>
                  <a:pt x="174" y="198"/>
                </a:cubicBezTo>
                <a:cubicBezTo>
                  <a:pt x="167" y="198"/>
                  <a:pt x="162" y="202"/>
                  <a:pt x="158" y="211"/>
                </a:cubicBezTo>
                <a:cubicBezTo>
                  <a:pt x="156" y="215"/>
                  <a:pt x="154" y="220"/>
                  <a:pt x="153" y="225"/>
                </a:cubicBezTo>
                <a:cubicBezTo>
                  <a:pt x="144" y="254"/>
                  <a:pt x="134" y="284"/>
                  <a:pt x="125" y="314"/>
                </a:cubicBezTo>
                <a:cubicBezTo>
                  <a:pt x="114" y="348"/>
                  <a:pt x="104" y="383"/>
                  <a:pt x="93" y="418"/>
                </a:cubicBezTo>
                <a:cubicBezTo>
                  <a:pt x="83" y="447"/>
                  <a:pt x="74" y="476"/>
                  <a:pt x="65" y="506"/>
                </a:cubicBezTo>
                <a:cubicBezTo>
                  <a:pt x="45" y="569"/>
                  <a:pt x="24" y="635"/>
                  <a:pt x="4" y="700"/>
                </a:cubicBezTo>
                <a:cubicBezTo>
                  <a:pt x="2" y="708"/>
                  <a:pt x="0" y="716"/>
                  <a:pt x="0" y="724"/>
                </a:cubicBezTo>
                <a:cubicBezTo>
                  <a:pt x="0" y="749"/>
                  <a:pt x="9" y="772"/>
                  <a:pt x="28" y="794"/>
                </a:cubicBezTo>
                <a:cubicBezTo>
                  <a:pt x="54" y="824"/>
                  <a:pt x="89" y="844"/>
                  <a:pt x="131" y="852"/>
                </a:cubicBezTo>
                <a:cubicBezTo>
                  <a:pt x="147" y="855"/>
                  <a:pt x="162" y="857"/>
                  <a:pt x="177" y="857"/>
                </a:cubicBezTo>
                <a:cubicBezTo>
                  <a:pt x="210" y="857"/>
                  <a:pt x="242" y="849"/>
                  <a:pt x="271" y="834"/>
                </a:cubicBezTo>
                <a:cubicBezTo>
                  <a:pt x="317" y="811"/>
                  <a:pt x="343" y="778"/>
                  <a:pt x="350" y="733"/>
                </a:cubicBezTo>
                <a:cubicBezTo>
                  <a:pt x="352" y="724"/>
                  <a:pt x="351" y="715"/>
                  <a:pt x="349" y="706"/>
                </a:cubicBezTo>
                <a:cubicBezTo>
                  <a:pt x="332" y="653"/>
                  <a:pt x="315" y="600"/>
                  <a:pt x="299" y="546"/>
                </a:cubicBezTo>
                <a:cubicBezTo>
                  <a:pt x="280" y="487"/>
                  <a:pt x="280" y="487"/>
                  <a:pt x="280" y="487"/>
                </a:cubicBezTo>
                <a:cubicBezTo>
                  <a:pt x="273" y="463"/>
                  <a:pt x="265" y="439"/>
                  <a:pt x="258" y="415"/>
                </a:cubicBezTo>
                <a:cubicBezTo>
                  <a:pt x="240" y="359"/>
                  <a:pt x="240" y="359"/>
                  <a:pt x="240" y="359"/>
                </a:cubicBezTo>
                <a:cubicBezTo>
                  <a:pt x="229" y="324"/>
                  <a:pt x="218" y="288"/>
                  <a:pt x="207" y="253"/>
                </a:cubicBezTo>
                <a:cubicBezTo>
                  <a:pt x="206" y="251"/>
                  <a:pt x="205" y="248"/>
                  <a:pt x="205" y="245"/>
                </a:cubicBezTo>
                <a:cubicBezTo>
                  <a:pt x="205" y="245"/>
                  <a:pt x="205" y="244"/>
                  <a:pt x="205" y="244"/>
                </a:cubicBezTo>
                <a:cubicBezTo>
                  <a:pt x="206" y="243"/>
                  <a:pt x="206" y="243"/>
                  <a:pt x="206" y="243"/>
                </a:cubicBezTo>
                <a:cubicBezTo>
                  <a:pt x="208" y="243"/>
                  <a:pt x="211" y="242"/>
                  <a:pt x="213" y="241"/>
                </a:cubicBezTo>
                <a:cubicBezTo>
                  <a:pt x="219" y="240"/>
                  <a:pt x="226" y="238"/>
                  <a:pt x="233" y="236"/>
                </a:cubicBezTo>
                <a:cubicBezTo>
                  <a:pt x="247" y="233"/>
                  <a:pt x="262" y="229"/>
                  <a:pt x="276" y="224"/>
                </a:cubicBezTo>
                <a:cubicBezTo>
                  <a:pt x="298" y="217"/>
                  <a:pt x="320" y="209"/>
                  <a:pt x="341" y="201"/>
                </a:cubicBezTo>
                <a:cubicBezTo>
                  <a:pt x="347" y="199"/>
                  <a:pt x="353" y="196"/>
                  <a:pt x="359" y="194"/>
                </a:cubicBezTo>
                <a:cubicBezTo>
                  <a:pt x="384" y="184"/>
                  <a:pt x="415" y="174"/>
                  <a:pt x="446" y="167"/>
                </a:cubicBezTo>
                <a:cubicBezTo>
                  <a:pt x="449" y="166"/>
                  <a:pt x="452" y="166"/>
                  <a:pt x="455" y="165"/>
                </a:cubicBezTo>
                <a:cubicBezTo>
                  <a:pt x="455" y="165"/>
                  <a:pt x="456" y="165"/>
                  <a:pt x="457" y="165"/>
                </a:cubicBezTo>
                <a:cubicBezTo>
                  <a:pt x="459" y="174"/>
                  <a:pt x="465" y="180"/>
                  <a:pt x="475" y="184"/>
                </a:cubicBezTo>
                <a:cubicBezTo>
                  <a:pt x="475" y="831"/>
                  <a:pt x="475" y="831"/>
                  <a:pt x="475" y="831"/>
                </a:cubicBezTo>
                <a:cubicBezTo>
                  <a:pt x="467" y="842"/>
                  <a:pt x="467" y="842"/>
                  <a:pt x="467" y="842"/>
                </a:cubicBezTo>
                <a:cubicBezTo>
                  <a:pt x="466" y="869"/>
                  <a:pt x="466" y="869"/>
                  <a:pt x="466" y="869"/>
                </a:cubicBezTo>
                <a:cubicBezTo>
                  <a:pt x="455" y="871"/>
                  <a:pt x="444" y="877"/>
                  <a:pt x="442" y="892"/>
                </a:cubicBezTo>
                <a:cubicBezTo>
                  <a:pt x="436" y="892"/>
                  <a:pt x="429" y="893"/>
                  <a:pt x="423" y="893"/>
                </a:cubicBezTo>
                <a:cubicBezTo>
                  <a:pt x="407" y="895"/>
                  <a:pt x="392" y="896"/>
                  <a:pt x="377" y="898"/>
                </a:cubicBezTo>
                <a:cubicBezTo>
                  <a:pt x="349" y="901"/>
                  <a:pt x="319" y="905"/>
                  <a:pt x="289" y="910"/>
                </a:cubicBezTo>
                <a:cubicBezTo>
                  <a:pt x="282" y="911"/>
                  <a:pt x="276" y="915"/>
                  <a:pt x="274" y="918"/>
                </a:cubicBezTo>
                <a:cubicBezTo>
                  <a:pt x="265" y="925"/>
                  <a:pt x="266" y="934"/>
                  <a:pt x="268" y="943"/>
                </a:cubicBezTo>
                <a:cubicBezTo>
                  <a:pt x="270" y="953"/>
                  <a:pt x="279" y="956"/>
                  <a:pt x="285" y="957"/>
                </a:cubicBezTo>
                <a:cubicBezTo>
                  <a:pt x="290" y="958"/>
                  <a:pt x="294" y="958"/>
                  <a:pt x="298" y="958"/>
                </a:cubicBezTo>
                <a:cubicBezTo>
                  <a:pt x="302" y="958"/>
                  <a:pt x="302" y="958"/>
                  <a:pt x="302" y="958"/>
                </a:cubicBezTo>
                <a:cubicBezTo>
                  <a:pt x="411" y="958"/>
                  <a:pt x="520" y="958"/>
                  <a:pt x="630" y="958"/>
                </a:cubicBezTo>
                <a:cubicBezTo>
                  <a:pt x="729" y="958"/>
                  <a:pt x="729" y="958"/>
                  <a:pt x="729" y="958"/>
                </a:cubicBezTo>
                <a:cubicBezTo>
                  <a:pt x="731" y="958"/>
                  <a:pt x="732" y="958"/>
                  <a:pt x="734" y="958"/>
                </a:cubicBezTo>
                <a:cubicBezTo>
                  <a:pt x="744" y="958"/>
                  <a:pt x="751" y="954"/>
                  <a:pt x="755" y="946"/>
                </a:cubicBezTo>
                <a:cubicBezTo>
                  <a:pt x="756" y="945"/>
                  <a:pt x="756" y="945"/>
                  <a:pt x="756" y="945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55" y="924"/>
                  <a:pt x="755" y="924"/>
                  <a:pt x="755" y="924"/>
                </a:cubicBezTo>
                <a:cubicBezTo>
                  <a:pt x="749" y="915"/>
                  <a:pt x="742" y="911"/>
                  <a:pt x="732" y="909"/>
                </a:cubicBezTo>
                <a:close/>
                <a:moveTo>
                  <a:pt x="223" y="444"/>
                </a:moveTo>
                <a:cubicBezTo>
                  <a:pt x="226" y="453"/>
                  <a:pt x="229" y="463"/>
                  <a:pt x="232" y="472"/>
                </a:cubicBezTo>
                <a:cubicBezTo>
                  <a:pt x="234" y="479"/>
                  <a:pt x="237" y="485"/>
                  <a:pt x="239" y="492"/>
                </a:cubicBezTo>
                <a:cubicBezTo>
                  <a:pt x="241" y="500"/>
                  <a:pt x="244" y="509"/>
                  <a:pt x="246" y="517"/>
                </a:cubicBezTo>
                <a:cubicBezTo>
                  <a:pt x="251" y="533"/>
                  <a:pt x="256" y="550"/>
                  <a:pt x="262" y="566"/>
                </a:cubicBezTo>
                <a:cubicBezTo>
                  <a:pt x="270" y="587"/>
                  <a:pt x="277" y="609"/>
                  <a:pt x="284" y="630"/>
                </a:cubicBezTo>
                <a:cubicBezTo>
                  <a:pt x="288" y="643"/>
                  <a:pt x="292" y="656"/>
                  <a:pt x="296" y="669"/>
                </a:cubicBezTo>
                <a:cubicBezTo>
                  <a:pt x="300" y="680"/>
                  <a:pt x="303" y="690"/>
                  <a:pt x="306" y="702"/>
                </a:cubicBezTo>
                <a:cubicBezTo>
                  <a:pt x="307" y="706"/>
                  <a:pt x="309" y="710"/>
                  <a:pt x="310" y="714"/>
                </a:cubicBezTo>
                <a:cubicBezTo>
                  <a:pt x="42" y="714"/>
                  <a:pt x="42" y="714"/>
                  <a:pt x="42" y="714"/>
                </a:cubicBezTo>
                <a:cubicBezTo>
                  <a:pt x="42" y="714"/>
                  <a:pt x="42" y="713"/>
                  <a:pt x="42" y="713"/>
                </a:cubicBezTo>
                <a:cubicBezTo>
                  <a:pt x="42" y="710"/>
                  <a:pt x="43" y="707"/>
                  <a:pt x="43" y="705"/>
                </a:cubicBezTo>
                <a:cubicBezTo>
                  <a:pt x="50" y="684"/>
                  <a:pt x="57" y="663"/>
                  <a:pt x="63" y="642"/>
                </a:cubicBezTo>
                <a:cubicBezTo>
                  <a:pt x="68" y="627"/>
                  <a:pt x="73" y="612"/>
                  <a:pt x="77" y="597"/>
                </a:cubicBezTo>
                <a:cubicBezTo>
                  <a:pt x="91" y="552"/>
                  <a:pt x="106" y="506"/>
                  <a:pt x="120" y="461"/>
                </a:cubicBezTo>
                <a:cubicBezTo>
                  <a:pt x="137" y="406"/>
                  <a:pt x="154" y="351"/>
                  <a:pt x="171" y="296"/>
                </a:cubicBezTo>
                <a:cubicBezTo>
                  <a:pt x="172" y="293"/>
                  <a:pt x="173" y="290"/>
                  <a:pt x="175" y="286"/>
                </a:cubicBezTo>
                <a:cubicBezTo>
                  <a:pt x="175" y="286"/>
                  <a:pt x="175" y="285"/>
                  <a:pt x="175" y="285"/>
                </a:cubicBezTo>
                <a:cubicBezTo>
                  <a:pt x="176" y="286"/>
                  <a:pt x="176" y="286"/>
                  <a:pt x="177" y="287"/>
                </a:cubicBezTo>
                <a:cubicBezTo>
                  <a:pt x="184" y="311"/>
                  <a:pt x="191" y="336"/>
                  <a:pt x="198" y="360"/>
                </a:cubicBezTo>
                <a:cubicBezTo>
                  <a:pt x="207" y="388"/>
                  <a:pt x="215" y="416"/>
                  <a:pt x="223" y="4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xtLst/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3556" y="1176297"/>
            <a:ext cx="675084" cy="726281"/>
            <a:chOff x="6800741" y="1568393"/>
            <a:chExt cx="900112" cy="968375"/>
          </a:xfrm>
          <a:solidFill>
            <a:schemeClr val="accent1"/>
          </a:solidFill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6800741" y="1568393"/>
              <a:ext cx="900112" cy="968375"/>
            </a:xfrm>
            <a:custGeom>
              <a:avLst/>
              <a:gdLst>
                <a:gd name="T0" fmla="*/ 2147483646 w 1597"/>
                <a:gd name="T1" fmla="*/ 2147483646 h 1719"/>
                <a:gd name="T2" fmla="*/ 2147483646 w 1597"/>
                <a:gd name="T3" fmla="*/ 2147483646 h 1719"/>
                <a:gd name="T4" fmla="*/ 2147483646 w 1597"/>
                <a:gd name="T5" fmla="*/ 2147483646 h 1719"/>
                <a:gd name="T6" fmla="*/ 2147483646 w 1597"/>
                <a:gd name="T7" fmla="*/ 2147483646 h 1719"/>
                <a:gd name="T8" fmla="*/ 2147483646 w 1597"/>
                <a:gd name="T9" fmla="*/ 2147483646 h 1719"/>
                <a:gd name="T10" fmla="*/ 2147483646 w 1597"/>
                <a:gd name="T11" fmla="*/ 2147483646 h 1719"/>
                <a:gd name="T12" fmla="*/ 2147483646 w 1597"/>
                <a:gd name="T13" fmla="*/ 2147483646 h 1719"/>
                <a:gd name="T14" fmla="*/ 2147483646 w 1597"/>
                <a:gd name="T15" fmla="*/ 2147483646 h 1719"/>
                <a:gd name="T16" fmla="*/ 2147483646 w 1597"/>
                <a:gd name="T17" fmla="*/ 2147483646 h 1719"/>
                <a:gd name="T18" fmla="*/ 2147483646 w 1597"/>
                <a:gd name="T19" fmla="*/ 2147483646 h 1719"/>
                <a:gd name="T20" fmla="*/ 2147483646 w 1597"/>
                <a:gd name="T21" fmla="*/ 2147483646 h 1719"/>
                <a:gd name="T22" fmla="*/ 2147483646 w 1597"/>
                <a:gd name="T23" fmla="*/ 2147483646 h 1719"/>
                <a:gd name="T24" fmla="*/ 2147483646 w 1597"/>
                <a:gd name="T25" fmla="*/ 2147483646 h 1719"/>
                <a:gd name="T26" fmla="*/ 2147483646 w 1597"/>
                <a:gd name="T27" fmla="*/ 2147483646 h 1719"/>
                <a:gd name="T28" fmla="*/ 2147483646 w 1597"/>
                <a:gd name="T29" fmla="*/ 2147483646 h 1719"/>
                <a:gd name="T30" fmla="*/ 2147483646 w 1597"/>
                <a:gd name="T31" fmla="*/ 2147483646 h 1719"/>
                <a:gd name="T32" fmla="*/ 2147483646 w 1597"/>
                <a:gd name="T33" fmla="*/ 2147483646 h 1719"/>
                <a:gd name="T34" fmla="*/ 2147483646 w 1597"/>
                <a:gd name="T35" fmla="*/ 2147483646 h 1719"/>
                <a:gd name="T36" fmla="*/ 2147483646 w 1597"/>
                <a:gd name="T37" fmla="*/ 2147483646 h 1719"/>
                <a:gd name="T38" fmla="*/ 2147483646 w 1597"/>
                <a:gd name="T39" fmla="*/ 2147483646 h 1719"/>
                <a:gd name="T40" fmla="*/ 2147483646 w 1597"/>
                <a:gd name="T41" fmla="*/ 2147483646 h 1719"/>
                <a:gd name="T42" fmla="*/ 2147483646 w 1597"/>
                <a:gd name="T43" fmla="*/ 2147483646 h 1719"/>
                <a:gd name="T44" fmla="*/ 2147483646 w 1597"/>
                <a:gd name="T45" fmla="*/ 2147483646 h 1719"/>
                <a:gd name="T46" fmla="*/ 2147483646 w 1597"/>
                <a:gd name="T47" fmla="*/ 2147483646 h 1719"/>
                <a:gd name="T48" fmla="*/ 2147483646 w 1597"/>
                <a:gd name="T49" fmla="*/ 2147483646 h 1719"/>
                <a:gd name="T50" fmla="*/ 2147483646 w 1597"/>
                <a:gd name="T51" fmla="*/ 2147483646 h 1719"/>
                <a:gd name="T52" fmla="*/ 2147483646 w 1597"/>
                <a:gd name="T53" fmla="*/ 2147483646 h 1719"/>
                <a:gd name="T54" fmla="*/ 2147483646 w 1597"/>
                <a:gd name="T55" fmla="*/ 2147483646 h 1719"/>
                <a:gd name="T56" fmla="*/ 2147483646 w 1597"/>
                <a:gd name="T57" fmla="*/ 2147483646 h 1719"/>
                <a:gd name="T58" fmla="*/ 2147483646 w 1597"/>
                <a:gd name="T59" fmla="*/ 2147483646 h 1719"/>
                <a:gd name="T60" fmla="*/ 2147483646 w 1597"/>
                <a:gd name="T61" fmla="*/ 2147483646 h 1719"/>
                <a:gd name="T62" fmla="*/ 2147483646 w 1597"/>
                <a:gd name="T63" fmla="*/ 2147483646 h 1719"/>
                <a:gd name="T64" fmla="*/ 2147483646 w 1597"/>
                <a:gd name="T65" fmla="*/ 2147483646 h 1719"/>
                <a:gd name="T66" fmla="*/ 2147483646 w 1597"/>
                <a:gd name="T67" fmla="*/ 2147483646 h 1719"/>
                <a:gd name="T68" fmla="*/ 2147483646 w 1597"/>
                <a:gd name="T69" fmla="*/ 2147483646 h 1719"/>
                <a:gd name="T70" fmla="*/ 2147483646 w 1597"/>
                <a:gd name="T71" fmla="*/ 2147483646 h 1719"/>
                <a:gd name="T72" fmla="*/ 2147483646 w 1597"/>
                <a:gd name="T73" fmla="*/ 2147483646 h 1719"/>
                <a:gd name="T74" fmla="*/ 2147483646 w 1597"/>
                <a:gd name="T75" fmla="*/ 2147483646 h 1719"/>
                <a:gd name="T76" fmla="*/ 2147483646 w 1597"/>
                <a:gd name="T77" fmla="*/ 2147483646 h 1719"/>
                <a:gd name="T78" fmla="*/ 2147483646 w 1597"/>
                <a:gd name="T79" fmla="*/ 2147483646 h 1719"/>
                <a:gd name="T80" fmla="*/ 2147483646 w 1597"/>
                <a:gd name="T81" fmla="*/ 2147483646 h 1719"/>
                <a:gd name="T82" fmla="*/ 2147483646 w 1597"/>
                <a:gd name="T83" fmla="*/ 2147483646 h 1719"/>
                <a:gd name="T84" fmla="*/ 2147483646 w 1597"/>
                <a:gd name="T85" fmla="*/ 2147483646 h 1719"/>
                <a:gd name="T86" fmla="*/ 2147483646 w 1597"/>
                <a:gd name="T87" fmla="*/ 2147483646 h 1719"/>
                <a:gd name="T88" fmla="*/ 2147483646 w 1597"/>
                <a:gd name="T89" fmla="*/ 2147483646 h 1719"/>
                <a:gd name="T90" fmla="*/ 0 w 1597"/>
                <a:gd name="T91" fmla="*/ 2147483646 h 1719"/>
                <a:gd name="T92" fmla="*/ 2147483646 w 1597"/>
                <a:gd name="T93" fmla="*/ 2147483646 h 1719"/>
                <a:gd name="T94" fmla="*/ 2147483646 w 1597"/>
                <a:gd name="T95" fmla="*/ 2147483646 h 1719"/>
                <a:gd name="T96" fmla="*/ 2147483646 w 1597"/>
                <a:gd name="T97" fmla="*/ 2147483646 h 1719"/>
                <a:gd name="T98" fmla="*/ 2147483646 w 1597"/>
                <a:gd name="T99" fmla="*/ 2147483646 h 1719"/>
                <a:gd name="T100" fmla="*/ 2147483646 w 1597"/>
                <a:gd name="T101" fmla="*/ 2147483646 h 1719"/>
                <a:gd name="T102" fmla="*/ 2147483646 w 1597"/>
                <a:gd name="T103" fmla="*/ 2147483646 h 1719"/>
                <a:gd name="T104" fmla="*/ 2147483646 w 1597"/>
                <a:gd name="T105" fmla="*/ 2147483646 h 1719"/>
                <a:gd name="T106" fmla="*/ 2147483646 w 1597"/>
                <a:gd name="T107" fmla="*/ 2147483646 h 17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97" h="1719">
                  <a:moveTo>
                    <a:pt x="1462" y="1175"/>
                  </a:moveTo>
                  <a:cubicBezTo>
                    <a:pt x="1463" y="1175"/>
                    <a:pt x="1428" y="1127"/>
                    <a:pt x="1345" y="1096"/>
                  </a:cubicBezTo>
                  <a:cubicBezTo>
                    <a:pt x="1345" y="1096"/>
                    <a:pt x="1307" y="1084"/>
                    <a:pt x="1259" y="1066"/>
                  </a:cubicBezTo>
                  <a:cubicBezTo>
                    <a:pt x="1269" y="1083"/>
                    <a:pt x="1276" y="1103"/>
                    <a:pt x="1281" y="1124"/>
                  </a:cubicBezTo>
                  <a:cubicBezTo>
                    <a:pt x="1286" y="1147"/>
                    <a:pt x="1288" y="1171"/>
                    <a:pt x="1287" y="1194"/>
                  </a:cubicBezTo>
                  <a:cubicBezTo>
                    <a:pt x="1287" y="1195"/>
                    <a:pt x="1288" y="1195"/>
                    <a:pt x="1288" y="1195"/>
                  </a:cubicBezTo>
                  <a:cubicBezTo>
                    <a:pt x="1324" y="1211"/>
                    <a:pt x="1340" y="1254"/>
                    <a:pt x="1324" y="1291"/>
                  </a:cubicBezTo>
                  <a:cubicBezTo>
                    <a:pt x="1307" y="1327"/>
                    <a:pt x="1264" y="1343"/>
                    <a:pt x="1227" y="1327"/>
                  </a:cubicBezTo>
                  <a:cubicBezTo>
                    <a:pt x="1191" y="1310"/>
                    <a:pt x="1175" y="1267"/>
                    <a:pt x="1192" y="1230"/>
                  </a:cubicBezTo>
                  <a:cubicBezTo>
                    <a:pt x="1204" y="1204"/>
                    <a:pt x="1231" y="1188"/>
                    <a:pt x="1258" y="1188"/>
                  </a:cubicBezTo>
                  <a:cubicBezTo>
                    <a:pt x="1260" y="1134"/>
                    <a:pt x="1242" y="1074"/>
                    <a:pt x="1202" y="1044"/>
                  </a:cubicBezTo>
                  <a:cubicBezTo>
                    <a:pt x="1159" y="1026"/>
                    <a:pt x="1116" y="1005"/>
                    <a:pt x="1085" y="983"/>
                  </a:cubicBezTo>
                  <a:cubicBezTo>
                    <a:pt x="1085" y="985"/>
                    <a:pt x="1085" y="987"/>
                    <a:pt x="1085" y="989"/>
                  </a:cubicBezTo>
                  <a:cubicBezTo>
                    <a:pt x="1084" y="1012"/>
                    <a:pt x="1082" y="1040"/>
                    <a:pt x="1078" y="1069"/>
                  </a:cubicBezTo>
                  <a:cubicBezTo>
                    <a:pt x="1067" y="1156"/>
                    <a:pt x="1048" y="1252"/>
                    <a:pt x="1048" y="1252"/>
                  </a:cubicBezTo>
                  <a:cubicBezTo>
                    <a:pt x="1022" y="1209"/>
                    <a:pt x="999" y="1181"/>
                    <a:pt x="978" y="1163"/>
                  </a:cubicBezTo>
                  <a:cubicBezTo>
                    <a:pt x="953" y="1141"/>
                    <a:pt x="932" y="1134"/>
                    <a:pt x="915" y="1134"/>
                  </a:cubicBezTo>
                  <a:cubicBezTo>
                    <a:pt x="913" y="1134"/>
                    <a:pt x="911" y="1134"/>
                    <a:pt x="910" y="1134"/>
                  </a:cubicBezTo>
                  <a:cubicBezTo>
                    <a:pt x="889" y="1137"/>
                    <a:pt x="877" y="1149"/>
                    <a:pt x="873" y="1153"/>
                  </a:cubicBezTo>
                  <a:cubicBezTo>
                    <a:pt x="986" y="1015"/>
                    <a:pt x="1026" y="898"/>
                    <a:pt x="1030" y="887"/>
                  </a:cubicBezTo>
                  <a:cubicBezTo>
                    <a:pt x="1029" y="878"/>
                    <a:pt x="1029" y="869"/>
                    <a:pt x="1029" y="859"/>
                  </a:cubicBezTo>
                  <a:cubicBezTo>
                    <a:pt x="1029" y="859"/>
                    <a:pt x="1029" y="848"/>
                    <a:pt x="1028" y="848"/>
                  </a:cubicBezTo>
                  <a:cubicBezTo>
                    <a:pt x="1028" y="848"/>
                    <a:pt x="1028" y="848"/>
                    <a:pt x="1027" y="848"/>
                  </a:cubicBezTo>
                  <a:cubicBezTo>
                    <a:pt x="1060" y="807"/>
                    <a:pt x="1086" y="772"/>
                    <a:pt x="1104" y="724"/>
                  </a:cubicBezTo>
                  <a:cubicBezTo>
                    <a:pt x="1133" y="694"/>
                    <a:pt x="1149" y="621"/>
                    <a:pt x="1149" y="621"/>
                  </a:cubicBezTo>
                  <a:cubicBezTo>
                    <a:pt x="1174" y="552"/>
                    <a:pt x="1158" y="525"/>
                    <a:pt x="1147" y="515"/>
                  </a:cubicBezTo>
                  <a:cubicBezTo>
                    <a:pt x="1164" y="457"/>
                    <a:pt x="1203" y="292"/>
                    <a:pt x="1111" y="188"/>
                  </a:cubicBezTo>
                  <a:cubicBezTo>
                    <a:pt x="1111" y="188"/>
                    <a:pt x="1075" y="109"/>
                    <a:pt x="932" y="81"/>
                  </a:cubicBezTo>
                  <a:cubicBezTo>
                    <a:pt x="932" y="81"/>
                    <a:pt x="877" y="58"/>
                    <a:pt x="855" y="0"/>
                  </a:cubicBezTo>
                  <a:cubicBezTo>
                    <a:pt x="855" y="0"/>
                    <a:pt x="805" y="7"/>
                    <a:pt x="805" y="50"/>
                  </a:cubicBezTo>
                  <a:cubicBezTo>
                    <a:pt x="781" y="40"/>
                    <a:pt x="781" y="40"/>
                    <a:pt x="781" y="40"/>
                  </a:cubicBezTo>
                  <a:cubicBezTo>
                    <a:pt x="759" y="56"/>
                    <a:pt x="759" y="56"/>
                    <a:pt x="759" y="56"/>
                  </a:cubicBezTo>
                  <a:cubicBezTo>
                    <a:pt x="734" y="40"/>
                    <a:pt x="734" y="40"/>
                    <a:pt x="734" y="40"/>
                  </a:cubicBezTo>
                  <a:cubicBezTo>
                    <a:pt x="734" y="40"/>
                    <a:pt x="732" y="39"/>
                    <a:pt x="728" y="39"/>
                  </a:cubicBezTo>
                  <a:cubicBezTo>
                    <a:pt x="724" y="39"/>
                    <a:pt x="715" y="40"/>
                    <a:pt x="703" y="45"/>
                  </a:cubicBezTo>
                  <a:cubicBezTo>
                    <a:pt x="703" y="45"/>
                    <a:pt x="517" y="116"/>
                    <a:pt x="469" y="264"/>
                  </a:cubicBezTo>
                  <a:cubicBezTo>
                    <a:pt x="469" y="264"/>
                    <a:pt x="442" y="327"/>
                    <a:pt x="475" y="510"/>
                  </a:cubicBezTo>
                  <a:cubicBezTo>
                    <a:pt x="467" y="513"/>
                    <a:pt x="432" y="532"/>
                    <a:pt x="464" y="621"/>
                  </a:cubicBezTo>
                  <a:cubicBezTo>
                    <a:pt x="464" y="621"/>
                    <a:pt x="478" y="687"/>
                    <a:pt x="505" y="719"/>
                  </a:cubicBezTo>
                  <a:cubicBezTo>
                    <a:pt x="520" y="766"/>
                    <a:pt x="543" y="811"/>
                    <a:pt x="572" y="852"/>
                  </a:cubicBezTo>
                  <a:cubicBezTo>
                    <a:pt x="572" y="852"/>
                    <a:pt x="572" y="851"/>
                    <a:pt x="571" y="851"/>
                  </a:cubicBezTo>
                  <a:cubicBezTo>
                    <a:pt x="571" y="851"/>
                    <a:pt x="575" y="869"/>
                    <a:pt x="572" y="893"/>
                  </a:cubicBezTo>
                  <a:cubicBezTo>
                    <a:pt x="578" y="912"/>
                    <a:pt x="632" y="1051"/>
                    <a:pt x="726" y="1156"/>
                  </a:cubicBezTo>
                  <a:cubicBezTo>
                    <a:pt x="721" y="1151"/>
                    <a:pt x="711" y="1143"/>
                    <a:pt x="695" y="1140"/>
                  </a:cubicBezTo>
                  <a:cubicBezTo>
                    <a:pt x="692" y="1140"/>
                    <a:pt x="689" y="1140"/>
                    <a:pt x="686" y="1140"/>
                  </a:cubicBezTo>
                  <a:cubicBezTo>
                    <a:pt x="670" y="1140"/>
                    <a:pt x="651" y="1146"/>
                    <a:pt x="629" y="1164"/>
                  </a:cubicBezTo>
                  <a:cubicBezTo>
                    <a:pt x="607" y="1182"/>
                    <a:pt x="582" y="1211"/>
                    <a:pt x="553" y="1258"/>
                  </a:cubicBezTo>
                  <a:cubicBezTo>
                    <a:pt x="553" y="1258"/>
                    <a:pt x="530" y="1143"/>
                    <a:pt x="520" y="1051"/>
                  </a:cubicBezTo>
                  <a:cubicBezTo>
                    <a:pt x="518" y="1029"/>
                    <a:pt x="517" y="1008"/>
                    <a:pt x="516" y="991"/>
                  </a:cubicBezTo>
                  <a:cubicBezTo>
                    <a:pt x="516" y="987"/>
                    <a:pt x="516" y="984"/>
                    <a:pt x="516" y="981"/>
                  </a:cubicBezTo>
                  <a:cubicBezTo>
                    <a:pt x="488" y="1001"/>
                    <a:pt x="448" y="1021"/>
                    <a:pt x="408" y="1038"/>
                  </a:cubicBezTo>
                  <a:cubicBezTo>
                    <a:pt x="384" y="1071"/>
                    <a:pt x="367" y="1110"/>
                    <a:pt x="364" y="1144"/>
                  </a:cubicBezTo>
                  <a:cubicBezTo>
                    <a:pt x="377" y="1149"/>
                    <a:pt x="387" y="1160"/>
                    <a:pt x="392" y="1174"/>
                  </a:cubicBezTo>
                  <a:cubicBezTo>
                    <a:pt x="432" y="1190"/>
                    <a:pt x="469" y="1231"/>
                    <a:pt x="497" y="1290"/>
                  </a:cubicBezTo>
                  <a:cubicBezTo>
                    <a:pt x="501" y="1298"/>
                    <a:pt x="500" y="1306"/>
                    <a:pt x="496" y="1313"/>
                  </a:cubicBezTo>
                  <a:cubicBezTo>
                    <a:pt x="514" y="1357"/>
                    <a:pt x="524" y="1405"/>
                    <a:pt x="524" y="1446"/>
                  </a:cubicBezTo>
                  <a:cubicBezTo>
                    <a:pt x="524" y="1516"/>
                    <a:pt x="519" y="1545"/>
                    <a:pt x="472" y="1553"/>
                  </a:cubicBezTo>
                  <a:cubicBezTo>
                    <a:pt x="468" y="1558"/>
                    <a:pt x="463" y="1561"/>
                    <a:pt x="457" y="1561"/>
                  </a:cubicBezTo>
                  <a:cubicBezTo>
                    <a:pt x="416" y="1561"/>
                    <a:pt x="416" y="1561"/>
                    <a:pt x="416" y="1561"/>
                  </a:cubicBezTo>
                  <a:cubicBezTo>
                    <a:pt x="405" y="1561"/>
                    <a:pt x="396" y="1552"/>
                    <a:pt x="396" y="1541"/>
                  </a:cubicBezTo>
                  <a:cubicBezTo>
                    <a:pt x="396" y="1541"/>
                    <a:pt x="396" y="1541"/>
                    <a:pt x="396" y="1541"/>
                  </a:cubicBezTo>
                  <a:cubicBezTo>
                    <a:pt x="396" y="1530"/>
                    <a:pt x="405" y="1522"/>
                    <a:pt x="416" y="1522"/>
                  </a:cubicBezTo>
                  <a:cubicBezTo>
                    <a:pt x="457" y="1522"/>
                    <a:pt x="457" y="1522"/>
                    <a:pt x="457" y="1522"/>
                  </a:cubicBezTo>
                  <a:cubicBezTo>
                    <a:pt x="461" y="1522"/>
                    <a:pt x="464" y="1523"/>
                    <a:pt x="467" y="1525"/>
                  </a:cubicBezTo>
                  <a:cubicBezTo>
                    <a:pt x="480" y="1523"/>
                    <a:pt x="485" y="1519"/>
                    <a:pt x="488" y="1514"/>
                  </a:cubicBezTo>
                  <a:cubicBezTo>
                    <a:pt x="494" y="1503"/>
                    <a:pt x="495" y="1482"/>
                    <a:pt x="495" y="1446"/>
                  </a:cubicBezTo>
                  <a:cubicBezTo>
                    <a:pt x="495" y="1408"/>
                    <a:pt x="485" y="1364"/>
                    <a:pt x="469" y="1323"/>
                  </a:cubicBezTo>
                  <a:cubicBezTo>
                    <a:pt x="462" y="1321"/>
                    <a:pt x="457" y="1317"/>
                    <a:pt x="454" y="1311"/>
                  </a:cubicBezTo>
                  <a:cubicBezTo>
                    <a:pt x="425" y="1250"/>
                    <a:pt x="386" y="1214"/>
                    <a:pt x="350" y="1214"/>
                  </a:cubicBezTo>
                  <a:cubicBezTo>
                    <a:pt x="314" y="1214"/>
                    <a:pt x="274" y="1253"/>
                    <a:pt x="245" y="1316"/>
                  </a:cubicBezTo>
                  <a:cubicBezTo>
                    <a:pt x="242" y="1323"/>
                    <a:pt x="235" y="1328"/>
                    <a:pt x="227" y="1329"/>
                  </a:cubicBezTo>
                  <a:cubicBezTo>
                    <a:pt x="212" y="1368"/>
                    <a:pt x="203" y="1410"/>
                    <a:pt x="203" y="1446"/>
                  </a:cubicBezTo>
                  <a:cubicBezTo>
                    <a:pt x="203" y="1481"/>
                    <a:pt x="205" y="1504"/>
                    <a:pt x="211" y="1514"/>
                  </a:cubicBezTo>
                  <a:cubicBezTo>
                    <a:pt x="214" y="1519"/>
                    <a:pt x="220" y="1523"/>
                    <a:pt x="234" y="1525"/>
                  </a:cubicBezTo>
                  <a:cubicBezTo>
                    <a:pt x="237" y="1523"/>
                    <a:pt x="241" y="1522"/>
                    <a:pt x="245" y="1522"/>
                  </a:cubicBezTo>
                  <a:cubicBezTo>
                    <a:pt x="286" y="1522"/>
                    <a:pt x="286" y="1522"/>
                    <a:pt x="286" y="1522"/>
                  </a:cubicBezTo>
                  <a:cubicBezTo>
                    <a:pt x="297" y="1522"/>
                    <a:pt x="305" y="1531"/>
                    <a:pt x="305" y="1541"/>
                  </a:cubicBezTo>
                  <a:cubicBezTo>
                    <a:pt x="305" y="1541"/>
                    <a:pt x="305" y="1541"/>
                    <a:pt x="305" y="1541"/>
                  </a:cubicBezTo>
                  <a:cubicBezTo>
                    <a:pt x="305" y="1552"/>
                    <a:pt x="297" y="1561"/>
                    <a:pt x="286" y="1561"/>
                  </a:cubicBezTo>
                  <a:cubicBezTo>
                    <a:pt x="245" y="1561"/>
                    <a:pt x="245" y="1561"/>
                    <a:pt x="245" y="1561"/>
                  </a:cubicBezTo>
                  <a:cubicBezTo>
                    <a:pt x="239" y="1561"/>
                    <a:pt x="234" y="1558"/>
                    <a:pt x="230" y="1554"/>
                  </a:cubicBezTo>
                  <a:cubicBezTo>
                    <a:pt x="211" y="1551"/>
                    <a:pt x="196" y="1545"/>
                    <a:pt x="187" y="1530"/>
                  </a:cubicBezTo>
                  <a:cubicBezTo>
                    <a:pt x="176" y="1513"/>
                    <a:pt x="174" y="1488"/>
                    <a:pt x="174" y="1446"/>
                  </a:cubicBezTo>
                  <a:cubicBezTo>
                    <a:pt x="174" y="1406"/>
                    <a:pt x="184" y="1359"/>
                    <a:pt x="201" y="1316"/>
                  </a:cubicBezTo>
                  <a:cubicBezTo>
                    <a:pt x="198" y="1310"/>
                    <a:pt x="198" y="1302"/>
                    <a:pt x="201" y="1295"/>
                  </a:cubicBezTo>
                  <a:cubicBezTo>
                    <a:pt x="218" y="1259"/>
                    <a:pt x="239" y="1228"/>
                    <a:pt x="262" y="1206"/>
                  </a:cubicBezTo>
                  <a:cubicBezTo>
                    <a:pt x="276" y="1193"/>
                    <a:pt x="291" y="1182"/>
                    <a:pt x="307" y="1175"/>
                  </a:cubicBezTo>
                  <a:cubicBezTo>
                    <a:pt x="311" y="1160"/>
                    <a:pt x="322" y="1148"/>
                    <a:pt x="335" y="1143"/>
                  </a:cubicBezTo>
                  <a:cubicBezTo>
                    <a:pt x="337" y="1116"/>
                    <a:pt x="347" y="1086"/>
                    <a:pt x="362" y="1057"/>
                  </a:cubicBezTo>
                  <a:cubicBezTo>
                    <a:pt x="302" y="1080"/>
                    <a:pt x="252" y="1096"/>
                    <a:pt x="252" y="1096"/>
                  </a:cubicBezTo>
                  <a:cubicBezTo>
                    <a:pt x="170" y="1127"/>
                    <a:pt x="135" y="1175"/>
                    <a:pt x="135" y="1175"/>
                  </a:cubicBezTo>
                  <a:cubicBezTo>
                    <a:pt x="35" y="1323"/>
                    <a:pt x="7" y="1504"/>
                    <a:pt x="0" y="1566"/>
                  </a:cubicBezTo>
                  <a:cubicBezTo>
                    <a:pt x="0" y="1651"/>
                    <a:pt x="357" y="1719"/>
                    <a:pt x="798" y="1719"/>
                  </a:cubicBezTo>
                  <a:cubicBezTo>
                    <a:pt x="1240" y="1719"/>
                    <a:pt x="1597" y="1651"/>
                    <a:pt x="1597" y="1566"/>
                  </a:cubicBezTo>
                  <a:cubicBezTo>
                    <a:pt x="1590" y="1504"/>
                    <a:pt x="1562" y="1323"/>
                    <a:pt x="1462" y="1175"/>
                  </a:cubicBezTo>
                  <a:close/>
                  <a:moveTo>
                    <a:pt x="1137" y="1506"/>
                  </a:moveTo>
                  <a:cubicBezTo>
                    <a:pt x="1070" y="1506"/>
                    <a:pt x="1070" y="1506"/>
                    <a:pt x="1070" y="1506"/>
                  </a:cubicBezTo>
                  <a:cubicBezTo>
                    <a:pt x="1070" y="1573"/>
                    <a:pt x="1070" y="1573"/>
                    <a:pt x="1070" y="1573"/>
                  </a:cubicBezTo>
                  <a:cubicBezTo>
                    <a:pt x="1013" y="1573"/>
                    <a:pt x="1013" y="1573"/>
                    <a:pt x="1013" y="1573"/>
                  </a:cubicBezTo>
                  <a:cubicBezTo>
                    <a:pt x="1013" y="1506"/>
                    <a:pt x="1013" y="1506"/>
                    <a:pt x="1013" y="1506"/>
                  </a:cubicBezTo>
                  <a:cubicBezTo>
                    <a:pt x="946" y="1506"/>
                    <a:pt x="946" y="1506"/>
                    <a:pt x="946" y="1506"/>
                  </a:cubicBezTo>
                  <a:cubicBezTo>
                    <a:pt x="946" y="1449"/>
                    <a:pt x="946" y="1449"/>
                    <a:pt x="946" y="1449"/>
                  </a:cubicBezTo>
                  <a:cubicBezTo>
                    <a:pt x="1013" y="1449"/>
                    <a:pt x="1013" y="1449"/>
                    <a:pt x="1013" y="1449"/>
                  </a:cubicBezTo>
                  <a:cubicBezTo>
                    <a:pt x="1013" y="1382"/>
                    <a:pt x="1013" y="1382"/>
                    <a:pt x="1013" y="1382"/>
                  </a:cubicBezTo>
                  <a:cubicBezTo>
                    <a:pt x="1070" y="1382"/>
                    <a:pt x="1070" y="1382"/>
                    <a:pt x="1070" y="1382"/>
                  </a:cubicBezTo>
                  <a:cubicBezTo>
                    <a:pt x="1070" y="1449"/>
                    <a:pt x="1070" y="1449"/>
                    <a:pt x="1070" y="1449"/>
                  </a:cubicBezTo>
                  <a:cubicBezTo>
                    <a:pt x="1137" y="1449"/>
                    <a:pt x="1137" y="1449"/>
                    <a:pt x="1137" y="1449"/>
                  </a:cubicBezTo>
                  <a:lnTo>
                    <a:pt x="1137" y="15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7480167" y="2253815"/>
              <a:ext cx="57215" cy="54139"/>
            </a:xfrm>
            <a:custGeom>
              <a:avLst/>
              <a:gdLst>
                <a:gd name="T0" fmla="*/ 2147483646 w 102"/>
                <a:gd name="T1" fmla="*/ 2147483646 h 96"/>
                <a:gd name="T2" fmla="*/ 2147483646 w 102"/>
                <a:gd name="T3" fmla="*/ 2147483646 h 96"/>
                <a:gd name="T4" fmla="*/ 2147483646 w 102"/>
                <a:gd name="T5" fmla="*/ 2147483646 h 96"/>
                <a:gd name="T6" fmla="*/ 2147483646 w 102"/>
                <a:gd name="T7" fmla="*/ 2147483646 h 96"/>
                <a:gd name="T8" fmla="*/ 2147483646 w 102"/>
                <a:gd name="T9" fmla="*/ 2147483646 h 96"/>
                <a:gd name="T10" fmla="*/ 2147483646 w 102"/>
                <a:gd name="T11" fmla="*/ 0 h 96"/>
                <a:gd name="T12" fmla="*/ 2147483646 w 102"/>
                <a:gd name="T13" fmla="*/ 2147483646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96">
                  <a:moveTo>
                    <a:pt x="10" y="26"/>
                  </a:moveTo>
                  <a:cubicBezTo>
                    <a:pt x="0" y="49"/>
                    <a:pt x="10" y="76"/>
                    <a:pt x="32" y="86"/>
                  </a:cubicBezTo>
                  <a:cubicBezTo>
                    <a:pt x="55" y="96"/>
                    <a:pt x="82" y="86"/>
                    <a:pt x="93" y="64"/>
                  </a:cubicBezTo>
                  <a:cubicBezTo>
                    <a:pt x="102" y="44"/>
                    <a:pt x="95" y="21"/>
                    <a:pt x="79" y="9"/>
                  </a:cubicBezTo>
                  <a:cubicBezTo>
                    <a:pt x="76" y="7"/>
                    <a:pt x="73" y="5"/>
                    <a:pt x="70" y="4"/>
                  </a:cubicBezTo>
                  <a:cubicBezTo>
                    <a:pt x="64" y="1"/>
                    <a:pt x="57" y="0"/>
                    <a:pt x="51" y="0"/>
                  </a:cubicBezTo>
                  <a:cubicBezTo>
                    <a:pt x="34" y="0"/>
                    <a:pt x="18" y="10"/>
                    <a:pt x="10" y="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685783"/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36711" y="3032023"/>
            <a:ext cx="695333" cy="637700"/>
            <a:chOff x="-4265613" y="1497013"/>
            <a:chExt cx="4098925" cy="3759199"/>
          </a:xfrm>
          <a:solidFill>
            <a:schemeClr val="accent1"/>
          </a:solidFill>
        </p:grpSpPr>
        <p:sp>
          <p:nvSpPr>
            <p:cNvPr id="65" name="Freeform 32"/>
            <p:cNvSpPr>
              <a:spLocks noEditPoints="1"/>
            </p:cNvSpPr>
            <p:nvPr/>
          </p:nvSpPr>
          <p:spPr bwMode="auto">
            <a:xfrm>
              <a:off x="-4240213" y="1497013"/>
              <a:ext cx="4073525" cy="3759199"/>
            </a:xfrm>
            <a:custGeom>
              <a:avLst/>
              <a:gdLst>
                <a:gd name="T0" fmla="*/ 1808 w 1857"/>
                <a:gd name="T1" fmla="*/ 653 h 1714"/>
                <a:gd name="T2" fmla="*/ 1810 w 1857"/>
                <a:gd name="T3" fmla="*/ 1462 h 1714"/>
                <a:gd name="T4" fmla="*/ 1700 w 1857"/>
                <a:gd name="T5" fmla="*/ 1283 h 1714"/>
                <a:gd name="T6" fmla="*/ 1570 w 1857"/>
                <a:gd name="T7" fmla="*/ 1150 h 1714"/>
                <a:gd name="T8" fmla="*/ 1736 w 1857"/>
                <a:gd name="T9" fmla="*/ 1150 h 1714"/>
                <a:gd name="T10" fmla="*/ 1700 w 1857"/>
                <a:gd name="T11" fmla="*/ 997 h 1714"/>
                <a:gd name="T12" fmla="*/ 1570 w 1857"/>
                <a:gd name="T13" fmla="*/ 863 h 1714"/>
                <a:gd name="T14" fmla="*/ 1736 w 1857"/>
                <a:gd name="T15" fmla="*/ 863 h 1714"/>
                <a:gd name="T16" fmla="*/ 49 w 1857"/>
                <a:gd name="T17" fmla="*/ 1525 h 1714"/>
                <a:gd name="T18" fmla="*/ 1842 w 1857"/>
                <a:gd name="T19" fmla="*/ 1714 h 1714"/>
                <a:gd name="T20" fmla="*/ 726 w 1857"/>
                <a:gd name="T21" fmla="*/ 488 h 1714"/>
                <a:gd name="T22" fmla="*/ 1165 w 1857"/>
                <a:gd name="T23" fmla="*/ 48 h 1714"/>
                <a:gd name="T24" fmla="*/ 677 w 1857"/>
                <a:gd name="T25" fmla="*/ 48 h 1714"/>
                <a:gd name="T26" fmla="*/ 811 w 1857"/>
                <a:gd name="T27" fmla="*/ 201 h 1714"/>
                <a:gd name="T28" fmla="*/ 923 w 1857"/>
                <a:gd name="T29" fmla="*/ 89 h 1714"/>
                <a:gd name="T30" fmla="*/ 1035 w 1857"/>
                <a:gd name="T31" fmla="*/ 201 h 1714"/>
                <a:gd name="T32" fmla="*/ 968 w 1857"/>
                <a:gd name="T33" fmla="*/ 290 h 1714"/>
                <a:gd name="T34" fmla="*/ 878 w 1857"/>
                <a:gd name="T35" fmla="*/ 358 h 1714"/>
                <a:gd name="T36" fmla="*/ 766 w 1857"/>
                <a:gd name="T37" fmla="*/ 246 h 1714"/>
                <a:gd name="T38" fmla="*/ 859 w 1857"/>
                <a:gd name="T39" fmla="*/ 1213 h 1714"/>
                <a:gd name="T40" fmla="*/ 1023 w 1857"/>
                <a:gd name="T41" fmla="*/ 1460 h 1714"/>
                <a:gd name="T42" fmla="*/ 1371 w 1857"/>
                <a:gd name="T43" fmla="*/ 367 h 1714"/>
                <a:gd name="T44" fmla="*/ 1118 w 1857"/>
                <a:gd name="T45" fmla="*/ 549 h 1714"/>
                <a:gd name="T46" fmla="*/ 613 w 1857"/>
                <a:gd name="T47" fmla="*/ 367 h 1714"/>
                <a:gd name="T48" fmla="*/ 424 w 1857"/>
                <a:gd name="T49" fmla="*/ 1458 h 1714"/>
                <a:gd name="T50" fmla="*/ 823 w 1857"/>
                <a:gd name="T51" fmla="*/ 1250 h 1714"/>
                <a:gd name="T52" fmla="*/ 1275 w 1857"/>
                <a:gd name="T53" fmla="*/ 645 h 1714"/>
                <a:gd name="T54" fmla="*/ 1275 w 1857"/>
                <a:gd name="T55" fmla="*/ 814 h 1714"/>
                <a:gd name="T56" fmla="*/ 1146 w 1857"/>
                <a:gd name="T57" fmla="*/ 681 h 1714"/>
                <a:gd name="T58" fmla="*/ 1275 w 1857"/>
                <a:gd name="T59" fmla="*/ 931 h 1714"/>
                <a:gd name="T60" fmla="*/ 1275 w 1857"/>
                <a:gd name="T61" fmla="*/ 1101 h 1714"/>
                <a:gd name="T62" fmla="*/ 1146 w 1857"/>
                <a:gd name="T63" fmla="*/ 967 h 1714"/>
                <a:gd name="T64" fmla="*/ 970 w 1857"/>
                <a:gd name="T65" fmla="*/ 645 h 1714"/>
                <a:gd name="T66" fmla="*/ 970 w 1857"/>
                <a:gd name="T67" fmla="*/ 814 h 1714"/>
                <a:gd name="T68" fmla="*/ 840 w 1857"/>
                <a:gd name="T69" fmla="*/ 681 h 1714"/>
                <a:gd name="T70" fmla="*/ 970 w 1857"/>
                <a:gd name="T71" fmla="*/ 931 h 1714"/>
                <a:gd name="T72" fmla="*/ 970 w 1857"/>
                <a:gd name="T73" fmla="*/ 1101 h 1714"/>
                <a:gd name="T74" fmla="*/ 840 w 1857"/>
                <a:gd name="T75" fmla="*/ 967 h 1714"/>
                <a:gd name="T76" fmla="*/ 571 w 1857"/>
                <a:gd name="T77" fmla="*/ 1103 h 1714"/>
                <a:gd name="T78" fmla="*/ 571 w 1857"/>
                <a:gd name="T79" fmla="*/ 933 h 1714"/>
                <a:gd name="T80" fmla="*/ 700 w 1857"/>
                <a:gd name="T81" fmla="*/ 1067 h 1714"/>
                <a:gd name="T82" fmla="*/ 571 w 1857"/>
                <a:gd name="T83" fmla="*/ 814 h 1714"/>
                <a:gd name="T84" fmla="*/ 571 w 1857"/>
                <a:gd name="T85" fmla="*/ 645 h 1714"/>
                <a:gd name="T86" fmla="*/ 700 w 1857"/>
                <a:gd name="T87" fmla="*/ 778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7" h="1714">
                  <a:moveTo>
                    <a:pt x="1857" y="1470"/>
                  </a:moveTo>
                  <a:cubicBezTo>
                    <a:pt x="1857" y="702"/>
                    <a:pt x="1857" y="702"/>
                    <a:pt x="1857" y="702"/>
                  </a:cubicBezTo>
                  <a:cubicBezTo>
                    <a:pt x="1857" y="672"/>
                    <a:pt x="1838" y="653"/>
                    <a:pt x="1808" y="653"/>
                  </a:cubicBezTo>
                  <a:cubicBezTo>
                    <a:pt x="1477" y="653"/>
                    <a:pt x="1477" y="653"/>
                    <a:pt x="1477" y="653"/>
                  </a:cubicBezTo>
                  <a:cubicBezTo>
                    <a:pt x="1477" y="1462"/>
                    <a:pt x="1477" y="1462"/>
                    <a:pt x="1477" y="1462"/>
                  </a:cubicBezTo>
                  <a:cubicBezTo>
                    <a:pt x="1810" y="1462"/>
                    <a:pt x="1810" y="1462"/>
                    <a:pt x="1810" y="1462"/>
                  </a:cubicBezTo>
                  <a:cubicBezTo>
                    <a:pt x="1825" y="1462"/>
                    <a:pt x="1844" y="1464"/>
                    <a:pt x="1857" y="1470"/>
                  </a:cubicBezTo>
                  <a:close/>
                  <a:moveTo>
                    <a:pt x="1736" y="1247"/>
                  </a:moveTo>
                  <a:cubicBezTo>
                    <a:pt x="1736" y="1267"/>
                    <a:pt x="1719" y="1283"/>
                    <a:pt x="1700" y="1283"/>
                  </a:cubicBezTo>
                  <a:cubicBezTo>
                    <a:pt x="1606" y="1283"/>
                    <a:pt x="1606" y="1283"/>
                    <a:pt x="1606" y="1283"/>
                  </a:cubicBezTo>
                  <a:cubicBezTo>
                    <a:pt x="1587" y="1283"/>
                    <a:pt x="1570" y="1267"/>
                    <a:pt x="1570" y="1247"/>
                  </a:cubicBezTo>
                  <a:cubicBezTo>
                    <a:pt x="1570" y="1150"/>
                    <a:pt x="1570" y="1150"/>
                    <a:pt x="1570" y="1150"/>
                  </a:cubicBezTo>
                  <a:cubicBezTo>
                    <a:pt x="1570" y="1131"/>
                    <a:pt x="1587" y="1114"/>
                    <a:pt x="1606" y="1114"/>
                  </a:cubicBezTo>
                  <a:cubicBezTo>
                    <a:pt x="1700" y="1114"/>
                    <a:pt x="1700" y="1114"/>
                    <a:pt x="1700" y="1114"/>
                  </a:cubicBezTo>
                  <a:cubicBezTo>
                    <a:pt x="1719" y="1114"/>
                    <a:pt x="1736" y="1131"/>
                    <a:pt x="1736" y="1150"/>
                  </a:cubicBezTo>
                  <a:lnTo>
                    <a:pt x="1736" y="1247"/>
                  </a:lnTo>
                  <a:close/>
                  <a:moveTo>
                    <a:pt x="1736" y="961"/>
                  </a:moveTo>
                  <a:cubicBezTo>
                    <a:pt x="1736" y="980"/>
                    <a:pt x="1719" y="997"/>
                    <a:pt x="1700" y="997"/>
                  </a:cubicBezTo>
                  <a:cubicBezTo>
                    <a:pt x="1606" y="997"/>
                    <a:pt x="1606" y="997"/>
                    <a:pt x="1606" y="997"/>
                  </a:cubicBezTo>
                  <a:cubicBezTo>
                    <a:pt x="1587" y="997"/>
                    <a:pt x="1570" y="980"/>
                    <a:pt x="1570" y="961"/>
                  </a:cubicBezTo>
                  <a:cubicBezTo>
                    <a:pt x="1570" y="863"/>
                    <a:pt x="1570" y="863"/>
                    <a:pt x="1570" y="863"/>
                  </a:cubicBezTo>
                  <a:cubicBezTo>
                    <a:pt x="1570" y="844"/>
                    <a:pt x="1587" y="827"/>
                    <a:pt x="1606" y="827"/>
                  </a:cubicBezTo>
                  <a:cubicBezTo>
                    <a:pt x="1700" y="827"/>
                    <a:pt x="1700" y="827"/>
                    <a:pt x="1700" y="827"/>
                  </a:cubicBezTo>
                  <a:cubicBezTo>
                    <a:pt x="1719" y="827"/>
                    <a:pt x="1736" y="844"/>
                    <a:pt x="1736" y="863"/>
                  </a:cubicBezTo>
                  <a:lnTo>
                    <a:pt x="1736" y="961"/>
                  </a:lnTo>
                  <a:close/>
                  <a:moveTo>
                    <a:pt x="1791" y="1525"/>
                  </a:moveTo>
                  <a:cubicBezTo>
                    <a:pt x="49" y="1525"/>
                    <a:pt x="49" y="1525"/>
                    <a:pt x="49" y="1525"/>
                  </a:cubicBezTo>
                  <a:cubicBezTo>
                    <a:pt x="19" y="1525"/>
                    <a:pt x="0" y="1545"/>
                    <a:pt x="0" y="1574"/>
                  </a:cubicBezTo>
                  <a:cubicBezTo>
                    <a:pt x="0" y="1714"/>
                    <a:pt x="0" y="1714"/>
                    <a:pt x="0" y="1714"/>
                  </a:cubicBezTo>
                  <a:cubicBezTo>
                    <a:pt x="1842" y="1714"/>
                    <a:pt x="1842" y="1714"/>
                    <a:pt x="1842" y="1714"/>
                  </a:cubicBezTo>
                  <a:cubicBezTo>
                    <a:pt x="1842" y="1574"/>
                    <a:pt x="1842" y="1574"/>
                    <a:pt x="1842" y="1574"/>
                  </a:cubicBezTo>
                  <a:cubicBezTo>
                    <a:pt x="1840" y="1545"/>
                    <a:pt x="1821" y="1525"/>
                    <a:pt x="1791" y="1525"/>
                  </a:cubicBezTo>
                  <a:close/>
                  <a:moveTo>
                    <a:pt x="726" y="488"/>
                  </a:moveTo>
                  <a:cubicBezTo>
                    <a:pt x="1116" y="488"/>
                    <a:pt x="1116" y="488"/>
                    <a:pt x="1116" y="488"/>
                  </a:cubicBezTo>
                  <a:cubicBezTo>
                    <a:pt x="1146" y="488"/>
                    <a:pt x="1165" y="469"/>
                    <a:pt x="1165" y="439"/>
                  </a:cubicBezTo>
                  <a:cubicBezTo>
                    <a:pt x="1165" y="48"/>
                    <a:pt x="1165" y="48"/>
                    <a:pt x="1165" y="48"/>
                  </a:cubicBezTo>
                  <a:cubicBezTo>
                    <a:pt x="1165" y="19"/>
                    <a:pt x="1146" y="0"/>
                    <a:pt x="1116" y="0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698" y="0"/>
                    <a:pt x="677" y="19"/>
                    <a:pt x="677" y="48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7" y="464"/>
                    <a:pt x="700" y="488"/>
                    <a:pt x="726" y="488"/>
                  </a:cubicBezTo>
                  <a:close/>
                  <a:moveTo>
                    <a:pt x="811" y="201"/>
                  </a:moveTo>
                  <a:cubicBezTo>
                    <a:pt x="878" y="201"/>
                    <a:pt x="878" y="201"/>
                    <a:pt x="878" y="201"/>
                  </a:cubicBezTo>
                  <a:cubicBezTo>
                    <a:pt x="878" y="133"/>
                    <a:pt x="878" y="133"/>
                    <a:pt x="878" y="133"/>
                  </a:cubicBezTo>
                  <a:cubicBezTo>
                    <a:pt x="878" y="108"/>
                    <a:pt x="898" y="89"/>
                    <a:pt x="923" y="89"/>
                  </a:cubicBezTo>
                  <a:cubicBezTo>
                    <a:pt x="948" y="89"/>
                    <a:pt x="968" y="108"/>
                    <a:pt x="968" y="133"/>
                  </a:cubicBezTo>
                  <a:cubicBezTo>
                    <a:pt x="968" y="201"/>
                    <a:pt x="968" y="201"/>
                    <a:pt x="968" y="201"/>
                  </a:cubicBezTo>
                  <a:cubicBezTo>
                    <a:pt x="1035" y="201"/>
                    <a:pt x="1035" y="201"/>
                    <a:pt x="1035" y="201"/>
                  </a:cubicBezTo>
                  <a:cubicBezTo>
                    <a:pt x="1061" y="201"/>
                    <a:pt x="1080" y="220"/>
                    <a:pt x="1080" y="246"/>
                  </a:cubicBezTo>
                  <a:cubicBezTo>
                    <a:pt x="1080" y="271"/>
                    <a:pt x="1061" y="290"/>
                    <a:pt x="1035" y="290"/>
                  </a:cubicBezTo>
                  <a:cubicBezTo>
                    <a:pt x="968" y="290"/>
                    <a:pt x="968" y="290"/>
                    <a:pt x="968" y="290"/>
                  </a:cubicBezTo>
                  <a:cubicBezTo>
                    <a:pt x="968" y="358"/>
                    <a:pt x="968" y="358"/>
                    <a:pt x="968" y="358"/>
                  </a:cubicBezTo>
                  <a:cubicBezTo>
                    <a:pt x="968" y="384"/>
                    <a:pt x="948" y="403"/>
                    <a:pt x="923" y="403"/>
                  </a:cubicBezTo>
                  <a:cubicBezTo>
                    <a:pt x="898" y="403"/>
                    <a:pt x="878" y="384"/>
                    <a:pt x="878" y="358"/>
                  </a:cubicBezTo>
                  <a:cubicBezTo>
                    <a:pt x="878" y="290"/>
                    <a:pt x="878" y="290"/>
                    <a:pt x="878" y="290"/>
                  </a:cubicBezTo>
                  <a:cubicBezTo>
                    <a:pt x="811" y="290"/>
                    <a:pt x="811" y="290"/>
                    <a:pt x="811" y="290"/>
                  </a:cubicBezTo>
                  <a:cubicBezTo>
                    <a:pt x="785" y="290"/>
                    <a:pt x="766" y="271"/>
                    <a:pt x="766" y="246"/>
                  </a:cubicBezTo>
                  <a:cubicBezTo>
                    <a:pt x="766" y="220"/>
                    <a:pt x="787" y="201"/>
                    <a:pt x="811" y="201"/>
                  </a:cubicBezTo>
                  <a:close/>
                  <a:moveTo>
                    <a:pt x="823" y="1250"/>
                  </a:moveTo>
                  <a:cubicBezTo>
                    <a:pt x="823" y="1230"/>
                    <a:pt x="840" y="1213"/>
                    <a:pt x="859" y="1213"/>
                  </a:cubicBezTo>
                  <a:cubicBezTo>
                    <a:pt x="987" y="1213"/>
                    <a:pt x="987" y="1213"/>
                    <a:pt x="987" y="1213"/>
                  </a:cubicBezTo>
                  <a:cubicBezTo>
                    <a:pt x="1006" y="1213"/>
                    <a:pt x="1023" y="1230"/>
                    <a:pt x="1023" y="1250"/>
                  </a:cubicBezTo>
                  <a:cubicBezTo>
                    <a:pt x="1023" y="1460"/>
                    <a:pt x="1023" y="1460"/>
                    <a:pt x="1023" y="1460"/>
                  </a:cubicBezTo>
                  <a:cubicBezTo>
                    <a:pt x="1420" y="1460"/>
                    <a:pt x="1420" y="1460"/>
                    <a:pt x="1420" y="1460"/>
                  </a:cubicBezTo>
                  <a:cubicBezTo>
                    <a:pt x="1420" y="415"/>
                    <a:pt x="1420" y="415"/>
                    <a:pt x="1420" y="415"/>
                  </a:cubicBezTo>
                  <a:cubicBezTo>
                    <a:pt x="1420" y="386"/>
                    <a:pt x="1401" y="367"/>
                    <a:pt x="1371" y="367"/>
                  </a:cubicBezTo>
                  <a:cubicBezTo>
                    <a:pt x="1231" y="367"/>
                    <a:pt x="1231" y="367"/>
                    <a:pt x="1231" y="367"/>
                  </a:cubicBezTo>
                  <a:cubicBezTo>
                    <a:pt x="1231" y="437"/>
                    <a:pt x="1231" y="437"/>
                    <a:pt x="1231" y="437"/>
                  </a:cubicBezTo>
                  <a:cubicBezTo>
                    <a:pt x="1231" y="498"/>
                    <a:pt x="1182" y="549"/>
                    <a:pt x="1118" y="549"/>
                  </a:cubicBezTo>
                  <a:cubicBezTo>
                    <a:pt x="726" y="549"/>
                    <a:pt x="726" y="549"/>
                    <a:pt x="726" y="549"/>
                  </a:cubicBezTo>
                  <a:cubicBezTo>
                    <a:pt x="664" y="549"/>
                    <a:pt x="613" y="500"/>
                    <a:pt x="613" y="437"/>
                  </a:cubicBezTo>
                  <a:cubicBezTo>
                    <a:pt x="613" y="367"/>
                    <a:pt x="613" y="367"/>
                    <a:pt x="613" y="367"/>
                  </a:cubicBezTo>
                  <a:cubicBezTo>
                    <a:pt x="473" y="367"/>
                    <a:pt x="473" y="367"/>
                    <a:pt x="473" y="367"/>
                  </a:cubicBezTo>
                  <a:cubicBezTo>
                    <a:pt x="443" y="367"/>
                    <a:pt x="424" y="386"/>
                    <a:pt x="424" y="415"/>
                  </a:cubicBezTo>
                  <a:cubicBezTo>
                    <a:pt x="424" y="1458"/>
                    <a:pt x="424" y="1458"/>
                    <a:pt x="424" y="1458"/>
                  </a:cubicBezTo>
                  <a:cubicBezTo>
                    <a:pt x="821" y="1458"/>
                    <a:pt x="821" y="1458"/>
                    <a:pt x="821" y="1458"/>
                  </a:cubicBezTo>
                  <a:cubicBezTo>
                    <a:pt x="821" y="1250"/>
                    <a:pt x="821" y="1250"/>
                    <a:pt x="821" y="1250"/>
                  </a:cubicBezTo>
                  <a:lnTo>
                    <a:pt x="823" y="1250"/>
                  </a:lnTo>
                  <a:close/>
                  <a:moveTo>
                    <a:pt x="1146" y="681"/>
                  </a:moveTo>
                  <a:cubicBezTo>
                    <a:pt x="1146" y="662"/>
                    <a:pt x="1163" y="645"/>
                    <a:pt x="1182" y="645"/>
                  </a:cubicBezTo>
                  <a:cubicBezTo>
                    <a:pt x="1275" y="645"/>
                    <a:pt x="1275" y="645"/>
                    <a:pt x="1275" y="645"/>
                  </a:cubicBezTo>
                  <a:cubicBezTo>
                    <a:pt x="1294" y="645"/>
                    <a:pt x="1311" y="662"/>
                    <a:pt x="1311" y="681"/>
                  </a:cubicBezTo>
                  <a:cubicBezTo>
                    <a:pt x="1311" y="778"/>
                    <a:pt x="1311" y="778"/>
                    <a:pt x="1311" y="778"/>
                  </a:cubicBezTo>
                  <a:cubicBezTo>
                    <a:pt x="1311" y="797"/>
                    <a:pt x="1294" y="814"/>
                    <a:pt x="1275" y="814"/>
                  </a:cubicBezTo>
                  <a:cubicBezTo>
                    <a:pt x="1182" y="814"/>
                    <a:pt x="1182" y="814"/>
                    <a:pt x="1182" y="814"/>
                  </a:cubicBezTo>
                  <a:cubicBezTo>
                    <a:pt x="1163" y="814"/>
                    <a:pt x="1146" y="797"/>
                    <a:pt x="1146" y="778"/>
                  </a:cubicBezTo>
                  <a:lnTo>
                    <a:pt x="1146" y="681"/>
                  </a:lnTo>
                  <a:close/>
                  <a:moveTo>
                    <a:pt x="1146" y="967"/>
                  </a:moveTo>
                  <a:cubicBezTo>
                    <a:pt x="1146" y="948"/>
                    <a:pt x="1163" y="931"/>
                    <a:pt x="1182" y="931"/>
                  </a:cubicBezTo>
                  <a:cubicBezTo>
                    <a:pt x="1275" y="931"/>
                    <a:pt x="1275" y="931"/>
                    <a:pt x="1275" y="931"/>
                  </a:cubicBezTo>
                  <a:cubicBezTo>
                    <a:pt x="1294" y="931"/>
                    <a:pt x="1311" y="948"/>
                    <a:pt x="1311" y="967"/>
                  </a:cubicBezTo>
                  <a:cubicBezTo>
                    <a:pt x="1311" y="1065"/>
                    <a:pt x="1311" y="1065"/>
                    <a:pt x="1311" y="1065"/>
                  </a:cubicBezTo>
                  <a:cubicBezTo>
                    <a:pt x="1311" y="1084"/>
                    <a:pt x="1294" y="1101"/>
                    <a:pt x="1275" y="1101"/>
                  </a:cubicBezTo>
                  <a:cubicBezTo>
                    <a:pt x="1182" y="1101"/>
                    <a:pt x="1182" y="1101"/>
                    <a:pt x="1182" y="1101"/>
                  </a:cubicBezTo>
                  <a:cubicBezTo>
                    <a:pt x="1163" y="1101"/>
                    <a:pt x="1146" y="1084"/>
                    <a:pt x="1146" y="1065"/>
                  </a:cubicBezTo>
                  <a:lnTo>
                    <a:pt x="1146" y="967"/>
                  </a:lnTo>
                  <a:close/>
                  <a:moveTo>
                    <a:pt x="840" y="681"/>
                  </a:moveTo>
                  <a:cubicBezTo>
                    <a:pt x="840" y="662"/>
                    <a:pt x="857" y="645"/>
                    <a:pt x="876" y="645"/>
                  </a:cubicBezTo>
                  <a:cubicBezTo>
                    <a:pt x="970" y="645"/>
                    <a:pt x="970" y="645"/>
                    <a:pt x="970" y="645"/>
                  </a:cubicBezTo>
                  <a:cubicBezTo>
                    <a:pt x="989" y="645"/>
                    <a:pt x="1006" y="662"/>
                    <a:pt x="1006" y="681"/>
                  </a:cubicBezTo>
                  <a:cubicBezTo>
                    <a:pt x="1006" y="778"/>
                    <a:pt x="1006" y="778"/>
                    <a:pt x="1006" y="778"/>
                  </a:cubicBezTo>
                  <a:cubicBezTo>
                    <a:pt x="1006" y="797"/>
                    <a:pt x="989" y="814"/>
                    <a:pt x="970" y="814"/>
                  </a:cubicBezTo>
                  <a:cubicBezTo>
                    <a:pt x="876" y="814"/>
                    <a:pt x="876" y="814"/>
                    <a:pt x="876" y="814"/>
                  </a:cubicBezTo>
                  <a:cubicBezTo>
                    <a:pt x="857" y="814"/>
                    <a:pt x="840" y="797"/>
                    <a:pt x="840" y="778"/>
                  </a:cubicBezTo>
                  <a:lnTo>
                    <a:pt x="840" y="681"/>
                  </a:lnTo>
                  <a:close/>
                  <a:moveTo>
                    <a:pt x="840" y="967"/>
                  </a:moveTo>
                  <a:cubicBezTo>
                    <a:pt x="840" y="948"/>
                    <a:pt x="857" y="931"/>
                    <a:pt x="876" y="931"/>
                  </a:cubicBezTo>
                  <a:cubicBezTo>
                    <a:pt x="970" y="931"/>
                    <a:pt x="970" y="931"/>
                    <a:pt x="970" y="931"/>
                  </a:cubicBezTo>
                  <a:cubicBezTo>
                    <a:pt x="989" y="931"/>
                    <a:pt x="1006" y="948"/>
                    <a:pt x="1006" y="967"/>
                  </a:cubicBezTo>
                  <a:cubicBezTo>
                    <a:pt x="1006" y="1065"/>
                    <a:pt x="1006" y="1065"/>
                    <a:pt x="1006" y="1065"/>
                  </a:cubicBezTo>
                  <a:cubicBezTo>
                    <a:pt x="1006" y="1084"/>
                    <a:pt x="989" y="1101"/>
                    <a:pt x="970" y="1101"/>
                  </a:cubicBezTo>
                  <a:cubicBezTo>
                    <a:pt x="876" y="1101"/>
                    <a:pt x="876" y="1101"/>
                    <a:pt x="876" y="1101"/>
                  </a:cubicBezTo>
                  <a:cubicBezTo>
                    <a:pt x="857" y="1101"/>
                    <a:pt x="840" y="1084"/>
                    <a:pt x="840" y="1065"/>
                  </a:cubicBezTo>
                  <a:lnTo>
                    <a:pt x="840" y="967"/>
                  </a:lnTo>
                  <a:close/>
                  <a:moveTo>
                    <a:pt x="700" y="1067"/>
                  </a:moveTo>
                  <a:cubicBezTo>
                    <a:pt x="700" y="1086"/>
                    <a:pt x="683" y="1103"/>
                    <a:pt x="664" y="1103"/>
                  </a:cubicBezTo>
                  <a:cubicBezTo>
                    <a:pt x="571" y="1103"/>
                    <a:pt x="571" y="1103"/>
                    <a:pt x="571" y="1103"/>
                  </a:cubicBezTo>
                  <a:cubicBezTo>
                    <a:pt x="552" y="1103"/>
                    <a:pt x="535" y="1086"/>
                    <a:pt x="535" y="1067"/>
                  </a:cubicBezTo>
                  <a:cubicBezTo>
                    <a:pt x="535" y="969"/>
                    <a:pt x="535" y="969"/>
                    <a:pt x="535" y="969"/>
                  </a:cubicBezTo>
                  <a:cubicBezTo>
                    <a:pt x="535" y="950"/>
                    <a:pt x="552" y="933"/>
                    <a:pt x="571" y="933"/>
                  </a:cubicBezTo>
                  <a:cubicBezTo>
                    <a:pt x="664" y="933"/>
                    <a:pt x="664" y="933"/>
                    <a:pt x="664" y="933"/>
                  </a:cubicBezTo>
                  <a:cubicBezTo>
                    <a:pt x="683" y="933"/>
                    <a:pt x="700" y="950"/>
                    <a:pt x="700" y="969"/>
                  </a:cubicBezTo>
                  <a:lnTo>
                    <a:pt x="700" y="1067"/>
                  </a:lnTo>
                  <a:close/>
                  <a:moveTo>
                    <a:pt x="700" y="778"/>
                  </a:moveTo>
                  <a:cubicBezTo>
                    <a:pt x="700" y="797"/>
                    <a:pt x="683" y="814"/>
                    <a:pt x="664" y="814"/>
                  </a:cubicBezTo>
                  <a:cubicBezTo>
                    <a:pt x="571" y="814"/>
                    <a:pt x="571" y="814"/>
                    <a:pt x="571" y="814"/>
                  </a:cubicBezTo>
                  <a:cubicBezTo>
                    <a:pt x="552" y="814"/>
                    <a:pt x="535" y="797"/>
                    <a:pt x="535" y="778"/>
                  </a:cubicBezTo>
                  <a:cubicBezTo>
                    <a:pt x="535" y="681"/>
                    <a:pt x="535" y="681"/>
                    <a:pt x="535" y="681"/>
                  </a:cubicBezTo>
                  <a:cubicBezTo>
                    <a:pt x="535" y="662"/>
                    <a:pt x="552" y="645"/>
                    <a:pt x="571" y="645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83" y="645"/>
                    <a:pt x="700" y="662"/>
                    <a:pt x="700" y="681"/>
                  </a:cubicBezTo>
                  <a:lnTo>
                    <a:pt x="700" y="7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685783">
                <a:defRPr/>
              </a:pPr>
              <a:endParaRPr lang="en-US" sz="1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-4265613" y="2928938"/>
              <a:ext cx="830262" cy="1792287"/>
            </a:xfrm>
            <a:custGeom>
              <a:avLst/>
              <a:gdLst>
                <a:gd name="T0" fmla="*/ 0 w 378"/>
                <a:gd name="T1" fmla="*/ 49 h 817"/>
                <a:gd name="T2" fmla="*/ 0 w 378"/>
                <a:gd name="T3" fmla="*/ 817 h 817"/>
                <a:gd name="T4" fmla="*/ 49 w 378"/>
                <a:gd name="T5" fmla="*/ 807 h 817"/>
                <a:gd name="T6" fmla="*/ 378 w 378"/>
                <a:gd name="T7" fmla="*/ 807 h 817"/>
                <a:gd name="T8" fmla="*/ 378 w 378"/>
                <a:gd name="T9" fmla="*/ 0 h 817"/>
                <a:gd name="T10" fmla="*/ 47 w 378"/>
                <a:gd name="T11" fmla="*/ 0 h 817"/>
                <a:gd name="T12" fmla="*/ 0 w 378"/>
                <a:gd name="T13" fmla="*/ 49 h 817"/>
                <a:gd name="T14" fmla="*/ 119 w 378"/>
                <a:gd name="T15" fmla="*/ 497 h 817"/>
                <a:gd name="T16" fmla="*/ 155 w 378"/>
                <a:gd name="T17" fmla="*/ 461 h 817"/>
                <a:gd name="T18" fmla="*/ 249 w 378"/>
                <a:gd name="T19" fmla="*/ 461 h 817"/>
                <a:gd name="T20" fmla="*/ 285 w 378"/>
                <a:gd name="T21" fmla="*/ 497 h 817"/>
                <a:gd name="T22" fmla="*/ 285 w 378"/>
                <a:gd name="T23" fmla="*/ 594 h 817"/>
                <a:gd name="T24" fmla="*/ 249 w 378"/>
                <a:gd name="T25" fmla="*/ 630 h 817"/>
                <a:gd name="T26" fmla="*/ 153 w 378"/>
                <a:gd name="T27" fmla="*/ 630 h 817"/>
                <a:gd name="T28" fmla="*/ 117 w 378"/>
                <a:gd name="T29" fmla="*/ 594 h 817"/>
                <a:gd name="T30" fmla="*/ 117 w 378"/>
                <a:gd name="T31" fmla="*/ 497 h 817"/>
                <a:gd name="T32" fmla="*/ 119 w 378"/>
                <a:gd name="T33" fmla="*/ 497 h 817"/>
                <a:gd name="T34" fmla="*/ 119 w 378"/>
                <a:gd name="T35" fmla="*/ 210 h 817"/>
                <a:gd name="T36" fmla="*/ 155 w 378"/>
                <a:gd name="T37" fmla="*/ 174 h 817"/>
                <a:gd name="T38" fmla="*/ 249 w 378"/>
                <a:gd name="T39" fmla="*/ 174 h 817"/>
                <a:gd name="T40" fmla="*/ 285 w 378"/>
                <a:gd name="T41" fmla="*/ 210 h 817"/>
                <a:gd name="T42" fmla="*/ 285 w 378"/>
                <a:gd name="T43" fmla="*/ 308 h 817"/>
                <a:gd name="T44" fmla="*/ 249 w 378"/>
                <a:gd name="T45" fmla="*/ 344 h 817"/>
                <a:gd name="T46" fmla="*/ 153 w 378"/>
                <a:gd name="T47" fmla="*/ 344 h 817"/>
                <a:gd name="T48" fmla="*/ 117 w 378"/>
                <a:gd name="T49" fmla="*/ 308 h 817"/>
                <a:gd name="T50" fmla="*/ 117 w 378"/>
                <a:gd name="T51" fmla="*/ 210 h 817"/>
                <a:gd name="T52" fmla="*/ 119 w 378"/>
                <a:gd name="T53" fmla="*/ 21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8" h="817">
                  <a:moveTo>
                    <a:pt x="0" y="49"/>
                  </a:moveTo>
                  <a:cubicBezTo>
                    <a:pt x="0" y="817"/>
                    <a:pt x="0" y="817"/>
                    <a:pt x="0" y="817"/>
                  </a:cubicBezTo>
                  <a:cubicBezTo>
                    <a:pt x="13" y="811"/>
                    <a:pt x="32" y="807"/>
                    <a:pt x="49" y="807"/>
                  </a:cubicBezTo>
                  <a:cubicBezTo>
                    <a:pt x="378" y="807"/>
                    <a:pt x="378" y="807"/>
                    <a:pt x="378" y="80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9" y="0"/>
                    <a:pt x="0" y="21"/>
                    <a:pt x="0" y="49"/>
                  </a:cubicBezTo>
                  <a:close/>
                  <a:moveTo>
                    <a:pt x="119" y="497"/>
                  </a:moveTo>
                  <a:cubicBezTo>
                    <a:pt x="119" y="480"/>
                    <a:pt x="132" y="461"/>
                    <a:pt x="155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65" y="461"/>
                    <a:pt x="285" y="473"/>
                    <a:pt x="285" y="497"/>
                  </a:cubicBezTo>
                  <a:cubicBezTo>
                    <a:pt x="285" y="594"/>
                    <a:pt x="285" y="594"/>
                    <a:pt x="285" y="594"/>
                  </a:cubicBezTo>
                  <a:cubicBezTo>
                    <a:pt x="285" y="611"/>
                    <a:pt x="272" y="630"/>
                    <a:pt x="249" y="630"/>
                  </a:cubicBezTo>
                  <a:cubicBezTo>
                    <a:pt x="153" y="630"/>
                    <a:pt x="153" y="630"/>
                    <a:pt x="153" y="630"/>
                  </a:cubicBezTo>
                  <a:cubicBezTo>
                    <a:pt x="136" y="630"/>
                    <a:pt x="117" y="618"/>
                    <a:pt x="117" y="594"/>
                  </a:cubicBezTo>
                  <a:cubicBezTo>
                    <a:pt x="117" y="497"/>
                    <a:pt x="117" y="497"/>
                    <a:pt x="117" y="497"/>
                  </a:cubicBezTo>
                  <a:lnTo>
                    <a:pt x="119" y="497"/>
                  </a:lnTo>
                  <a:close/>
                  <a:moveTo>
                    <a:pt x="119" y="210"/>
                  </a:moveTo>
                  <a:cubicBezTo>
                    <a:pt x="119" y="193"/>
                    <a:pt x="132" y="174"/>
                    <a:pt x="155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65" y="174"/>
                    <a:pt x="285" y="187"/>
                    <a:pt x="285" y="210"/>
                  </a:cubicBezTo>
                  <a:cubicBezTo>
                    <a:pt x="285" y="308"/>
                    <a:pt x="285" y="308"/>
                    <a:pt x="285" y="308"/>
                  </a:cubicBezTo>
                  <a:cubicBezTo>
                    <a:pt x="285" y="325"/>
                    <a:pt x="272" y="344"/>
                    <a:pt x="249" y="344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36" y="344"/>
                    <a:pt x="117" y="331"/>
                    <a:pt x="117" y="308"/>
                  </a:cubicBezTo>
                  <a:cubicBezTo>
                    <a:pt x="117" y="210"/>
                    <a:pt x="117" y="210"/>
                    <a:pt x="117" y="210"/>
                  </a:cubicBezTo>
                  <a:lnTo>
                    <a:pt x="119" y="2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685783">
                <a:defRPr/>
              </a:pPr>
              <a:endParaRPr lang="en-US" sz="1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5142864" y="3112747"/>
            <a:ext cx="823913" cy="476250"/>
          </a:xfrm>
          <a:custGeom>
            <a:avLst/>
            <a:gdLst>
              <a:gd name="T0" fmla="*/ 0 w 1664"/>
              <a:gd name="T1" fmla="*/ 2147483646 h 964"/>
              <a:gd name="T2" fmla="*/ 2147483646 w 1664"/>
              <a:gd name="T3" fmla="*/ 2147483646 h 964"/>
              <a:gd name="T4" fmla="*/ 2147483646 w 1664"/>
              <a:gd name="T5" fmla="*/ 2147483646 h 964"/>
              <a:gd name="T6" fmla="*/ 2147483646 w 1664"/>
              <a:gd name="T7" fmla="*/ 2147483646 h 964"/>
              <a:gd name="T8" fmla="*/ 2147483646 w 1664"/>
              <a:gd name="T9" fmla="*/ 2147483646 h 964"/>
              <a:gd name="T10" fmla="*/ 2147483646 w 1664"/>
              <a:gd name="T11" fmla="*/ 2147483646 h 964"/>
              <a:gd name="T12" fmla="*/ 2147483646 w 1664"/>
              <a:gd name="T13" fmla="*/ 2147483646 h 964"/>
              <a:gd name="T14" fmla="*/ 2147483646 w 1664"/>
              <a:gd name="T15" fmla="*/ 2147483646 h 964"/>
              <a:gd name="T16" fmla="*/ 2147483646 w 1664"/>
              <a:gd name="T17" fmla="*/ 2147483646 h 964"/>
              <a:gd name="T18" fmla="*/ 2147483646 w 1664"/>
              <a:gd name="T19" fmla="*/ 2147483646 h 964"/>
              <a:gd name="T20" fmla="*/ 2147483646 w 1664"/>
              <a:gd name="T21" fmla="*/ 2147483646 h 964"/>
              <a:gd name="T22" fmla="*/ 2147483646 w 1664"/>
              <a:gd name="T23" fmla="*/ 2147483646 h 964"/>
              <a:gd name="T24" fmla="*/ 2147483646 w 1664"/>
              <a:gd name="T25" fmla="*/ 2147483646 h 964"/>
              <a:gd name="T26" fmla="*/ 2147483646 w 1664"/>
              <a:gd name="T27" fmla="*/ 2147483646 h 964"/>
              <a:gd name="T28" fmla="*/ 2147483646 w 1664"/>
              <a:gd name="T29" fmla="*/ 2147483646 h 964"/>
              <a:gd name="T30" fmla="*/ 2147483646 w 1664"/>
              <a:gd name="T31" fmla="*/ 2147483646 h 964"/>
              <a:gd name="T32" fmla="*/ 2147483646 w 1664"/>
              <a:gd name="T33" fmla="*/ 2147483646 h 964"/>
              <a:gd name="T34" fmla="*/ 2147483646 w 1664"/>
              <a:gd name="T35" fmla="*/ 2147483646 h 964"/>
              <a:gd name="T36" fmla="*/ 2147483646 w 1664"/>
              <a:gd name="T37" fmla="*/ 2147483646 h 964"/>
              <a:gd name="T38" fmla="*/ 2147483646 w 1664"/>
              <a:gd name="T39" fmla="*/ 2147483646 h 964"/>
              <a:gd name="T40" fmla="*/ 2147483646 w 1664"/>
              <a:gd name="T41" fmla="*/ 2147483646 h 964"/>
              <a:gd name="T42" fmla="*/ 2147483646 w 1664"/>
              <a:gd name="T43" fmla="*/ 2147483646 h 964"/>
              <a:gd name="T44" fmla="*/ 2147483646 w 1664"/>
              <a:gd name="T45" fmla="*/ 2147483646 h 964"/>
              <a:gd name="T46" fmla="*/ 2147483646 w 1664"/>
              <a:gd name="T47" fmla="*/ 2147483646 h 964"/>
              <a:gd name="T48" fmla="*/ 2147483646 w 1664"/>
              <a:gd name="T49" fmla="*/ 2147483646 h 964"/>
              <a:gd name="T50" fmla="*/ 2147483646 w 1664"/>
              <a:gd name="T51" fmla="*/ 2147483646 h 964"/>
              <a:gd name="T52" fmla="*/ 2147483646 w 1664"/>
              <a:gd name="T53" fmla="*/ 2147483646 h 964"/>
              <a:gd name="T54" fmla="*/ 2147483646 w 1664"/>
              <a:gd name="T55" fmla="*/ 0 h 964"/>
              <a:gd name="T56" fmla="*/ 2147483646 w 1664"/>
              <a:gd name="T57" fmla="*/ 2147483646 h 964"/>
              <a:gd name="T58" fmla="*/ 2147483646 w 1664"/>
              <a:gd name="T59" fmla="*/ 2147483646 h 964"/>
              <a:gd name="T60" fmla="*/ 2147483646 w 1664"/>
              <a:gd name="T61" fmla="*/ 2147483646 h 964"/>
              <a:gd name="T62" fmla="*/ 2147483646 w 1664"/>
              <a:gd name="T63" fmla="*/ 2147483646 h 964"/>
              <a:gd name="T64" fmla="*/ 2147483646 w 1664"/>
              <a:gd name="T65" fmla="*/ 2147483646 h 964"/>
              <a:gd name="T66" fmla="*/ 2147483646 w 1664"/>
              <a:gd name="T67" fmla="*/ 2147483646 h 964"/>
              <a:gd name="T68" fmla="*/ 2147483646 w 1664"/>
              <a:gd name="T69" fmla="*/ 2147483646 h 964"/>
              <a:gd name="T70" fmla="*/ 2147483646 w 1664"/>
              <a:gd name="T71" fmla="*/ 2147483646 h 9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64" h="964">
                <a:moveTo>
                  <a:pt x="28" y="240"/>
                </a:moveTo>
                <a:cubicBezTo>
                  <a:pt x="14" y="240"/>
                  <a:pt x="0" y="253"/>
                  <a:pt x="0" y="268"/>
                </a:cubicBezTo>
                <a:cubicBezTo>
                  <a:pt x="0" y="765"/>
                  <a:pt x="0" y="765"/>
                  <a:pt x="0" y="765"/>
                </a:cubicBezTo>
                <a:cubicBezTo>
                  <a:pt x="0" y="779"/>
                  <a:pt x="14" y="792"/>
                  <a:pt x="28" y="792"/>
                </a:cubicBezTo>
                <a:cubicBezTo>
                  <a:pt x="152" y="792"/>
                  <a:pt x="152" y="792"/>
                  <a:pt x="152" y="792"/>
                </a:cubicBezTo>
                <a:cubicBezTo>
                  <a:pt x="166" y="792"/>
                  <a:pt x="180" y="779"/>
                  <a:pt x="180" y="765"/>
                </a:cubicBezTo>
                <a:cubicBezTo>
                  <a:pt x="180" y="268"/>
                  <a:pt x="180" y="268"/>
                  <a:pt x="180" y="268"/>
                </a:cubicBezTo>
                <a:cubicBezTo>
                  <a:pt x="180" y="253"/>
                  <a:pt x="166" y="240"/>
                  <a:pt x="152" y="240"/>
                </a:cubicBezTo>
                <a:lnTo>
                  <a:pt x="28" y="240"/>
                </a:lnTo>
                <a:close/>
                <a:moveTo>
                  <a:pt x="566" y="270"/>
                </a:moveTo>
                <a:cubicBezTo>
                  <a:pt x="413" y="272"/>
                  <a:pt x="259" y="322"/>
                  <a:pt x="259" y="322"/>
                </a:cubicBezTo>
                <a:cubicBezTo>
                  <a:pt x="248" y="325"/>
                  <a:pt x="240" y="337"/>
                  <a:pt x="240" y="348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703"/>
                  <a:pt x="233" y="709"/>
                  <a:pt x="272" y="714"/>
                </a:cubicBezTo>
                <a:cubicBezTo>
                  <a:pt x="280" y="715"/>
                  <a:pt x="297" y="717"/>
                  <a:pt x="330" y="722"/>
                </a:cubicBezTo>
                <a:cubicBezTo>
                  <a:pt x="333" y="722"/>
                  <a:pt x="346" y="726"/>
                  <a:pt x="363" y="733"/>
                </a:cubicBezTo>
                <a:cubicBezTo>
                  <a:pt x="380" y="740"/>
                  <a:pt x="401" y="749"/>
                  <a:pt x="425" y="760"/>
                </a:cubicBezTo>
                <a:cubicBezTo>
                  <a:pt x="474" y="782"/>
                  <a:pt x="533" y="811"/>
                  <a:pt x="593" y="840"/>
                </a:cubicBezTo>
                <a:cubicBezTo>
                  <a:pt x="653" y="869"/>
                  <a:pt x="714" y="897"/>
                  <a:pt x="765" y="919"/>
                </a:cubicBezTo>
                <a:cubicBezTo>
                  <a:pt x="815" y="942"/>
                  <a:pt x="853" y="958"/>
                  <a:pt x="883" y="961"/>
                </a:cubicBezTo>
                <a:cubicBezTo>
                  <a:pt x="932" y="964"/>
                  <a:pt x="1018" y="950"/>
                  <a:pt x="1107" y="936"/>
                </a:cubicBezTo>
                <a:cubicBezTo>
                  <a:pt x="1195" y="922"/>
                  <a:pt x="1283" y="907"/>
                  <a:pt x="1309" y="906"/>
                </a:cubicBezTo>
                <a:cubicBezTo>
                  <a:pt x="1376" y="903"/>
                  <a:pt x="1435" y="851"/>
                  <a:pt x="1474" y="826"/>
                </a:cubicBezTo>
                <a:cubicBezTo>
                  <a:pt x="1524" y="793"/>
                  <a:pt x="1581" y="759"/>
                  <a:pt x="1628" y="714"/>
                </a:cubicBezTo>
                <a:cubicBezTo>
                  <a:pt x="1644" y="699"/>
                  <a:pt x="1656" y="679"/>
                  <a:pt x="1656" y="653"/>
                </a:cubicBezTo>
                <a:cubicBezTo>
                  <a:pt x="1656" y="643"/>
                  <a:pt x="1652" y="632"/>
                  <a:pt x="1646" y="623"/>
                </a:cubicBezTo>
                <a:cubicBezTo>
                  <a:pt x="1646" y="622"/>
                  <a:pt x="1646" y="622"/>
                  <a:pt x="1647" y="622"/>
                </a:cubicBezTo>
                <a:cubicBezTo>
                  <a:pt x="1654" y="615"/>
                  <a:pt x="1661" y="605"/>
                  <a:pt x="1663" y="591"/>
                </a:cubicBezTo>
                <a:cubicBezTo>
                  <a:pt x="1664" y="577"/>
                  <a:pt x="1658" y="562"/>
                  <a:pt x="1648" y="552"/>
                </a:cubicBezTo>
                <a:cubicBezTo>
                  <a:pt x="1632" y="534"/>
                  <a:pt x="1609" y="525"/>
                  <a:pt x="1587" y="524"/>
                </a:cubicBezTo>
                <a:cubicBezTo>
                  <a:pt x="1525" y="521"/>
                  <a:pt x="1464" y="560"/>
                  <a:pt x="1432" y="590"/>
                </a:cubicBezTo>
                <a:cubicBezTo>
                  <a:pt x="1380" y="640"/>
                  <a:pt x="1324" y="657"/>
                  <a:pt x="1248" y="666"/>
                </a:cubicBezTo>
                <a:cubicBezTo>
                  <a:pt x="1158" y="676"/>
                  <a:pt x="1072" y="684"/>
                  <a:pt x="990" y="658"/>
                </a:cubicBezTo>
                <a:cubicBezTo>
                  <a:pt x="977" y="654"/>
                  <a:pt x="949" y="642"/>
                  <a:pt x="924" y="631"/>
                </a:cubicBezTo>
                <a:cubicBezTo>
                  <a:pt x="911" y="626"/>
                  <a:pt x="899" y="621"/>
                  <a:pt x="888" y="617"/>
                </a:cubicBezTo>
                <a:cubicBezTo>
                  <a:pt x="878" y="613"/>
                  <a:pt x="871" y="609"/>
                  <a:pt x="858" y="609"/>
                </a:cubicBezTo>
                <a:cubicBezTo>
                  <a:pt x="858" y="609"/>
                  <a:pt x="856" y="609"/>
                  <a:pt x="853" y="608"/>
                </a:cubicBezTo>
                <a:cubicBezTo>
                  <a:pt x="849" y="608"/>
                  <a:pt x="844" y="606"/>
                  <a:pt x="838" y="605"/>
                </a:cubicBezTo>
                <a:cubicBezTo>
                  <a:pt x="832" y="603"/>
                  <a:pt x="825" y="602"/>
                  <a:pt x="818" y="600"/>
                </a:cubicBezTo>
                <a:cubicBezTo>
                  <a:pt x="833" y="600"/>
                  <a:pt x="847" y="600"/>
                  <a:pt x="858" y="598"/>
                </a:cubicBezTo>
                <a:cubicBezTo>
                  <a:pt x="858" y="598"/>
                  <a:pt x="859" y="598"/>
                  <a:pt x="859" y="598"/>
                </a:cubicBezTo>
                <a:cubicBezTo>
                  <a:pt x="885" y="595"/>
                  <a:pt x="936" y="587"/>
                  <a:pt x="982" y="592"/>
                </a:cubicBezTo>
                <a:cubicBezTo>
                  <a:pt x="1032" y="598"/>
                  <a:pt x="1187" y="620"/>
                  <a:pt x="1252" y="632"/>
                </a:cubicBezTo>
                <a:cubicBezTo>
                  <a:pt x="1275" y="636"/>
                  <a:pt x="1297" y="630"/>
                  <a:pt x="1314" y="619"/>
                </a:cubicBezTo>
                <a:cubicBezTo>
                  <a:pt x="1331" y="608"/>
                  <a:pt x="1343" y="593"/>
                  <a:pt x="1351" y="576"/>
                </a:cubicBezTo>
                <a:cubicBezTo>
                  <a:pt x="1368" y="543"/>
                  <a:pt x="1373" y="504"/>
                  <a:pt x="1351" y="473"/>
                </a:cubicBezTo>
                <a:cubicBezTo>
                  <a:pt x="1330" y="445"/>
                  <a:pt x="1297" y="435"/>
                  <a:pt x="1259" y="424"/>
                </a:cubicBezTo>
                <a:cubicBezTo>
                  <a:pt x="1221" y="413"/>
                  <a:pt x="1178" y="406"/>
                  <a:pt x="1139" y="399"/>
                </a:cubicBezTo>
                <a:cubicBezTo>
                  <a:pt x="1060" y="387"/>
                  <a:pt x="1001" y="390"/>
                  <a:pt x="942" y="379"/>
                </a:cubicBezTo>
                <a:cubicBezTo>
                  <a:pt x="919" y="374"/>
                  <a:pt x="882" y="353"/>
                  <a:pt x="832" y="329"/>
                </a:cubicBezTo>
                <a:cubicBezTo>
                  <a:pt x="782" y="305"/>
                  <a:pt x="717" y="280"/>
                  <a:pt x="631" y="272"/>
                </a:cubicBezTo>
                <a:cubicBezTo>
                  <a:pt x="610" y="270"/>
                  <a:pt x="588" y="270"/>
                  <a:pt x="566" y="270"/>
                </a:cubicBezTo>
                <a:close/>
                <a:moveTo>
                  <a:pt x="1600" y="178"/>
                </a:moveTo>
                <a:cubicBezTo>
                  <a:pt x="1557" y="90"/>
                  <a:pt x="1452" y="55"/>
                  <a:pt x="1364" y="98"/>
                </a:cubicBezTo>
                <a:cubicBezTo>
                  <a:pt x="1348" y="106"/>
                  <a:pt x="1333" y="116"/>
                  <a:pt x="1322" y="128"/>
                </a:cubicBezTo>
                <a:cubicBezTo>
                  <a:pt x="943" y="0"/>
                  <a:pt x="943" y="0"/>
                  <a:pt x="943" y="0"/>
                </a:cubicBezTo>
                <a:cubicBezTo>
                  <a:pt x="838" y="52"/>
                  <a:pt x="838" y="52"/>
                  <a:pt x="838" y="52"/>
                </a:cubicBezTo>
                <a:cubicBezTo>
                  <a:pt x="890" y="158"/>
                  <a:pt x="890" y="158"/>
                  <a:pt x="890" y="158"/>
                </a:cubicBezTo>
                <a:cubicBezTo>
                  <a:pt x="943" y="132"/>
                  <a:pt x="943" y="132"/>
                  <a:pt x="943" y="132"/>
                </a:cubicBezTo>
                <a:cubicBezTo>
                  <a:pt x="969" y="184"/>
                  <a:pt x="969" y="184"/>
                  <a:pt x="969" y="184"/>
                </a:cubicBezTo>
                <a:cubicBezTo>
                  <a:pt x="1021" y="158"/>
                  <a:pt x="1021" y="158"/>
                  <a:pt x="1021" y="158"/>
                </a:cubicBezTo>
                <a:cubicBezTo>
                  <a:pt x="1047" y="211"/>
                  <a:pt x="1047" y="211"/>
                  <a:pt x="1047" y="211"/>
                </a:cubicBezTo>
                <a:cubicBezTo>
                  <a:pt x="1100" y="185"/>
                  <a:pt x="1100" y="185"/>
                  <a:pt x="1100" y="185"/>
                </a:cubicBezTo>
                <a:cubicBezTo>
                  <a:pt x="1126" y="238"/>
                  <a:pt x="1126" y="238"/>
                  <a:pt x="1126" y="238"/>
                </a:cubicBezTo>
                <a:cubicBezTo>
                  <a:pt x="1268" y="285"/>
                  <a:pt x="1268" y="285"/>
                  <a:pt x="1268" y="285"/>
                </a:cubicBezTo>
                <a:cubicBezTo>
                  <a:pt x="1270" y="302"/>
                  <a:pt x="1276" y="319"/>
                  <a:pt x="1284" y="335"/>
                </a:cubicBezTo>
                <a:cubicBezTo>
                  <a:pt x="1327" y="423"/>
                  <a:pt x="1433" y="458"/>
                  <a:pt x="1520" y="414"/>
                </a:cubicBezTo>
                <a:cubicBezTo>
                  <a:pt x="1608" y="371"/>
                  <a:pt x="1644" y="266"/>
                  <a:pt x="1600" y="178"/>
                </a:cubicBezTo>
                <a:close/>
                <a:moveTo>
                  <a:pt x="1496" y="255"/>
                </a:moveTo>
                <a:cubicBezTo>
                  <a:pt x="1502" y="276"/>
                  <a:pt x="1491" y="298"/>
                  <a:pt x="1470" y="305"/>
                </a:cubicBezTo>
                <a:cubicBezTo>
                  <a:pt x="1450" y="311"/>
                  <a:pt x="1427" y="300"/>
                  <a:pt x="1421" y="279"/>
                </a:cubicBezTo>
                <a:cubicBezTo>
                  <a:pt x="1414" y="259"/>
                  <a:pt x="1426" y="237"/>
                  <a:pt x="1446" y="230"/>
                </a:cubicBezTo>
                <a:cubicBezTo>
                  <a:pt x="1467" y="223"/>
                  <a:pt x="1489" y="235"/>
                  <a:pt x="1496" y="25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xtLst/>
        </p:spPr>
        <p:txBody>
          <a:bodyPr lIns="68579" tIns="34289" rIns="68579" bIns="34289"/>
          <a:lstStyle/>
          <a:p>
            <a:pPr defTabSz="685783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591063"/>
            <a:ext cx="5829300" cy="463799"/>
          </a:xfrm>
        </p:spPr>
        <p:txBody>
          <a:bodyPr>
            <a:noAutofit/>
          </a:bodyPr>
          <a:lstStyle/>
          <a:p>
            <a:r>
              <a:rPr lang="en-US" altLang="ja-JP" sz="2700" dirty="0">
                <a:solidFill>
                  <a:schemeClr val="bg1"/>
                </a:solidFill>
                <a:ea typeface="MS PGothic" panose="020B0600070205080204" pitchFamily="34" charset="-128"/>
              </a:rPr>
              <a:t>Two final thoughts: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7040" y="1707654"/>
            <a:ext cx="4625615" cy="2970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Biologics are </a:t>
            </a:r>
            <a:r>
              <a:rPr lang="en-US" altLang="ja-JP" sz="2800" b="1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critical to the future of modern healthcare</a:t>
            </a:r>
            <a:r>
              <a:rPr lang="en-US" altLang="ja-JP" sz="2800" dirty="0" smtClean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.</a:t>
            </a:r>
          </a:p>
          <a:p>
            <a:endParaRPr lang="en-US" sz="2800" dirty="0">
              <a:solidFill>
                <a:srgbClr val="FFFFFF"/>
              </a:solidFill>
              <a:latin typeface="Arial"/>
              <a:ea typeface="MS PGothic" panose="020B0600070205080204" pitchFamily="34" charset="-128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/>
              </a:rPr>
              <a:t>There is </a:t>
            </a:r>
            <a:r>
              <a:rPr lang="en-US" sz="2800" b="1" dirty="0">
                <a:solidFill>
                  <a:srgbClr val="FFFFFF"/>
                </a:solidFill>
                <a:latin typeface="Arial"/>
              </a:rPr>
              <a:t>still much to do 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to realize the promise of biosimilars.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7352" y="1645923"/>
            <a:ext cx="883763" cy="80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460A9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352" y="3356888"/>
            <a:ext cx="883763" cy="80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460A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94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311" y="1386048"/>
            <a:ext cx="8297838" cy="1159515"/>
          </a:xfrm>
        </p:spPr>
        <p:txBody>
          <a:bodyPr/>
          <a:lstStyle/>
          <a:p>
            <a:pPr algn="ctr"/>
            <a:r>
              <a:rPr lang="en-US" sz="3600" dirty="0"/>
              <a:t>A Day in the Life of a Biosimilar: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Case Study</a:t>
            </a:r>
            <a:br>
              <a:rPr lang="en-US" sz="3600" dirty="0"/>
            </a:br>
            <a:r>
              <a:rPr lang="en-US" sz="2800" i="1" dirty="0" smtClean="0"/>
              <a:t>The Right Strategy?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1328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Biosimilars – US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052"/>
            <a:ext cx="8229600" cy="3394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/>
              <a:t>Public Health Service Act</a:t>
            </a:r>
          </a:p>
          <a:p>
            <a:pPr>
              <a:defRPr/>
            </a:pPr>
            <a:r>
              <a:rPr lang="en-US" sz="1600" b="0" dirty="0" smtClean="0"/>
              <a:t>The Biologics Price Competition and Innovation Act (BPCI Act) was passed as part of the Affordable Care Act that President Obama signed into law on March 23, 2010</a:t>
            </a:r>
          </a:p>
          <a:p>
            <a:pPr>
              <a:defRPr/>
            </a:pPr>
            <a:r>
              <a:rPr lang="en-US" sz="1600" b="0" dirty="0" smtClean="0"/>
              <a:t>BPCI Act creates an </a:t>
            </a:r>
            <a:r>
              <a:rPr lang="en-US" sz="1600" b="0" i="1" dirty="0" smtClean="0"/>
              <a:t>abbreviated licensure pathway for biological products shown to be biosimilar to or interchangeable with an FDA-licensed reference product [section 351(k) of the Public Health Service Act].</a:t>
            </a:r>
          </a:p>
          <a:p>
            <a:pPr marL="0" indent="0">
              <a:buNone/>
              <a:defRPr/>
            </a:pPr>
            <a:endParaRPr lang="en-US" sz="1600" b="0" i="1" dirty="0" smtClean="0"/>
          </a:p>
          <a:p>
            <a:pPr marL="57150" indent="0">
              <a:buNone/>
              <a:defRPr/>
            </a:pPr>
            <a:r>
              <a:rPr lang="en-US" sz="1800" i="1" dirty="0" smtClean="0">
                <a:solidFill>
                  <a:srgbClr val="C00000"/>
                </a:solidFill>
              </a:rPr>
              <a:t>THIS IS DIFFERENT FROM…</a:t>
            </a:r>
            <a:endParaRPr lang="en-US" sz="1400" i="1" dirty="0" smtClean="0"/>
          </a:p>
          <a:p>
            <a:pPr marL="0" indent="0">
              <a:buNone/>
              <a:defRPr/>
            </a:pPr>
            <a:r>
              <a:rPr lang="en-US" sz="1600" b="1" dirty="0" smtClean="0"/>
              <a:t>Federal Food Drug and Cosmetic Act (FFDCA)</a:t>
            </a:r>
          </a:p>
          <a:p>
            <a:pPr>
              <a:defRPr/>
            </a:pPr>
            <a:r>
              <a:rPr lang="en-US" sz="1400" b="0" dirty="0" smtClean="0"/>
              <a:t>The </a:t>
            </a:r>
            <a:r>
              <a:rPr lang="en-US" sz="1400" b="0" i="1" dirty="0" smtClean="0"/>
              <a:t>Abbreviated New Drug Application process in section 505(j) was established through the 1984 Hatch-Waxman Amendments to the FFDCA thus creating the generic drug program for “small molecule” drugs</a:t>
            </a:r>
          </a:p>
          <a:p>
            <a:pPr>
              <a:defRPr/>
            </a:pPr>
            <a:endParaRPr lang="en-US" sz="1200" b="0" dirty="0" smtClean="0"/>
          </a:p>
          <a:p>
            <a:pPr lvl="1">
              <a:defRPr/>
            </a:pPr>
            <a:endParaRPr lang="en-US" sz="1000" dirty="0" smtClean="0"/>
          </a:p>
          <a:p>
            <a:pPr>
              <a:defRPr/>
            </a:pPr>
            <a:endParaRPr lang="en-US" sz="1200" i="1" dirty="0" smtClean="0"/>
          </a:p>
          <a:p>
            <a:pPr>
              <a:defRPr/>
            </a:pPr>
            <a:endParaRPr lang="en-US" sz="1200" dirty="0" smtClean="0"/>
          </a:p>
          <a:p>
            <a:pPr lvl="1">
              <a:defRPr/>
            </a:pPr>
            <a:endParaRPr lang="en-US" sz="1050" dirty="0" smtClean="0"/>
          </a:p>
          <a:p>
            <a:pPr>
              <a:defRPr/>
            </a:pPr>
            <a:endParaRPr lang="en-US" sz="1200" dirty="0" smtClean="0"/>
          </a:p>
          <a:p>
            <a:pPr lvl="1">
              <a:defRPr/>
            </a:pPr>
            <a:endParaRPr lang="en-US" sz="1050" dirty="0" smtClean="0"/>
          </a:p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669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96564"/>
              </p:ext>
            </p:extLst>
          </p:nvPr>
        </p:nvGraphicFramePr>
        <p:xfrm>
          <a:off x="371474" y="1193007"/>
          <a:ext cx="8467726" cy="3618112"/>
        </p:xfrm>
        <a:graphic>
          <a:graphicData uri="http://schemas.openxmlformats.org/drawingml/2006/table">
            <a:tbl>
              <a:tblPr firstRow="1" bandRow="1"/>
              <a:tblGrid>
                <a:gridCol w="1664811"/>
                <a:gridCol w="1897738"/>
                <a:gridCol w="2699217"/>
                <a:gridCol w="2205960"/>
              </a:tblGrid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DEDUCTIBLE</a:t>
                      </a:r>
                    </a:p>
                  </a:txBody>
                  <a:tcPr marL="0" marR="0" marT="0" marB="6858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INITIAL COVERAGE 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LIMIT (ICL)</a:t>
                      </a:r>
                    </a:p>
                  </a:txBody>
                  <a:tcPr marL="0" marR="0" marT="0" marB="6858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COVERAGE GAP 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("DONUT HOLE”)</a:t>
                      </a:r>
                    </a:p>
                  </a:txBody>
                  <a:tcPr marL="0" marR="0" marT="0" marB="6858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CATASTROPHIC 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COVERAGE</a:t>
                      </a:r>
                    </a:p>
                  </a:txBody>
                  <a:tcPr marL="0" marR="0" marT="0" marB="6858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$405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$3,750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Total drug spend is </a:t>
                      </a:r>
                      <a:br>
                        <a:rPr lang="en-US" sz="12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&gt;$3750 with a Coverage Threshold of $8,418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drug spend &gt;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$8,418 with Patient out-of-pocket (OOP) is over $5,000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5"/>
                    </a:solidFill>
                  </a:tcPr>
                </a:tc>
              </a:tr>
              <a:tr h="931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Beneficiary </a:t>
                      </a:r>
                      <a:b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pays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T="68580" marB="34290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Plan</a:t>
                      </a:r>
                      <a:r>
                        <a:rPr lang="en-US" sz="1200" baseline="0" dirty="0" smtClean="0"/>
                        <a:t> </a:t>
                      </a:r>
                      <a:br>
                        <a:rPr lang="en-US" sz="1200" baseline="0" dirty="0" smtClean="0"/>
                      </a:br>
                      <a:r>
                        <a:rPr lang="en-US" sz="1200" dirty="0" smtClean="0"/>
                        <a:t>pays </a:t>
                      </a:r>
                      <a:r>
                        <a:rPr lang="en-US" sz="1200" b="1" dirty="0" smtClean="0"/>
                        <a:t>75%</a:t>
                      </a:r>
                    </a:p>
                  </a:txBody>
                  <a:tcPr marT="6858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rgbClr val="005195"/>
                          </a:solidFill>
                          <a:latin typeface="Arial Narrow"/>
                          <a:cs typeface="Arial Narrow"/>
                        </a:rPr>
                        <a:t>BRANDS: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Manufacturer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discount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50%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Beneficiary pays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35%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Plan pays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6858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Federal government pays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through reinsurance subsidy (to plan)</a:t>
                      </a:r>
                    </a:p>
                  </a:txBody>
                  <a:tcPr marT="6858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8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092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Beneficiary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pays </a:t>
                      </a:r>
                      <a:r>
                        <a:rPr lang="en-US" sz="1200" b="1" dirty="0" smtClean="0"/>
                        <a:t>25%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GENERICS/BIOSIMILARS: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Beneficiary pays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44%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Plan pays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56%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Plan </a:t>
                      </a:r>
                      <a:b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pays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6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[Note:</a:t>
                      </a:r>
                      <a:r>
                        <a:rPr 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Manufacturer discount of 50% is included in Patient Out of Pocket, contributing to the $5,000]</a:t>
                      </a:r>
                      <a:endParaRPr 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CC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Beneficiary pays greater of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 drug cost or $8.35 </a:t>
                      </a:r>
                      <a:b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 brands ($3.35 </a:t>
                      </a:r>
                      <a:b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 generics)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rgbClr val="B1A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25091"/>
            <a:ext cx="8229600" cy="606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Summary of </a:t>
            </a:r>
            <a:r>
              <a:rPr lang="en-US" sz="2400" dirty="0" smtClean="0"/>
              <a:t>2018 Part D Benefit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3932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will be like a Brand… Not a Generic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479"/>
            <a:ext cx="8248650" cy="356203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Product Launch Plan</a:t>
            </a:r>
          </a:p>
          <a:p>
            <a:pPr lvl="1"/>
            <a:r>
              <a:rPr lang="en-US" sz="1400" dirty="0" smtClean="0"/>
              <a:t>Product Value Proposition</a:t>
            </a:r>
          </a:p>
          <a:p>
            <a:pPr lvl="1"/>
            <a:r>
              <a:rPr lang="en-US" sz="1400" dirty="0" smtClean="0"/>
              <a:t>Positioning and Messaging</a:t>
            </a:r>
          </a:p>
          <a:p>
            <a:pPr lvl="1"/>
            <a:r>
              <a:rPr lang="en-US" sz="1400" dirty="0" smtClean="0"/>
              <a:t>Target Audience</a:t>
            </a:r>
          </a:p>
          <a:p>
            <a:pPr lvl="1"/>
            <a:r>
              <a:rPr lang="en-US" sz="1400" dirty="0" smtClean="0"/>
              <a:t>Physician and Payer Education</a:t>
            </a:r>
          </a:p>
          <a:p>
            <a:pPr lvl="1"/>
            <a:r>
              <a:rPr lang="en-US" sz="1400" dirty="0" smtClean="0"/>
              <a:t>Patient Marketing and Support</a:t>
            </a:r>
          </a:p>
          <a:p>
            <a:r>
              <a:rPr lang="en-US" sz="1600" dirty="0" smtClean="0"/>
              <a:t>Sales Force</a:t>
            </a:r>
          </a:p>
          <a:p>
            <a:pPr lvl="1"/>
            <a:r>
              <a:rPr lang="en-US" sz="1400" dirty="0" smtClean="0"/>
              <a:t>Effort level and deployment</a:t>
            </a:r>
          </a:p>
          <a:p>
            <a:pPr lvl="1"/>
            <a:r>
              <a:rPr lang="en-US" sz="1400" dirty="0" smtClean="0"/>
              <a:t>Incentives</a:t>
            </a:r>
          </a:p>
          <a:p>
            <a:pPr lvl="1"/>
            <a:r>
              <a:rPr lang="en-US" sz="1400" dirty="0" smtClean="0"/>
              <a:t>Training</a:t>
            </a:r>
          </a:p>
          <a:p>
            <a:r>
              <a:rPr lang="en-US" sz="1600" dirty="0" smtClean="0"/>
              <a:t>Pricing and Access</a:t>
            </a:r>
          </a:p>
          <a:p>
            <a:pPr lvl="1"/>
            <a:r>
              <a:rPr lang="en-US" sz="1400" dirty="0" smtClean="0"/>
              <a:t>Account Management Team</a:t>
            </a:r>
          </a:p>
          <a:p>
            <a:pPr lvl="1"/>
            <a:r>
              <a:rPr lang="en-US" sz="1400" dirty="0" smtClean="0"/>
              <a:t>Contracting &amp; Gross to Net</a:t>
            </a:r>
          </a:p>
          <a:p>
            <a:r>
              <a:rPr lang="en-US" sz="1600" dirty="0" smtClean="0"/>
              <a:t>Product Supply </a:t>
            </a:r>
            <a:r>
              <a:rPr lang="mr-IN" sz="1600" dirty="0" smtClean="0"/>
              <a:t>–</a:t>
            </a:r>
            <a:r>
              <a:rPr lang="en-US" sz="1600" dirty="0" smtClean="0"/>
              <a:t> Manufacturing and Distribution</a:t>
            </a:r>
          </a:p>
          <a:p>
            <a:pPr lvl="1"/>
            <a:r>
              <a:rPr lang="en-US" sz="1400" dirty="0" smtClean="0"/>
              <a:t>Supply Chain Management</a:t>
            </a:r>
          </a:p>
          <a:p>
            <a:pPr lvl="1"/>
            <a:r>
              <a:rPr lang="en-US" sz="1400" dirty="0" smtClean="0"/>
              <a:t>Specialty Pharmacy Network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8533" y="4569232"/>
            <a:ext cx="7741093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</a:rPr>
              <a:t>2/3 of pharma product launches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fail to meet expectations</a:t>
            </a:r>
            <a:endParaRPr lang="en-US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082" y="1226637"/>
            <a:ext cx="3342582" cy="2539157"/>
          </a:xfrm>
          <a:prstGeom prst="rect">
            <a:avLst/>
          </a:prstGeom>
          <a:solidFill>
            <a:srgbClr val="005195"/>
          </a:solidFill>
          <a:ln w="57150">
            <a:solidFill>
              <a:srgbClr val="005195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Aft>
                <a:spcPts val="1200"/>
              </a:spcAft>
            </a:pPr>
            <a:r>
              <a:rPr lang="en-US" b="1" dirty="0" smtClean="0">
                <a:solidFill>
                  <a:prstClr val="white"/>
                </a:solidFill>
                <a:latin typeface="Arial" charset="0"/>
              </a:rPr>
              <a:t>Payer Expectations</a:t>
            </a:r>
          </a:p>
          <a:p>
            <a:pPr marL="285750" indent="-285750" defTabSz="914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Arial" charset="0"/>
              </a:rPr>
              <a:t>Appropriate Discounts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Arial" charset="0"/>
              </a:rPr>
              <a:t>Value beyond Price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Mode of Administration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Therapy Area/Indication(s)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Comparable Patient Programs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Physician Education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Field Sales Team</a:t>
            </a:r>
          </a:p>
          <a:p>
            <a:pPr marL="742950" lvl="1" indent="-285750" defTabSz="914400" fontAlgn="base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</a:rPr>
              <a:t>Experience with Biologics</a:t>
            </a:r>
            <a:endParaRPr lang="en-US" sz="1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4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385"/>
            <a:ext cx="8229600" cy="606028"/>
          </a:xfrm>
        </p:spPr>
        <p:txBody>
          <a:bodyPr/>
          <a:lstStyle/>
          <a:p>
            <a:r>
              <a:rPr lang="en-US" dirty="0" smtClean="0"/>
              <a:t>Physician adoption of </a:t>
            </a:r>
            <a:r>
              <a:rPr lang="en-US" dirty="0" err="1" smtClean="0"/>
              <a:t>biosimilars</a:t>
            </a:r>
            <a:r>
              <a:rPr lang="en-US" dirty="0" smtClean="0"/>
              <a:t> – Depends: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20724"/>
              </p:ext>
            </p:extLst>
          </p:nvPr>
        </p:nvGraphicFramePr>
        <p:xfrm>
          <a:off x="458922" y="1273075"/>
          <a:ext cx="8234410" cy="2613125"/>
        </p:xfrm>
        <a:graphic>
          <a:graphicData uri="http://schemas.openxmlformats.org/drawingml/2006/table">
            <a:tbl>
              <a:tblPr firstRow="1" bandRow="1"/>
              <a:tblGrid>
                <a:gridCol w="3488238"/>
                <a:gridCol w="4746172"/>
              </a:tblGrid>
              <a:tr h="3094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i="0" dirty="0" smtClean="0">
                          <a:latin typeface="+mn-lt"/>
                        </a:rPr>
                        <a:t>Insight</a:t>
                      </a:r>
                      <a:endParaRPr lang="en-US" sz="1100" b="1" i="0" dirty="0"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2A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i="0" dirty="0" smtClean="0">
                          <a:latin typeface="+mn-lt"/>
                        </a:rPr>
                        <a:t>Implications</a:t>
                      </a:r>
                      <a:endParaRPr lang="en-US" sz="1100" b="1" i="0" dirty="0">
                        <a:latin typeface="+mn-lt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2AB">
                        <a:lumMod val="20000"/>
                        <a:lumOff val="80000"/>
                      </a:srgbClr>
                    </a:solidFill>
                  </a:tcPr>
                </a:tc>
              </a:tr>
              <a:tr h="767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latin typeface="+mn-lt"/>
                        </a:rPr>
                        <a:t>Physicians are inclined to resist payer-directed patient switching in the absence of sufficient biosimilar clinical trial data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latin typeface="+mn-lt"/>
                        </a:rPr>
                        <a:t>Physician selection of </a:t>
                      </a:r>
                      <a:r>
                        <a:rPr lang="en-US" sz="1200" i="0" baseline="0" dirty="0" err="1" smtClean="0">
                          <a:latin typeface="+mn-lt"/>
                        </a:rPr>
                        <a:t>biosimilars</a:t>
                      </a:r>
                      <a:r>
                        <a:rPr lang="en-US" sz="1200" i="0" baseline="0" dirty="0" smtClean="0">
                          <a:latin typeface="+mn-lt"/>
                        </a:rPr>
                        <a:t> could be directed toward well established proven biologic manufacturers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Biosimilar discount levels will affect physician willingness to prescribe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7225" y="1613574"/>
            <a:ext cx="3416894" cy="707029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Robust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data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860" y="2380667"/>
            <a:ext cx="3415759" cy="710640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Manufacturer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trust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225" y="3157908"/>
            <a:ext cx="3416894" cy="710640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Cost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71" y="4042356"/>
            <a:ext cx="8225084" cy="923330"/>
          </a:xfrm>
          <a:prstGeom prst="rect">
            <a:avLst/>
          </a:prstGeom>
          <a:solidFill>
            <a:srgbClr val="CE0026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Physician Response: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Appeals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(based on extrapolation, 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interchangeability, lack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of medical rationale, etc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.) and Grandfathering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requests</a:t>
            </a:r>
          </a:p>
        </p:txBody>
      </p:sp>
    </p:spTree>
    <p:extLst>
      <p:ext uri="{BB962C8B-B14F-4D97-AF65-F5344CB8AC3E}">
        <p14:creationId xmlns:p14="http://schemas.microsoft.com/office/powerpoint/2010/main" val="185808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742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We Do and How Industry Benefits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559" y="3398572"/>
            <a:ext cx="1678688" cy="30008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342892" lvl="1" algn="ctr" defTabSz="685783">
              <a:defRPr/>
            </a:pPr>
            <a:r>
              <a:rPr lang="en-US" sz="1500" b="1" dirty="0">
                <a:solidFill>
                  <a:prstClr val="white"/>
                </a:solidFill>
                <a:latin typeface="Palatino Linotype" panose="02040502050505030304" pitchFamily="18" charset="0"/>
              </a:rPr>
              <a:t>Visibility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4911" y="3698654"/>
            <a:ext cx="5886450" cy="5309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1500" b="1" dirty="0">
                <a:solidFill>
                  <a:prstClr val="white"/>
                </a:solidFill>
              </a:rPr>
              <a:t>Talent Services and </a:t>
            </a:r>
          </a:p>
          <a:p>
            <a:pPr algn="ctr" defTabSz="685783"/>
            <a:r>
              <a:rPr lang="en-US" sz="1500" b="1" dirty="0">
                <a:solidFill>
                  <a:prstClr val="white"/>
                </a:solidFill>
              </a:rPr>
              <a:t>Professional 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9483" y="1181345"/>
            <a:ext cx="5886450" cy="530915"/>
          </a:xfrm>
          <a:prstGeom prst="rect">
            <a:avLst/>
          </a:prstGeom>
          <a:solidFill>
            <a:srgbClr val="993366"/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1500" b="1" dirty="0">
                <a:solidFill>
                  <a:prstClr val="white"/>
                </a:solidFill>
              </a:rPr>
              <a:t>Public Policy Advocacy at State and Federal Levels to </a:t>
            </a:r>
          </a:p>
          <a:p>
            <a:pPr algn="ctr" defTabSz="685783"/>
            <a:r>
              <a:rPr lang="en-US" sz="1500" b="1" dirty="0">
                <a:solidFill>
                  <a:prstClr val="white"/>
                </a:solidFill>
              </a:rPr>
              <a:t>Advance Medical Innovation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754" y="2441354"/>
            <a:ext cx="5886450" cy="5309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defRPr/>
            </a:pPr>
            <a:r>
              <a:rPr lang="en-US" sz="1500" b="1" kern="0" dirty="0">
                <a:solidFill>
                  <a:prstClr val="white"/>
                </a:solidFill>
                <a:ea typeface="Calibri"/>
                <a:cs typeface="Times New Roman"/>
              </a:rPr>
              <a:t>Capital Formation, </a:t>
            </a:r>
            <a:r>
              <a:rPr lang="en-US" sz="1500" b="1" kern="0" dirty="0">
                <a:solidFill>
                  <a:prstClr val="white"/>
                </a:solidFill>
                <a:cs typeface="Times New Roman"/>
              </a:rPr>
              <a:t>Entrepreneurship Resources, </a:t>
            </a:r>
          </a:p>
          <a:p>
            <a:pPr algn="ctr" defTabSz="685783">
              <a:defRPr/>
            </a:pPr>
            <a:r>
              <a:rPr lang="en-US" sz="1500" b="1" kern="0" dirty="0">
                <a:solidFill>
                  <a:prstClr val="white"/>
                </a:solidFill>
                <a:cs typeface="Times New Roman"/>
              </a:rPr>
              <a:t>Business Development Tools and an Extended Marketing Arm </a:t>
            </a:r>
            <a:endParaRPr lang="en-US" sz="1500" b="1" kern="0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1500" y="4807341"/>
            <a:ext cx="1485900" cy="274320"/>
          </a:xfrm>
        </p:spPr>
        <p:txBody>
          <a:bodyPr/>
          <a:lstStyle/>
          <a:p>
            <a:fld id="{A79C353E-2FE2-47E0-852F-1594ED0770C9}" type="slidenum">
              <a:rPr lang="en-US" smtClean="0">
                <a:solidFill>
                  <a:srgbClr val="464653"/>
                </a:solidFill>
              </a:rPr>
              <a:pPr/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4911" y="1812704"/>
            <a:ext cx="5886450" cy="530915"/>
          </a:xfrm>
          <a:prstGeom prst="rect">
            <a:avLst/>
          </a:prstGeom>
          <a:solidFill>
            <a:srgbClr val="FF6600"/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1500" b="1" dirty="0">
                <a:solidFill>
                  <a:prstClr val="white"/>
                </a:solidFill>
              </a:rPr>
              <a:t>Powerful Networking, Prominent Visibility and Unique Engagement Opportunities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4911" y="3086569"/>
            <a:ext cx="5886450" cy="530915"/>
          </a:xfrm>
          <a:prstGeom prst="rect">
            <a:avLst/>
          </a:prstGeom>
          <a:solidFill>
            <a:srgbClr val="008C82"/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defRPr/>
            </a:pPr>
            <a:r>
              <a:rPr lang="en-US" sz="1500" b="1" kern="0" dirty="0">
                <a:solidFill>
                  <a:prstClr val="white"/>
                </a:solidFill>
                <a:ea typeface="Calibri"/>
                <a:cs typeface="Times New Roman"/>
              </a:rPr>
              <a:t>Cost Savings on a Wide Array of </a:t>
            </a:r>
          </a:p>
          <a:p>
            <a:pPr algn="ctr" defTabSz="685783">
              <a:defRPr/>
            </a:pPr>
            <a:r>
              <a:rPr lang="en-US" sz="1500" b="1" kern="0" dirty="0">
                <a:solidFill>
                  <a:prstClr val="white"/>
                </a:solidFill>
                <a:ea typeface="Calibri"/>
                <a:cs typeface="Times New Roman"/>
              </a:rPr>
              <a:t>Critical Commercial Resources</a:t>
            </a:r>
            <a:endParaRPr lang="en-US" sz="1500" b="1" kern="0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768884"/>
            <a:ext cx="857250" cy="3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54"/>
            <a:ext cx="8229600" cy="606028"/>
          </a:xfrm>
        </p:spPr>
        <p:txBody>
          <a:bodyPr/>
          <a:lstStyle/>
          <a:p>
            <a:r>
              <a:rPr lang="en-US" dirty="0" smtClean="0"/>
              <a:t>Payers are interest – Depends: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27782"/>
              </p:ext>
            </p:extLst>
          </p:nvPr>
        </p:nvGraphicFramePr>
        <p:xfrm>
          <a:off x="430619" y="1412168"/>
          <a:ext cx="8234410" cy="2034470"/>
        </p:xfrm>
        <a:graphic>
          <a:graphicData uri="http://schemas.openxmlformats.org/drawingml/2006/table">
            <a:tbl>
              <a:tblPr firstRow="1" bandRow="1"/>
              <a:tblGrid>
                <a:gridCol w="3488238"/>
                <a:gridCol w="4746172"/>
              </a:tblGrid>
              <a:tr h="2688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i="0" dirty="0" smtClean="0">
                          <a:latin typeface="+mn-lt"/>
                        </a:rPr>
                        <a:t>Insight</a:t>
                      </a:r>
                      <a:endParaRPr lang="en-US" sz="1100" b="1" i="0" dirty="0"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2A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i="0" dirty="0" smtClean="0">
                          <a:latin typeface="+mn-lt"/>
                        </a:rPr>
                        <a:t>Implications</a:t>
                      </a:r>
                      <a:endParaRPr lang="en-US" sz="1100" b="1" i="0" dirty="0">
                        <a:latin typeface="+mn-lt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2AB">
                        <a:lumMod val="20000"/>
                        <a:lumOff val="80000"/>
                      </a:srgbClr>
                    </a:solidFill>
                  </a:tcPr>
                </a:tc>
              </a:tr>
              <a:tr h="5470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latin typeface="+mn-lt"/>
                        </a:rPr>
                        <a:t>Significant discounts required to actively shift stable patients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4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latin typeface="+mn-lt"/>
                        </a:rPr>
                        <a:t>Could continue to prefer originator if manufacturers provide additional rebates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0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/>
                      <a:endParaRPr lang="en-US" sz="1200" b="1" i="0" dirty="0" smtClean="0">
                        <a:latin typeface="+mn-lt"/>
                      </a:endParaRPr>
                    </a:p>
                  </a:txBody>
                  <a:tcPr marL="182880" marR="1828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May actively manage when robust clinical data is available</a:t>
                      </a:r>
                    </a:p>
                  </a:txBody>
                  <a:tcPr marL="182880" marR="1828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9556" y="1700212"/>
            <a:ext cx="3416894" cy="483752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Naïve 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patients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91" y="2278857"/>
            <a:ext cx="3415759" cy="464343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Lower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costs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556" y="2821781"/>
            <a:ext cx="3416894" cy="607219"/>
          </a:xfrm>
          <a:prstGeom prst="rect">
            <a:avLst/>
          </a:prstGeom>
          <a:solidFill>
            <a:srgbClr val="005195"/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Physician resistance 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56" y="3705526"/>
            <a:ext cx="8225084" cy="923330"/>
          </a:xfrm>
          <a:prstGeom prst="rect">
            <a:avLst/>
          </a:prstGeom>
          <a:solidFill>
            <a:srgbClr val="CE0026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Payer Response: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Physician 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education, Differential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reimbursement (co-pay/co-insurance/ASP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), Step edits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to create passive adoption 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through economic incentives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750093"/>
            <a:ext cx="8631044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7372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1" y="759024"/>
            <a:ext cx="7616284" cy="42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278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 b="3624"/>
          <a:stretch/>
        </p:blipFill>
        <p:spPr>
          <a:xfrm>
            <a:off x="0" y="34003"/>
            <a:ext cx="9144000" cy="32705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69395" y="895350"/>
            <a:ext cx="5514083" cy="22390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 Day in the Life</a:t>
            </a:r>
          </a:p>
          <a:p>
            <a:r>
              <a:rPr lang="en-US" sz="4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of a </a:t>
            </a:r>
            <a:r>
              <a:rPr lang="en-US" sz="45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Biosimilar</a:t>
            </a:r>
            <a:r>
              <a:rPr lang="en-US" sz="4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en-US" sz="4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 Case Study</a:t>
            </a:r>
            <a:endParaRPr lang="en-US" sz="45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09" y="3752630"/>
            <a:ext cx="92159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3263" y="3985008"/>
            <a:ext cx="1964531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Linda Pissott Reig, Esq. </a:t>
            </a:r>
            <a:r>
              <a:rPr lang="en-US" sz="1100" dirty="0"/>
              <a:t> </a:t>
            </a:r>
          </a:p>
          <a:p>
            <a:r>
              <a:rPr lang="en-US" sz="1100" dirty="0"/>
              <a:t>Shareholder &amp; Co-Chair </a:t>
            </a:r>
          </a:p>
          <a:p>
            <a:r>
              <a:rPr lang="en-US" sz="1100" dirty="0"/>
              <a:t>FDA/Biotech Section</a:t>
            </a:r>
          </a:p>
          <a:p>
            <a:r>
              <a:rPr lang="en-US" sz="1100" dirty="0"/>
              <a:t>Buchanan Ingersoll &amp; Rooney, PC</a:t>
            </a:r>
            <a:endParaRPr lang="en-US" sz="1100" dirty="0">
              <a:latin typeface="Times New Roman"/>
              <a:ea typeface="Calibri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1" y="3788347"/>
            <a:ext cx="821532" cy="10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3674" y="4010581"/>
            <a:ext cx="2493170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Mark </a:t>
            </a:r>
            <a:r>
              <a:rPr lang="en-US" sz="1100" b="1" dirty="0" err="1">
                <a:solidFill>
                  <a:srgbClr val="000000"/>
                </a:solidFill>
              </a:rPr>
              <a:t>Gaydos</a:t>
            </a:r>
            <a:endParaRPr lang="en-US" sz="1100" b="1" dirty="0">
              <a:solidFill>
                <a:srgbClr val="000000"/>
              </a:solidFill>
            </a:endParaRPr>
          </a:p>
          <a:p>
            <a:r>
              <a:rPr lang="en-US" sz="1100" dirty="0"/>
              <a:t>Vice President &amp; Head, NA Gen. Med. &amp; Established Products/US Advertising &amp; Promotion, Global Regulatory Affairs, </a:t>
            </a:r>
            <a:r>
              <a:rPr lang="en-US" sz="1100" dirty="0" err="1"/>
              <a:t>Sanofi</a:t>
            </a:r>
            <a:endParaRPr lang="en-US" sz="1100" dirty="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3" y="3596934"/>
            <a:ext cx="1636215" cy="12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7" y="805502"/>
            <a:ext cx="2599733" cy="32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43815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“This is an opportunity where payers might have a role to play by guaranteeing perhaps some market share to some of the </a:t>
            </a:r>
            <a:r>
              <a:rPr lang="en-US" dirty="0" err="1" smtClean="0"/>
              <a:t>biosimilars</a:t>
            </a:r>
            <a:r>
              <a:rPr lang="en-US" dirty="0" smtClean="0"/>
              <a:t> that are coming onto the market and then driving the adoption themselves.”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19075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“What I worry about is that if the adoption rates continue to be slow then the potential manufacturers of </a:t>
            </a:r>
            <a:r>
              <a:rPr lang="en-US" dirty="0" err="1" smtClean="0"/>
              <a:t>biosimilars</a:t>
            </a:r>
            <a:r>
              <a:rPr lang="en-US" dirty="0" smtClean="0"/>
              <a:t> won’t see this as a viable opportunity and won’t make the investments in the first place.  If they don’t think that they can capture 20% or 30% of market share within the first five years of being on the market, or whatever the economic model is, they might say this is a category we’re going to stay away from.”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653" y="417195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Scott Gottlieb, US FDA </a:t>
            </a:r>
            <a:r>
              <a:rPr lang="en-US" sz="1200" dirty="0" err="1" smtClean="0"/>
              <a:t>Comm’r</a:t>
            </a:r>
            <a:r>
              <a:rPr lang="en-US" sz="1200" dirty="0" smtClean="0"/>
              <a:t> Comments at 9/18 Chasing Cancer Summit hosted by Washington Post (Pink Sheets, 9/22/17)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4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4"/>
          <a:stretch/>
        </p:blipFill>
        <p:spPr>
          <a:xfrm>
            <a:off x="560614" y="108388"/>
            <a:ext cx="8049986" cy="4926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327331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I drive </a:t>
            </a:r>
            <a:r>
              <a:rPr lang="en-US" b="1" dirty="0" smtClean="0"/>
              <a:t>greater market uptake </a:t>
            </a:r>
            <a:r>
              <a:rPr lang="en-US" dirty="0" smtClean="0"/>
              <a:t>of my  </a:t>
            </a:r>
            <a:r>
              <a:rPr lang="en-US" dirty="0" err="1" smtClean="0"/>
              <a:t>biosimilar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Doctors don’t understand them.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Payors</a:t>
            </a:r>
            <a:r>
              <a:rPr lang="en-US" dirty="0" smtClean="0"/>
              <a:t>, for some reason, seem less than enthusiastic.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Patients don’t seem to be clamoring for them</a:t>
            </a:r>
          </a:p>
          <a:p>
            <a:endParaRPr lang="en-US" dirty="0"/>
          </a:p>
          <a:p>
            <a:r>
              <a:rPr lang="en-US" dirty="0" smtClean="0"/>
              <a:t>All this despite the lower price at which I am (or will be) offering it.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7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714375" y="285750"/>
            <a:ext cx="771525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89535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estimate the </a:t>
            </a:r>
            <a:r>
              <a:rPr lang="en-US" b="1" dirty="0" smtClean="0"/>
              <a:t>costs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Here I have, among other things, </a:t>
            </a:r>
          </a:p>
          <a:p>
            <a:r>
              <a:rPr lang="en-US" dirty="0" smtClean="0"/>
              <a:t>R&amp;D costs, plus User Fees to file, </a:t>
            </a:r>
          </a:p>
          <a:p>
            <a:r>
              <a:rPr lang="en-US" dirty="0" smtClean="0"/>
              <a:t>BUT ALSO:  I need to prepare for the </a:t>
            </a:r>
          </a:p>
          <a:p>
            <a:r>
              <a:rPr lang="en-US" dirty="0" smtClean="0"/>
              <a:t>patent wars (i.e. </a:t>
            </a:r>
            <a:r>
              <a:rPr lang="en-US" dirty="0" err="1" smtClean="0"/>
              <a:t>PTAB</a:t>
            </a:r>
            <a:r>
              <a:rPr lang="en-US" dirty="0" smtClean="0"/>
              <a:t> proceedings &amp; court costs, plus potential jury verdicts for infringement) – and all this even before my </a:t>
            </a:r>
            <a:r>
              <a:rPr lang="en-US" dirty="0" err="1" smtClean="0"/>
              <a:t>biosimilar</a:t>
            </a:r>
            <a:r>
              <a:rPr lang="en-US" dirty="0" smtClean="0"/>
              <a:t> reaches market? </a:t>
            </a:r>
          </a:p>
        </p:txBody>
      </p:sp>
    </p:spTree>
    <p:extLst>
      <p:ext uri="{BB962C8B-B14F-4D97-AF65-F5344CB8AC3E}">
        <p14:creationId xmlns:p14="http://schemas.microsoft.com/office/powerpoint/2010/main" val="14351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7" y="805502"/>
            <a:ext cx="2599733" cy="32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142875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“People in a competitive market, in a dynamic market, price things to the price they can derive and what they perceive the value to be and what the value is to the end </a:t>
            </a:r>
            <a:r>
              <a:rPr lang="en-US" dirty="0" err="1" smtClean="0"/>
              <a:t>recipent</a:t>
            </a:r>
            <a:r>
              <a:rPr lang="en-US" dirty="0" smtClean="0"/>
              <a:t>.   Products aren’t price based on some multiple of what it costs to develop them.”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653" y="417195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Scott Gottlieb, US FDA </a:t>
            </a:r>
            <a:r>
              <a:rPr lang="en-US" sz="1200" dirty="0" err="1" smtClean="0"/>
              <a:t>Comm’r</a:t>
            </a:r>
            <a:r>
              <a:rPr lang="en-US" sz="1200" dirty="0" smtClean="0"/>
              <a:t> Comments at 9/18 Chasing Cancer Summit hosted by Washington Post (Pink Sheets, 9/22/17)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3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4"/>
          <a:stretch/>
        </p:blipFill>
        <p:spPr>
          <a:xfrm>
            <a:off x="560614" y="108388"/>
            <a:ext cx="8049986" cy="4926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6024" y="120015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19600" y="553819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</a:t>
            </a:r>
            <a:r>
              <a:rPr lang="en-US" dirty="0" err="1" smtClean="0"/>
              <a:t>Biosimilars</a:t>
            </a:r>
            <a:r>
              <a:rPr lang="en-US" dirty="0" smtClean="0"/>
              <a:t> </a:t>
            </a:r>
            <a:r>
              <a:rPr lang="en-US" b="1" dirty="0" smtClean="0"/>
              <a:t>compare to Generics</a:t>
            </a:r>
            <a:r>
              <a:rPr lang="en-US" dirty="0" smtClean="0"/>
              <a:t> in terms of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Safety oversight &amp; PI Updating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Marketing &amp; Sales Initiatives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Pricing or Customer Service Differentiators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801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/>
          <a:stretch/>
        </p:blipFill>
        <p:spPr>
          <a:xfrm>
            <a:off x="457200" y="285750"/>
            <a:ext cx="8254093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7155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engage the </a:t>
            </a:r>
            <a:r>
              <a:rPr lang="en-US" b="1" dirty="0" err="1" smtClean="0"/>
              <a:t>payors</a:t>
            </a:r>
            <a:r>
              <a:rPr lang="en-US" dirty="0" smtClean="0"/>
              <a:t> and obtain the buy-in for my </a:t>
            </a:r>
            <a:r>
              <a:rPr lang="en-US" dirty="0" err="1" smtClean="0"/>
              <a:t>biosimilar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do I factor in outside forces, such as newly organized large self-insured employers?  </a:t>
            </a:r>
          </a:p>
          <a:p>
            <a:r>
              <a:rPr lang="en-US" dirty="0" smtClean="0"/>
              <a:t>	Is there perhaps a way to partner 	with them to push market share in 	my direction?</a:t>
            </a:r>
          </a:p>
        </p:txBody>
      </p:sp>
    </p:spTree>
    <p:extLst>
      <p:ext uri="{BB962C8B-B14F-4D97-AF65-F5344CB8AC3E}">
        <p14:creationId xmlns:p14="http://schemas.microsoft.com/office/powerpoint/2010/main" val="631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0150" y="114300"/>
            <a:ext cx="6743700" cy="742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SPEAKERS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02486" y="4767263"/>
            <a:ext cx="1485900" cy="27432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b="13218"/>
          <a:stretch/>
        </p:blipFill>
        <p:spPr>
          <a:xfrm>
            <a:off x="4390946" y="1171930"/>
            <a:ext cx="791277" cy="1055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/>
          <a:stretch/>
        </p:blipFill>
        <p:spPr>
          <a:xfrm>
            <a:off x="457201" y="1174972"/>
            <a:ext cx="778289" cy="1037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-1484" r="66" b="8342"/>
          <a:stretch/>
        </p:blipFill>
        <p:spPr>
          <a:xfrm>
            <a:off x="457200" y="2341278"/>
            <a:ext cx="801504" cy="106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11111"/>
          <a:stretch/>
        </p:blipFill>
        <p:spPr>
          <a:xfrm>
            <a:off x="471087" y="3598799"/>
            <a:ext cx="781050" cy="104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955" y="1386191"/>
            <a:ext cx="2450845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latin typeface="Avenir LT Std 35 Light" panose="020B0402020203020204" pitchFamily="34" charset="0"/>
              </a:rPr>
              <a:t>Rob Andrews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CEO, Health Transformation Alliance</a:t>
            </a:r>
          </a:p>
          <a:p>
            <a:r>
              <a:rPr lang="en-US" sz="1000" dirty="0">
                <a:latin typeface="Avenir LT Std 35 Light" panose="020B0402020203020204" pitchFamily="34" charset="0"/>
              </a:rPr>
              <a:t>(&amp; former NJ Congressman)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04" y="2528691"/>
            <a:ext cx="2322696" cy="73866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latin typeface="Avenir LT Std 35 Light" panose="020B0402020203020204" pitchFamily="34" charset="0"/>
              </a:rPr>
              <a:t>Gary Branning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President, Managed Market Resources &amp; Professor</a:t>
            </a:r>
            <a:br>
              <a:rPr lang="en-US" sz="1000" dirty="0">
                <a:latin typeface="Avenir LT Std 35 Light" panose="020B0402020203020204" pitchFamily="34" charset="0"/>
              </a:rPr>
            </a:br>
            <a:r>
              <a:rPr lang="en-US" sz="1000" dirty="0">
                <a:latin typeface="Avenir LT Std 35 Light" panose="020B0402020203020204" pitchFamily="34" charset="0"/>
              </a:rPr>
              <a:t>Rutgers University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2955" y="3813698"/>
            <a:ext cx="2603245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latin typeface="Avenir LT Std 35 Light" panose="020B0402020203020204" pitchFamily="34" charset="0"/>
              </a:rPr>
              <a:t>Julia Pike, Esq.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Vice President, IP, North America</a:t>
            </a:r>
          </a:p>
          <a:p>
            <a:r>
              <a:rPr lang="en-US" sz="1000" dirty="0">
                <a:latin typeface="Avenir LT Std 35 Light" panose="020B0402020203020204" pitchFamily="34" charset="0"/>
              </a:rPr>
              <a:t>Sandoz Inc.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3713" y="1400243"/>
            <a:ext cx="2071487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latin typeface="Avenir LT Std 35 Light" panose="020B0402020203020204" pitchFamily="34" charset="0"/>
              </a:rPr>
              <a:t>Michelle Quinn, Esq.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Vice President, General Counsel</a:t>
            </a:r>
          </a:p>
          <a:p>
            <a:r>
              <a:rPr lang="en-US" sz="1000" dirty="0">
                <a:latin typeface="Avenir LT Std 35 Light" panose="020B0402020203020204" pitchFamily="34" charset="0"/>
              </a:rPr>
              <a:t>Sandoz Inc.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0661" y="2611134"/>
            <a:ext cx="2976284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00AAA6"/>
                </a:solidFill>
                <a:latin typeface="Avenir LT Std 35 Light" panose="020B0402020203020204" pitchFamily="34" charset="0"/>
              </a:rPr>
              <a:t>Moderated by:</a:t>
            </a:r>
          </a:p>
          <a:p>
            <a:r>
              <a:rPr lang="en-US" sz="1200" b="1" dirty="0">
                <a:latin typeface="Avenir LT Std 35 Light" panose="020B0402020203020204" pitchFamily="34" charset="0"/>
              </a:rPr>
              <a:t>Linda </a:t>
            </a:r>
            <a:r>
              <a:rPr lang="en-US" sz="1200" b="1" dirty="0" err="1">
                <a:latin typeface="Avenir LT Std 35 Light" panose="020B0402020203020204" pitchFamily="34" charset="0"/>
              </a:rPr>
              <a:t>Pissott</a:t>
            </a:r>
            <a:r>
              <a:rPr lang="en-US" sz="1200" b="1" dirty="0">
                <a:latin typeface="Avenir LT Std 35 Light" panose="020B0402020203020204" pitchFamily="34" charset="0"/>
              </a:rPr>
              <a:t> </a:t>
            </a:r>
            <a:r>
              <a:rPr lang="en-US" sz="1200" b="1" dirty="0" err="1">
                <a:latin typeface="Avenir LT Std 35 Light" panose="020B0402020203020204" pitchFamily="34" charset="0"/>
              </a:rPr>
              <a:t>Reig</a:t>
            </a:r>
            <a:r>
              <a:rPr lang="en-US" sz="1200" b="1" dirty="0">
                <a:latin typeface="Avenir LT Std 35 Light" panose="020B0402020203020204" pitchFamily="34" charset="0"/>
              </a:rPr>
              <a:t>, Esq.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Shareholder &amp; Co-Chair FDA/Biotech Section Buchanan Ingersoll &amp; Rooney, PC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813699"/>
            <a:ext cx="3505200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" b="1" dirty="0">
                <a:solidFill>
                  <a:srgbClr val="00AAA6"/>
                </a:solidFill>
                <a:latin typeface="Avenir LT Std 35 Light" panose="020B0402020203020204" pitchFamily="34" charset="0"/>
              </a:rPr>
              <a:t>Moderated by:</a:t>
            </a:r>
            <a:endParaRPr lang="en-US" sz="1200" b="1" dirty="0">
              <a:latin typeface="Avenir LT Std 35 Light" panose="020B0402020203020204" pitchFamily="34" charset="0"/>
            </a:endParaRPr>
          </a:p>
          <a:p>
            <a:r>
              <a:rPr lang="en-US" sz="1200" b="1" dirty="0">
                <a:latin typeface="Avenir LT Std 35 Light" panose="020B0402020203020204" pitchFamily="34" charset="0"/>
              </a:rPr>
              <a:t>Mark </a:t>
            </a:r>
            <a:r>
              <a:rPr lang="en-US" sz="1200" b="1" dirty="0" err="1">
                <a:latin typeface="Avenir LT Std 35 Light" panose="020B0402020203020204" pitchFamily="34" charset="0"/>
              </a:rPr>
              <a:t>Gaydos</a:t>
            </a:r>
            <a:endParaRPr lang="en-US" sz="1200" dirty="0">
              <a:latin typeface="Avenir LT Std 35 Light" panose="020B0402020203020204" pitchFamily="34" charset="0"/>
            </a:endParaRPr>
          </a:p>
          <a:p>
            <a:r>
              <a:rPr lang="en-US" sz="1000" dirty="0">
                <a:latin typeface="Avenir LT Std 35 Light" panose="020B0402020203020204" pitchFamily="34" charset="0"/>
              </a:rPr>
              <a:t>Vice President &amp; Head, NA Gen. Med. &amp; Established Products/US Advertising &amp; Promotion</a:t>
            </a:r>
            <a:br>
              <a:rPr lang="en-US" sz="1000" dirty="0">
                <a:latin typeface="Avenir LT Std 35 Light" panose="020B0402020203020204" pitchFamily="34" charset="0"/>
              </a:rPr>
            </a:br>
            <a:r>
              <a:rPr lang="en-US" sz="1000" dirty="0">
                <a:latin typeface="Avenir LT Std 35 Light" panose="020B0402020203020204" pitchFamily="34" charset="0"/>
              </a:rPr>
              <a:t>Global Regulatory Affairs, Sanofi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r="4157"/>
          <a:stretch/>
        </p:blipFill>
        <p:spPr>
          <a:xfrm>
            <a:off x="4390945" y="2377323"/>
            <a:ext cx="781050" cy="104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/>
        </p:blipFill>
        <p:spPr>
          <a:xfrm>
            <a:off x="4428725" y="3598799"/>
            <a:ext cx="78105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>
          <a:xfrm>
            <a:off x="974716" y="209550"/>
            <a:ext cx="7194567" cy="4702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8575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if I am the </a:t>
            </a:r>
            <a:r>
              <a:rPr lang="en-US" b="1" dirty="0"/>
              <a:t>innovator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tactics can I use to delay the uptake of </a:t>
            </a:r>
            <a:r>
              <a:rPr lang="en-US" dirty="0" err="1"/>
              <a:t>biosimilars</a:t>
            </a:r>
            <a:r>
              <a:rPr lang="en-US" dirty="0"/>
              <a:t> in the market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about strategies such as </a:t>
            </a:r>
          </a:p>
          <a:p>
            <a:r>
              <a:rPr lang="en-US" dirty="0" smtClean="0"/>
              <a:t>sham patents, “</a:t>
            </a:r>
            <a:r>
              <a:rPr lang="en-US" dirty="0" err="1" smtClean="0"/>
              <a:t>REMS</a:t>
            </a:r>
            <a:r>
              <a:rPr lang="en-US" dirty="0" smtClean="0"/>
              <a:t> as a shield” or contracts with </a:t>
            </a:r>
            <a:r>
              <a:rPr lang="en-US" dirty="0" err="1" smtClean="0"/>
              <a:t>payors</a:t>
            </a:r>
            <a:r>
              <a:rPr lang="en-US" dirty="0" smtClean="0"/>
              <a:t> or </a:t>
            </a:r>
            <a:r>
              <a:rPr lang="en-US" dirty="0" err="1" smtClean="0"/>
              <a:t>hcps</a:t>
            </a:r>
            <a:r>
              <a:rPr lang="en-US" dirty="0" smtClean="0"/>
              <a:t> to block </a:t>
            </a:r>
            <a:r>
              <a:rPr lang="en-US" dirty="0" err="1" smtClean="0"/>
              <a:t>biosimilar</a:t>
            </a:r>
            <a:r>
              <a:rPr lang="en-US" dirty="0" smtClean="0"/>
              <a:t> entry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714375" y="285750"/>
            <a:ext cx="7715250" cy="462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89535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can we learn from experience with </a:t>
            </a:r>
            <a:r>
              <a:rPr lang="en-US" dirty="0" err="1" smtClean="0"/>
              <a:t>biosimilars</a:t>
            </a:r>
            <a:r>
              <a:rPr lang="en-US" dirty="0" smtClean="0"/>
              <a:t> overseas?</a:t>
            </a:r>
          </a:p>
          <a:p>
            <a:endParaRPr lang="en-US" dirty="0"/>
          </a:p>
          <a:p>
            <a:r>
              <a:rPr lang="en-US" dirty="0" smtClean="0"/>
              <a:t>How does the US experience so far with </a:t>
            </a:r>
            <a:r>
              <a:rPr lang="en-US" dirty="0" err="1" smtClean="0"/>
              <a:t>biosimilars</a:t>
            </a:r>
            <a:r>
              <a:rPr lang="en-US" dirty="0" smtClean="0"/>
              <a:t> play into what we should view as “best practices” for rapid </a:t>
            </a:r>
            <a:r>
              <a:rPr lang="en-US" dirty="0" err="1" smtClean="0"/>
              <a:t>biosimilar</a:t>
            </a:r>
            <a:r>
              <a:rPr lang="en-US" dirty="0" smtClean="0"/>
              <a:t> approval &amp; marketplace success?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 b="25440"/>
          <a:stretch/>
        </p:blipFill>
        <p:spPr>
          <a:xfrm>
            <a:off x="446400" y="270030"/>
            <a:ext cx="8251200" cy="300379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Biosimilar Story – Sandoz’s experience to 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Sandoz US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965961" y="4080510"/>
            <a:ext cx="4620509" cy="822960"/>
          </a:xfrm>
        </p:spPr>
        <p:txBody>
          <a:bodyPr/>
          <a:lstStyle/>
          <a:p>
            <a:r>
              <a:rPr lang="en-US" dirty="0" smtClean="0"/>
              <a:t>Michelle Quinn (General Counsel), Julia Pike (VP of IP)</a:t>
            </a:r>
          </a:p>
          <a:p>
            <a:r>
              <a:rPr lang="en-US" dirty="0" err="1" smtClean="0"/>
              <a:t>BioNJ</a:t>
            </a:r>
            <a:endParaRPr lang="en-US" dirty="0" smtClean="0"/>
          </a:p>
          <a:p>
            <a:r>
              <a:rPr lang="en-US" dirty="0" smtClean="0"/>
              <a:t>November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1192"/>
            <a:ext cx="1190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Biologics are drugs produced from living organisms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6</a:t>
            </a:fld>
            <a:endParaRPr lang="uk-UA" dirty="0"/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b="3574"/>
          <a:stretch>
            <a:fillRect/>
          </a:stretch>
        </p:blipFill>
        <p:spPr bwMode="auto">
          <a:xfrm>
            <a:off x="4643558" y="1125057"/>
            <a:ext cx="1220519" cy="16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/>
          <a:stretch>
            <a:fillRect/>
          </a:stretch>
        </p:blipFill>
        <p:spPr bwMode="auto">
          <a:xfrm>
            <a:off x="6124297" y="1125057"/>
            <a:ext cx="1230410" cy="16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-2"/>
          <a:stretch>
            <a:fillRect/>
          </a:stretch>
        </p:blipFill>
        <p:spPr bwMode="auto">
          <a:xfrm>
            <a:off x="1657352" y="1125057"/>
            <a:ext cx="1231399" cy="16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1"/>
          <a:stretch>
            <a:fillRect/>
          </a:stretch>
        </p:blipFill>
        <p:spPr bwMode="auto">
          <a:xfrm>
            <a:off x="3148970" y="1125059"/>
            <a:ext cx="1234365" cy="16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entagon 22"/>
          <p:cNvSpPr/>
          <p:nvPr/>
        </p:nvSpPr>
        <p:spPr>
          <a:xfrm>
            <a:off x="1657352" y="2877298"/>
            <a:ext cx="1460897" cy="509588"/>
          </a:xfrm>
          <a:prstGeom prst="homePlate">
            <a:avLst>
              <a:gd name="adj" fmla="val 415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783">
              <a:defRPr/>
            </a:pP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    Modify host </a:t>
            </a:r>
            <a:b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cells </a:t>
            </a:r>
          </a:p>
        </p:txBody>
      </p:sp>
      <p:sp>
        <p:nvSpPr>
          <p:cNvPr id="27" name="Chevron 26"/>
          <p:cNvSpPr/>
          <p:nvPr/>
        </p:nvSpPr>
        <p:spPr>
          <a:xfrm>
            <a:off x="3146829" y="2877298"/>
            <a:ext cx="1460897" cy="509588"/>
          </a:xfrm>
          <a:prstGeom prst="chevron">
            <a:avLst>
              <a:gd name="adj" fmla="val 464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783">
              <a:defRPr/>
            </a:pP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Grow </a:t>
            </a:r>
            <a:b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cells </a:t>
            </a:r>
          </a:p>
        </p:txBody>
      </p:sp>
      <p:sp>
        <p:nvSpPr>
          <p:cNvPr id="28" name="Chevron 27"/>
          <p:cNvSpPr/>
          <p:nvPr/>
        </p:nvSpPr>
        <p:spPr>
          <a:xfrm>
            <a:off x="4644630" y="2877298"/>
            <a:ext cx="1460897" cy="509588"/>
          </a:xfrm>
          <a:prstGeom prst="chevron">
            <a:avLst>
              <a:gd name="adj" fmla="val 457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572" algn="ctr" defTabSz="685783">
              <a:defRPr/>
            </a:pP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Extract, </a:t>
            </a:r>
            <a:b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refold, purify</a:t>
            </a:r>
          </a:p>
        </p:txBody>
      </p:sp>
      <p:sp>
        <p:nvSpPr>
          <p:cNvPr id="33" name="Chevron 32"/>
          <p:cNvSpPr/>
          <p:nvPr/>
        </p:nvSpPr>
        <p:spPr>
          <a:xfrm>
            <a:off x="6124577" y="2877298"/>
            <a:ext cx="1460897" cy="509588"/>
          </a:xfrm>
          <a:prstGeom prst="chevron">
            <a:avLst>
              <a:gd name="adj" fmla="val 447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572" algn="ctr" defTabSz="685783">
              <a:defRPr/>
            </a:pPr>
            <a:r>
              <a:rPr lang="en-US" sz="1000" b="1" dirty="0">
                <a:solidFill>
                  <a:srgbClr val="FFFFFF"/>
                </a:solidFill>
                <a:ea typeface="MS PGothic" pitchFamily="34" charset="-128"/>
              </a:rPr>
              <a:t>Formulate to stable finished drug product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57351" y="3415462"/>
            <a:ext cx="1257301" cy="112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8579" rIns="68579" bIns="68579" anchor="ctr"/>
          <a:lstStyle/>
          <a:p>
            <a:pPr algn="ctr" defTabSz="685783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</a:rPr>
              <a:t>(e.g. bacteria, yeast, mammalian) to produce recombinant proteins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46828" y="3415462"/>
            <a:ext cx="1228721" cy="112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8579" rIns="68579" bIns="68579" anchor="ctr"/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under controlled conditions (fermentation, upstream process)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44628" y="3415462"/>
            <a:ext cx="1219448" cy="112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8579" rIns="68579" bIns="68579" anchor="ctr"/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to generate drug substance (downstream process)</a:t>
            </a:r>
            <a:br>
              <a:rPr lang="en-US" altLang="en-US" sz="1000" dirty="0">
                <a:solidFill>
                  <a:srgbClr val="000000"/>
                </a:solidFill>
              </a:rPr>
            </a:b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24577" y="3415462"/>
            <a:ext cx="1237655" cy="112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8579" rIns="68579" bIns="68579" anchor="ctr"/>
          <a:lstStyle/>
          <a:p>
            <a:pPr algn="ctr" defTabSz="685783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</a:rPr>
              <a:t>vial, syringe, cartridge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7349" y="4500818"/>
            <a:ext cx="5829300" cy="2554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685783">
              <a:buClr>
                <a:srgbClr val="000000"/>
              </a:buClr>
              <a:buSzPts val="800"/>
            </a:pPr>
            <a:r>
              <a:rPr lang="en-US" sz="700" dirty="0">
                <a:solidFill>
                  <a:srgbClr val="000000"/>
                </a:solidFill>
              </a:rPr>
              <a:t>Adapted from EGA Handbook on biosimilar medicines; available from http://www.egagenerics.com/index.php/publications/</a:t>
            </a:r>
          </a:p>
        </p:txBody>
      </p:sp>
    </p:spTree>
    <p:extLst>
      <p:ext uri="{BB962C8B-B14F-4D97-AF65-F5344CB8AC3E}">
        <p14:creationId xmlns:p14="http://schemas.microsoft.com/office/powerpoint/2010/main" val="2326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8 of the top 10 molecules </a:t>
            </a:r>
            <a:r>
              <a:rPr lang="en-US" altLang="en-US" b="1" dirty="0" smtClean="0">
                <a:cs typeface="Arial" panose="020B0604020202020204" pitchFamily="34" charset="0"/>
              </a:rPr>
              <a:t>worldwide </a:t>
            </a:r>
            <a:r>
              <a:rPr lang="en-US" altLang="en-US" b="1" dirty="0">
                <a:cs typeface="Arial" panose="020B0604020202020204" pitchFamily="34" charset="0"/>
              </a:rPr>
              <a:t>were biologics in </a:t>
            </a:r>
            <a:r>
              <a:rPr lang="en-US" altLang="en-US" b="1" dirty="0" smtClean="0">
                <a:cs typeface="Arial" panose="020B0604020202020204" pitchFamily="34" charset="0"/>
              </a:rPr>
              <a:t>2016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131095"/>
            <a:ext cx="5829300" cy="3395663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2828" name="mh footnote shape"/>
          <p:cNvSpPr>
            <a:spLocks noChangeArrowheads="1"/>
          </p:cNvSpPr>
          <p:nvPr/>
        </p:nvSpPr>
        <p:spPr bwMode="auto">
          <a:xfrm>
            <a:off x="1588416" y="4516935"/>
            <a:ext cx="3831996" cy="23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99" tIns="35099" rIns="67499" bIns="35099" anchor="b">
            <a:spAutoFit/>
          </a:bodyPr>
          <a:lstStyle>
            <a:lvl1pPr marL="723900" indent="-72390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anose="05000000000000000000" pitchFamily="2" charset="2"/>
              <a:buChar char="§"/>
              <a:tabLst>
                <a:tab pos="85725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panose="020B0604020202020204" pitchFamily="34" charset="0"/>
              <a:buChar char="–"/>
              <a:tabLst>
                <a:tab pos="85725" algn="l"/>
              </a:tabLs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panose="020B0604020202020204" pitchFamily="34" charset="0"/>
              <a:buChar char="»"/>
              <a:tabLst>
                <a:tab pos="85725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panose="020B0604020202020204" pitchFamily="34" charset="0"/>
              <a:buChar char="•"/>
              <a:tabLst>
                <a:tab pos="85725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78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460A9"/>
              </a:buClr>
              <a:buNone/>
            </a:pPr>
            <a:r>
              <a:rPr lang="en-US" altLang="en-US" sz="500" dirty="0">
                <a:solidFill>
                  <a:srgbClr val="404040"/>
                </a:solidFill>
              </a:rPr>
              <a:t>Source: Company earnings statements; all rounded to nearest 100M.  </a:t>
            </a:r>
            <a:r>
              <a:rPr lang="en-US" altLang="en-US" sz="500" dirty="0">
                <a:solidFill>
                  <a:srgbClr val="404040"/>
                </a:solidFill>
                <a:ea typeface="MS PGothic" panose="020B0600070205080204" pitchFamily="34" charset="-128"/>
              </a:rPr>
              <a:t>Note: All trademarks are the property of their respective owners.</a:t>
            </a:r>
          </a:p>
        </p:txBody>
      </p:sp>
      <p:graphicFrame>
        <p:nvGraphicFramePr>
          <p:cNvPr id="7" name="Group 113"/>
          <p:cNvGraphicFramePr>
            <a:graphicFrameLocks noGrp="1"/>
          </p:cNvGraphicFramePr>
          <p:nvPr>
            <p:extLst/>
          </p:nvPr>
        </p:nvGraphicFramePr>
        <p:xfrm>
          <a:off x="1657352" y="1003062"/>
          <a:ext cx="5829300" cy="3525621"/>
        </p:xfrm>
        <a:graphic>
          <a:graphicData uri="http://schemas.openxmlformats.org/drawingml/2006/table">
            <a:tbl>
              <a:tblPr/>
              <a:tblGrid>
                <a:gridCol w="1424210"/>
                <a:gridCol w="1214315"/>
                <a:gridCol w="1301489"/>
                <a:gridCol w="1889286"/>
              </a:tblGrid>
              <a:tr h="437343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Product</a:t>
                      </a:r>
                    </a:p>
                  </a:txBody>
                  <a:tcPr marL="77273" marR="77273" marT="40184" marB="401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Manufacturer</a:t>
                      </a:r>
                    </a:p>
                  </a:txBody>
                  <a:tcPr marL="77273" marR="77273" marT="40184" marB="401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Type</a:t>
                      </a:r>
                    </a:p>
                  </a:txBody>
                  <a:tcPr marL="77273" marR="77273" marT="40184" marB="401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2016 FY 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(USD)</a:t>
                      </a:r>
                    </a:p>
                  </a:txBody>
                  <a:tcPr marL="77273" marR="77273" marT="40184" marB="401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436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1.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HUMIRA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AbbVie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16,000,000,000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2. HARVONI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Gilead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Small molecule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9,100,000,000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RITUXAN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Roche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7,300,000,000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4. REVLIMID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Celgene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Small molecule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7,000,000,000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REMICADE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J&amp;J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7,000,000,000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AVASTIN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Roche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6,700,000,000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HERCEPTIN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Roche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6,700,000,000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8.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OPDIVO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BMS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6,400,000,000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ENBREL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Amgen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6,000,000,000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538"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10.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LANTUS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®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Sanofi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Biologic</a:t>
                      </a:r>
                    </a:p>
                  </a:txBody>
                  <a:tcPr marL="77273" marR="77273" marT="40184" marB="4018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63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4,800,000,000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76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7350" y="4502448"/>
            <a:ext cx="5829300" cy="241004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defTabSz="685783"/>
            <a:r>
              <a:rPr lang="en-US" sz="500" dirty="0">
                <a:solidFill>
                  <a:srgbClr val="000000"/>
                </a:solidFill>
              </a:rPr>
              <a:t>GPHA. Savings and access report. 2016.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a typeface="AauxPro" charset="0"/>
                <a:cs typeface="Arial" panose="020B0604020202020204" pitchFamily="34" charset="0"/>
              </a:rPr>
              <a:t>Projected impact of b</a:t>
            </a:r>
            <a:r>
              <a:rPr lang="en-US" b="1" dirty="0" smtClean="0">
                <a:ea typeface="AauxPro" charset="0"/>
                <a:cs typeface="Arial" panose="020B0604020202020204" pitchFamily="34" charset="0"/>
              </a:rPr>
              <a:t>iosimilars in </a:t>
            </a:r>
            <a:r>
              <a:rPr lang="en-US" b="1" dirty="0">
                <a:ea typeface="AauxPro" charset="0"/>
                <a:cs typeface="Arial" panose="020B0604020202020204" pitchFamily="34" charset="0"/>
              </a:rPr>
              <a:t>the biologic </a:t>
            </a:r>
            <a:r>
              <a:rPr lang="en-US" b="1" dirty="0" smtClean="0">
                <a:ea typeface="AauxPro" charset="0"/>
                <a:cs typeface="Arial" panose="020B0604020202020204" pitchFamily="34" charset="0"/>
              </a:rPr>
              <a:t>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6" y="1489793"/>
            <a:ext cx="5173460" cy="30598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1095651" y="2669154"/>
            <a:ext cx="1618276" cy="32316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800" b="1" dirty="0">
                <a:solidFill>
                  <a:srgbClr val="000000"/>
                </a:solidFill>
                <a:ea typeface="AauxPro OT Black" charset="0"/>
                <a:cs typeface="Arial" panose="020B0604020202020204" pitchFamily="34" charset="0"/>
              </a:rPr>
              <a:t>Biologic Market</a:t>
            </a:r>
          </a:p>
          <a:p>
            <a:pPr algn="ctr" defTabSz="685783"/>
            <a:r>
              <a:rPr lang="en-US" sz="800" b="1" dirty="0">
                <a:solidFill>
                  <a:srgbClr val="000000"/>
                </a:solidFill>
                <a:ea typeface="AauxPro OT Black" charset="0"/>
                <a:cs typeface="Arial" panose="020B0604020202020204" pitchFamily="34" charset="0"/>
              </a:rPr>
              <a:t>(In Billions of Dollars)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7831" y="1682417"/>
            <a:ext cx="2468054" cy="72712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1400" dirty="0">
                <a:solidFill>
                  <a:srgbClr val="0460A9"/>
                </a:solidFill>
                <a:ea typeface="Arial" charset="0"/>
                <a:cs typeface="Arial" charset="0"/>
              </a:rPr>
              <a:t>Biologics projected to be</a:t>
            </a:r>
          </a:p>
          <a:p>
            <a:pPr defTabSz="685783"/>
            <a:r>
              <a:rPr lang="en-US" sz="1400" b="1" dirty="0">
                <a:solidFill>
                  <a:srgbClr val="0460A9"/>
                </a:solidFill>
                <a:ea typeface="Arial" charset="0"/>
                <a:cs typeface="Arial" charset="0"/>
              </a:rPr>
              <a:t>28%</a:t>
            </a:r>
            <a:r>
              <a:rPr lang="en-US" sz="1400" dirty="0">
                <a:solidFill>
                  <a:srgbClr val="0460A9"/>
                </a:solidFill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460A9"/>
                </a:solidFill>
                <a:ea typeface="Arial" charset="0"/>
                <a:cs typeface="Arial" charset="0"/>
              </a:rPr>
              <a:t>of the global market </a:t>
            </a:r>
            <a:br>
              <a:rPr lang="en-US" sz="1400" b="1" dirty="0">
                <a:solidFill>
                  <a:srgbClr val="0460A9"/>
                </a:solidFill>
                <a:ea typeface="Arial" charset="0"/>
                <a:cs typeface="Arial" charset="0"/>
              </a:rPr>
            </a:br>
            <a:r>
              <a:rPr lang="en-US" sz="1400" dirty="0">
                <a:solidFill>
                  <a:srgbClr val="0460A9"/>
                </a:solidFill>
                <a:ea typeface="Arial" charset="0"/>
                <a:cs typeface="Arial" charset="0"/>
              </a:rPr>
              <a:t>in 2020, totaling </a:t>
            </a:r>
            <a:r>
              <a:rPr lang="en-US" sz="1400" b="1" dirty="0">
                <a:solidFill>
                  <a:srgbClr val="0460A9"/>
                </a:solidFill>
                <a:ea typeface="Arial" charset="0"/>
                <a:cs typeface="Arial" charset="0"/>
              </a:rPr>
              <a:t>$390 billion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679528" y="1228122"/>
            <a:ext cx="1237268" cy="1394884"/>
          </a:xfrm>
          <a:prstGeom prst="wedgeRectCallout">
            <a:avLst>
              <a:gd name="adj1" fmla="val -71908"/>
              <a:gd name="adj2" fmla="val -80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400" b="1" dirty="0">
                <a:solidFill>
                  <a:srgbClr val="FFFFFF"/>
                </a:solidFill>
                <a:latin typeface="Arial Black" panose="020B0A04020102020204" pitchFamily="34" charset="0"/>
                <a:ea typeface="AauxPro OT Black" charset="0"/>
                <a:cs typeface="AauxPro OT Black" charset="0"/>
              </a:rPr>
              <a:t>Up to $250 BILLION</a:t>
            </a:r>
          </a:p>
          <a:p>
            <a:pPr algn="ctr" defTabSz="685783"/>
            <a:r>
              <a:rPr lang="en-US" sz="1400" b="1" dirty="0">
                <a:solidFill>
                  <a:srgbClr val="FFFFFF"/>
                </a:solidFill>
                <a:latin typeface="Arial Black" panose="020B0A04020102020204" pitchFamily="34" charset="0"/>
                <a:ea typeface="AauxPro OT Black" charset="0"/>
                <a:cs typeface="AauxPro OT Black" charset="0"/>
              </a:rPr>
              <a:t>in potential global savings </a:t>
            </a:r>
            <a:br>
              <a:rPr lang="en-US" sz="1400" b="1" dirty="0">
                <a:solidFill>
                  <a:srgbClr val="FFFFFF"/>
                </a:solidFill>
                <a:latin typeface="Arial Black" panose="020B0A04020102020204" pitchFamily="34" charset="0"/>
                <a:ea typeface="AauxPro OT Black" charset="0"/>
                <a:cs typeface="AauxPro OT Black" charset="0"/>
              </a:rPr>
            </a:br>
            <a:r>
              <a:rPr lang="en-US" sz="1400" b="1" dirty="0">
                <a:solidFill>
                  <a:srgbClr val="FFFFFF"/>
                </a:solidFill>
                <a:latin typeface="Arial Black" panose="020B0A04020102020204" pitchFamily="34" charset="0"/>
                <a:ea typeface="AauxPro OT Black" charset="0"/>
                <a:cs typeface="AauxPro OT Black" charset="0"/>
              </a:rPr>
              <a:t>by 2026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5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1143000" y="2648069"/>
            <a:ext cx="685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828638" cy="720090"/>
          </a:xfrm>
        </p:spPr>
        <p:txBody>
          <a:bodyPr>
            <a:noAutofit/>
          </a:bodyPr>
          <a:lstStyle/>
          <a:p>
            <a:r>
              <a:rPr lang="en-US" altLang="en-US" dirty="0"/>
              <a:t>B</a:t>
            </a:r>
            <a:r>
              <a:rPr lang="en-US" altLang="en-US" dirty="0" smtClean="0"/>
              <a:t>iosimilars proven to be safe </a:t>
            </a:r>
            <a:r>
              <a:rPr lang="en-US" altLang="en-US" dirty="0"/>
              <a:t>and </a:t>
            </a:r>
            <a:r>
              <a:rPr lang="en-US" altLang="en-US" dirty="0" smtClean="0"/>
              <a:t>effective, regulations are developing </a:t>
            </a:r>
            <a:r>
              <a:rPr lang="en-US" altLang="en-US" dirty="0"/>
              <a:t>worldwide</a:t>
            </a:r>
            <a:endParaRPr lang="en-US" dirty="0"/>
          </a:p>
        </p:txBody>
      </p:sp>
      <p:sp>
        <p:nvSpPr>
          <p:cNvPr id="130" name="Oval 9"/>
          <p:cNvSpPr>
            <a:spLocks noChangeArrowheads="1"/>
          </p:cNvSpPr>
          <p:nvPr/>
        </p:nvSpPr>
        <p:spPr bwMode="gray">
          <a:xfrm>
            <a:off x="1764933" y="2499221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2004</a:t>
            </a:r>
          </a:p>
        </p:txBody>
      </p:sp>
      <p:sp>
        <p:nvSpPr>
          <p:cNvPr id="131" name="Oval 10"/>
          <p:cNvSpPr>
            <a:spLocks noChangeArrowheads="1"/>
          </p:cNvSpPr>
          <p:nvPr/>
        </p:nvSpPr>
        <p:spPr bwMode="gray">
          <a:xfrm>
            <a:off x="2240340" y="2499221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2005</a:t>
            </a:r>
          </a:p>
        </p:txBody>
      </p:sp>
      <p:sp>
        <p:nvSpPr>
          <p:cNvPr id="132" name="Oval 11"/>
          <p:cNvSpPr>
            <a:spLocks noChangeArrowheads="1"/>
          </p:cNvSpPr>
          <p:nvPr/>
        </p:nvSpPr>
        <p:spPr bwMode="gray">
          <a:xfrm>
            <a:off x="2733438" y="2499221"/>
            <a:ext cx="322792" cy="322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2006</a:t>
            </a:r>
          </a:p>
        </p:txBody>
      </p:sp>
      <p:sp>
        <p:nvSpPr>
          <p:cNvPr id="133" name="Oval 12"/>
          <p:cNvSpPr>
            <a:spLocks noChangeArrowheads="1"/>
          </p:cNvSpPr>
          <p:nvPr/>
        </p:nvSpPr>
        <p:spPr bwMode="gray">
          <a:xfrm>
            <a:off x="3226539" y="2499221"/>
            <a:ext cx="322792" cy="322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2007</a:t>
            </a:r>
          </a:p>
        </p:txBody>
      </p:sp>
      <p:sp>
        <p:nvSpPr>
          <p:cNvPr id="134" name="Oval 13"/>
          <p:cNvSpPr>
            <a:spLocks noChangeArrowheads="1"/>
          </p:cNvSpPr>
          <p:nvPr/>
        </p:nvSpPr>
        <p:spPr bwMode="gray">
          <a:xfrm>
            <a:off x="3719637" y="2499221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2008</a:t>
            </a:r>
          </a:p>
        </p:txBody>
      </p:sp>
      <p:sp>
        <p:nvSpPr>
          <p:cNvPr id="135" name="Oval 14"/>
          <p:cNvSpPr>
            <a:spLocks noChangeArrowheads="1"/>
          </p:cNvSpPr>
          <p:nvPr/>
        </p:nvSpPr>
        <p:spPr bwMode="gray">
          <a:xfrm>
            <a:off x="4212738" y="2499221"/>
            <a:ext cx="322792" cy="322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2009</a:t>
            </a:r>
          </a:p>
        </p:txBody>
      </p:sp>
      <p:sp>
        <p:nvSpPr>
          <p:cNvPr id="136" name="Oval 46"/>
          <p:cNvSpPr>
            <a:spLocks noChangeArrowheads="1"/>
          </p:cNvSpPr>
          <p:nvPr/>
        </p:nvSpPr>
        <p:spPr bwMode="gray">
          <a:xfrm>
            <a:off x="4705836" y="2499221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2010</a:t>
            </a:r>
          </a:p>
        </p:txBody>
      </p:sp>
      <p:sp>
        <p:nvSpPr>
          <p:cNvPr id="137" name="Oval 46"/>
          <p:cNvSpPr>
            <a:spLocks noChangeArrowheads="1"/>
          </p:cNvSpPr>
          <p:nvPr/>
        </p:nvSpPr>
        <p:spPr bwMode="gray">
          <a:xfrm>
            <a:off x="6185136" y="2499221"/>
            <a:ext cx="322792" cy="322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138" name="Oval 46"/>
          <p:cNvSpPr>
            <a:spLocks noChangeArrowheads="1"/>
          </p:cNvSpPr>
          <p:nvPr/>
        </p:nvSpPr>
        <p:spPr bwMode="gray">
          <a:xfrm>
            <a:off x="5692035" y="2499221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gray">
          <a:xfrm>
            <a:off x="6678236" y="2490255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140" name="Oval 46"/>
          <p:cNvSpPr>
            <a:spLocks noChangeArrowheads="1"/>
          </p:cNvSpPr>
          <p:nvPr/>
        </p:nvSpPr>
        <p:spPr bwMode="gray">
          <a:xfrm>
            <a:off x="5198937" y="2501463"/>
            <a:ext cx="322792" cy="32279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2012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gray">
          <a:xfrm>
            <a:off x="2514220" y="1499735"/>
            <a:ext cx="754454" cy="7889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First bio-</a:t>
            </a:r>
            <a:b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</a:b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similar </a:t>
            </a:r>
            <a:r>
              <a:rPr lang="en-US" altLang="en-US" sz="8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somatropin</a:t>
            </a:r>
            <a:r>
              <a:rPr lang="en-US" altLang="en-US" sz="800" dirty="0">
                <a:solidFill>
                  <a:srgbClr val="FFFFFF"/>
                </a:solidFill>
                <a:latin typeface="Arial"/>
                <a:cs typeface="Arial" pitchFamily="34" charset="0"/>
              </a:rPr>
              <a:t> launched in EU by Sandoz</a:t>
            </a:r>
          </a:p>
        </p:txBody>
      </p:sp>
      <p:sp>
        <p:nvSpPr>
          <p:cNvPr id="142" name="Rectangle 21"/>
          <p:cNvSpPr>
            <a:spLocks noChangeArrowheads="1"/>
          </p:cNvSpPr>
          <p:nvPr/>
        </p:nvSpPr>
        <p:spPr bwMode="gray">
          <a:xfrm>
            <a:off x="3353377" y="1499735"/>
            <a:ext cx="754454" cy="7889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First bio-</a:t>
            </a:r>
            <a:b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</a:b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similar </a:t>
            </a:r>
            <a:r>
              <a:rPr lang="en-US" altLang="en-US" sz="8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epoetin</a:t>
            </a: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US" altLang="en-US" sz="800" dirty="0">
                <a:solidFill>
                  <a:srgbClr val="FFFFFF"/>
                </a:solidFill>
                <a:latin typeface="Arial"/>
                <a:cs typeface="Arial" pitchFamily="34" charset="0"/>
              </a:rPr>
              <a:t>launched in EU by Sandoz</a:t>
            </a:r>
          </a:p>
        </p:txBody>
      </p:sp>
      <p:sp>
        <p:nvSpPr>
          <p:cNvPr id="143" name="Rectangle 22"/>
          <p:cNvSpPr>
            <a:spLocks noChangeArrowheads="1"/>
          </p:cNvSpPr>
          <p:nvPr/>
        </p:nvSpPr>
        <p:spPr bwMode="gray">
          <a:xfrm>
            <a:off x="4192534" y="1499735"/>
            <a:ext cx="754454" cy="788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Filgrastim</a:t>
            </a:r>
            <a:r>
              <a:rPr lang="en-US" altLang="en-US" sz="800" b="1" baseline="30000" dirty="0">
                <a:solidFill>
                  <a:srgbClr val="000000"/>
                </a:solidFill>
                <a:latin typeface="Arial"/>
                <a:cs typeface="Arial" pitchFamily="34" charset="0"/>
              </a:rPr>
              <a:t>1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launched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in EU (</a:t>
            </a:r>
            <a:r>
              <a:rPr lang="en-US" altLang="en-US" sz="8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Teva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)</a:t>
            </a:r>
          </a:p>
        </p:txBody>
      </p:sp>
      <p:sp>
        <p:nvSpPr>
          <p:cNvPr id="144" name="Rectangle 22"/>
          <p:cNvSpPr>
            <a:spLocks noChangeArrowheads="1"/>
          </p:cNvSpPr>
          <p:nvPr/>
        </p:nvSpPr>
        <p:spPr bwMode="gray">
          <a:xfrm>
            <a:off x="5031691" y="1499735"/>
            <a:ext cx="754454" cy="788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EU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adopts monoclonal antibody guidelines</a:t>
            </a:r>
            <a:endParaRPr lang="en-US" altLang="en-US" sz="8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45" name="Rectangle 47"/>
          <p:cNvSpPr>
            <a:spLocks noChangeArrowheads="1"/>
          </p:cNvSpPr>
          <p:nvPr/>
        </p:nvSpPr>
        <p:spPr bwMode="gray">
          <a:xfrm>
            <a:off x="5870850" y="1499735"/>
            <a:ext cx="754454" cy="788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rgbClr val="0460A9"/>
              </a:buClr>
              <a:buSzPct val="110000"/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</a:rPr>
              <a:t>First </a:t>
            </a:r>
            <a:r>
              <a:rPr lang="en-US" altLang="en-US" sz="800" b="1" dirty="0" err="1">
                <a:solidFill>
                  <a:srgbClr val="000000"/>
                </a:solidFill>
                <a:latin typeface="Arial"/>
              </a:rPr>
              <a:t>mAb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</a:rPr>
              <a:t> biosimilar </a:t>
            </a:r>
            <a:r>
              <a:rPr lang="en-US" altLang="en-US" sz="800" dirty="0">
                <a:solidFill>
                  <a:srgbClr val="000000"/>
                </a:solidFill>
                <a:latin typeface="Arial"/>
              </a:rPr>
              <a:t>launched in EU (</a:t>
            </a:r>
            <a:r>
              <a:rPr lang="en-US" altLang="en-US" sz="800" dirty="0" err="1">
                <a:solidFill>
                  <a:srgbClr val="000000"/>
                </a:solidFill>
                <a:latin typeface="Arial"/>
              </a:rPr>
              <a:t>Celltrion</a:t>
            </a:r>
            <a:r>
              <a:rPr lang="en-US" altLang="en-US" sz="8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46" name="Rectangle 3"/>
          <p:cNvSpPr>
            <a:spLocks noChangeArrowheads="1"/>
          </p:cNvSpPr>
          <p:nvPr/>
        </p:nvSpPr>
        <p:spPr bwMode="gray">
          <a:xfrm>
            <a:off x="1675062" y="1499735"/>
            <a:ext cx="754454" cy="788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EU draft general guidelines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 adopted  </a:t>
            </a:r>
          </a:p>
        </p:txBody>
      </p:sp>
      <p:sp>
        <p:nvSpPr>
          <p:cNvPr id="147" name="Rectangle 22"/>
          <p:cNvSpPr>
            <a:spLocks noChangeArrowheads="1"/>
          </p:cNvSpPr>
          <p:nvPr/>
        </p:nvSpPr>
        <p:spPr bwMode="gray">
          <a:xfrm>
            <a:off x="6710005" y="1499735"/>
            <a:ext cx="754454" cy="788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First bio-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similar etanercept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launched (Samsung/</a:t>
            </a:r>
            <a:b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US" altLang="en-US" sz="8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Biogen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)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1926328" y="2284299"/>
            <a:ext cx="0" cy="21492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 bwMode="auto">
          <a:xfrm>
            <a:off x="1854838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0" name="Straight Connector 149"/>
          <p:cNvCxnSpPr>
            <a:stCxn id="151" idx="2"/>
            <a:endCxn id="132" idx="0"/>
          </p:cNvCxnSpPr>
          <p:nvPr/>
        </p:nvCxnSpPr>
        <p:spPr>
          <a:xfrm flipH="1">
            <a:off x="2894834" y="2284297"/>
            <a:ext cx="0" cy="2149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 bwMode="auto">
          <a:xfrm>
            <a:off x="2895167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2" name="Straight Connector 151"/>
          <p:cNvCxnSpPr>
            <a:stCxn id="153" idx="2"/>
            <a:endCxn id="133" idx="0"/>
          </p:cNvCxnSpPr>
          <p:nvPr/>
        </p:nvCxnSpPr>
        <p:spPr>
          <a:xfrm flipH="1">
            <a:off x="3387933" y="2284297"/>
            <a:ext cx="0" cy="2149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 bwMode="auto">
          <a:xfrm>
            <a:off x="3415332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4" name="Straight Connector 107"/>
          <p:cNvCxnSpPr>
            <a:stCxn id="155" idx="2"/>
            <a:endCxn id="134" idx="0"/>
          </p:cNvCxnSpPr>
          <p:nvPr/>
        </p:nvCxnSpPr>
        <p:spPr>
          <a:xfrm rot="5400000">
            <a:off x="4083582" y="2081750"/>
            <a:ext cx="214922" cy="620021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 bwMode="auto">
          <a:xfrm>
            <a:off x="4447257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6" name="Straight Connector 109"/>
          <p:cNvCxnSpPr>
            <a:stCxn id="157" idx="2"/>
            <a:endCxn id="136" idx="0"/>
          </p:cNvCxnSpPr>
          <p:nvPr/>
        </p:nvCxnSpPr>
        <p:spPr>
          <a:xfrm rot="5400000">
            <a:off x="5007070" y="2144458"/>
            <a:ext cx="214922" cy="494600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 bwMode="auto">
          <a:xfrm>
            <a:off x="5308034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8" name="Straight Connector 157"/>
          <p:cNvCxnSpPr>
            <a:stCxn id="159" idx="2"/>
            <a:endCxn id="138" idx="0"/>
          </p:cNvCxnSpPr>
          <p:nvPr/>
        </p:nvCxnSpPr>
        <p:spPr>
          <a:xfrm flipH="1">
            <a:off x="5853433" y="2284297"/>
            <a:ext cx="219884" cy="21492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 bwMode="auto">
          <a:xfrm>
            <a:off x="6019518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6839630" y="2301720"/>
            <a:ext cx="0" cy="189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 bwMode="auto">
          <a:xfrm>
            <a:off x="7062092" y="2176703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2" name="Rectangle 3"/>
          <p:cNvSpPr>
            <a:spLocks noChangeArrowheads="1"/>
          </p:cNvSpPr>
          <p:nvPr/>
        </p:nvSpPr>
        <p:spPr bwMode="gray">
          <a:xfrm>
            <a:off x="1675062" y="3152119"/>
            <a:ext cx="754454" cy="149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Sandoz </a:t>
            </a:r>
            <a:r>
              <a:rPr lang="en-US" altLang="en-US" sz="800" b="1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somatropin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first </a:t>
            </a:r>
            <a:r>
              <a:rPr lang="en-US" altLang="en-US" sz="800" b="1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biosimilar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-type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medicine launched in US</a:t>
            </a:r>
          </a:p>
        </p:txBody>
      </p:sp>
      <p:cxnSp>
        <p:nvCxnSpPr>
          <p:cNvPr id="163" name="Straight Connector 117"/>
          <p:cNvCxnSpPr>
            <a:stCxn id="162" idx="0"/>
            <a:endCxn id="133" idx="4"/>
          </p:cNvCxnSpPr>
          <p:nvPr/>
        </p:nvCxnSpPr>
        <p:spPr>
          <a:xfrm rot="5400000" flipH="1" flipV="1">
            <a:off x="2555057" y="2319244"/>
            <a:ext cx="330109" cy="1335646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3"/>
          <p:cNvSpPr>
            <a:spLocks noChangeArrowheads="1"/>
          </p:cNvSpPr>
          <p:nvPr/>
        </p:nvSpPr>
        <p:spPr bwMode="gray">
          <a:xfrm>
            <a:off x="2514220" y="3152120"/>
            <a:ext cx="754454" cy="5610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Japan biosimilars regulatory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guidelines established</a:t>
            </a:r>
          </a:p>
        </p:txBody>
      </p:sp>
      <p:sp>
        <p:nvSpPr>
          <p:cNvPr id="166" name="Rectangle 3"/>
          <p:cNvSpPr>
            <a:spLocks noChangeArrowheads="1"/>
          </p:cNvSpPr>
          <p:nvPr/>
        </p:nvSpPr>
        <p:spPr bwMode="gray">
          <a:xfrm>
            <a:off x="4247965" y="3152120"/>
            <a:ext cx="754454" cy="6809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CMS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finalized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provision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for biosimilars</a:t>
            </a:r>
          </a:p>
        </p:txBody>
      </p:sp>
      <p:sp>
        <p:nvSpPr>
          <p:cNvPr id="167" name="Rectangle 3"/>
          <p:cNvSpPr>
            <a:spLocks noChangeArrowheads="1"/>
          </p:cNvSpPr>
          <p:nvPr/>
        </p:nvSpPr>
        <p:spPr bwMode="gray">
          <a:xfrm>
            <a:off x="5112061" y="3152119"/>
            <a:ext cx="754454" cy="149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China announced final 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biosimilar guidance</a:t>
            </a:r>
            <a:endParaRPr lang="en-US" altLang="en-US" sz="8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8" name="Rectangle 3"/>
          <p:cNvSpPr>
            <a:spLocks noChangeArrowheads="1"/>
          </p:cNvSpPr>
          <p:nvPr/>
        </p:nvSpPr>
        <p:spPr bwMode="gray">
          <a:xfrm>
            <a:off x="5951218" y="3152119"/>
            <a:ext cx="754454" cy="149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FDA issued 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labelling guidelines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and releases draft 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naming guidance</a:t>
            </a:r>
            <a:endParaRPr lang="en-US" altLang="en-US" sz="8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9" name="Rectangle 3"/>
          <p:cNvSpPr>
            <a:spLocks noChangeArrowheads="1"/>
          </p:cNvSpPr>
          <p:nvPr/>
        </p:nvSpPr>
        <p:spPr bwMode="gray">
          <a:xfrm>
            <a:off x="3353377" y="3152119"/>
            <a:ext cx="754454" cy="149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US creates </a:t>
            </a:r>
            <a:r>
              <a:rPr lang="en-US" altLang="en-US" sz="8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abbreviated approval pathway </a:t>
            </a: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for biosimilars</a:t>
            </a:r>
            <a:b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US" altLang="en-US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as part of the Affordable Care Act (BPCIA)</a:t>
            </a:r>
          </a:p>
        </p:txBody>
      </p:sp>
      <p:cxnSp>
        <p:nvCxnSpPr>
          <p:cNvPr id="170" name="Straight Connector 117"/>
          <p:cNvCxnSpPr>
            <a:stCxn id="164" idx="0"/>
            <a:endCxn id="135" idx="4"/>
          </p:cNvCxnSpPr>
          <p:nvPr/>
        </p:nvCxnSpPr>
        <p:spPr>
          <a:xfrm rot="5400000" flipH="1" flipV="1">
            <a:off x="3467737" y="2245723"/>
            <a:ext cx="330109" cy="148268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17"/>
          <p:cNvCxnSpPr>
            <a:stCxn id="169" idx="0"/>
            <a:endCxn id="136" idx="4"/>
          </p:cNvCxnSpPr>
          <p:nvPr/>
        </p:nvCxnSpPr>
        <p:spPr>
          <a:xfrm rot="5400000" flipH="1" flipV="1">
            <a:off x="4133865" y="2418754"/>
            <a:ext cx="330109" cy="1136629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17"/>
          <p:cNvCxnSpPr>
            <a:stCxn id="167" idx="0"/>
            <a:endCxn id="139" idx="4"/>
          </p:cNvCxnSpPr>
          <p:nvPr/>
        </p:nvCxnSpPr>
        <p:spPr>
          <a:xfrm rot="5400000" flipH="1" flipV="1">
            <a:off x="5994922" y="2307413"/>
            <a:ext cx="339075" cy="1350343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 bwMode="auto">
          <a:xfrm>
            <a:off x="6303305" y="3152122"/>
            <a:ext cx="107597" cy="1075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7" name="Rectangle 3"/>
          <p:cNvSpPr>
            <a:spLocks noChangeArrowheads="1"/>
          </p:cNvSpPr>
          <p:nvPr/>
        </p:nvSpPr>
        <p:spPr bwMode="gray">
          <a:xfrm>
            <a:off x="2514220" y="3743907"/>
            <a:ext cx="754454" cy="9068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lIns="34289" tIns="34289" rIns="0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0460A9"/>
              </a:buClr>
              <a:buFont typeface="Wingdings" pitchFamily="2" charset="2"/>
              <a:buNone/>
            </a:pP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Sandoz soma-</a:t>
            </a:r>
            <a:r>
              <a:rPr lang="en-US" altLang="en-US" sz="800" b="1" dirty="0" err="1">
                <a:solidFill>
                  <a:srgbClr val="FFFFFF"/>
                </a:solidFill>
                <a:latin typeface="Arial"/>
                <a:cs typeface="Arial" pitchFamily="34" charset="0"/>
              </a:rPr>
              <a:t>tropin</a:t>
            </a:r>
            <a:r>
              <a:rPr lang="en-US" altLang="en-US" sz="8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first bio-similar approved and </a:t>
            </a:r>
            <a:r>
              <a:rPr lang="en-US" altLang="en-US" sz="800" dirty="0">
                <a:solidFill>
                  <a:srgbClr val="FFFFFF"/>
                </a:solidFill>
                <a:latin typeface="Arial"/>
                <a:cs typeface="Arial" pitchFamily="34" charset="0"/>
              </a:rPr>
              <a:t>launched in Japan and Canada by Sandoz</a:t>
            </a:r>
          </a:p>
        </p:txBody>
      </p:sp>
      <p:sp>
        <p:nvSpPr>
          <p:cNvPr id="178" name="Rectangle 3"/>
          <p:cNvSpPr>
            <a:spLocks noChangeArrowheads="1"/>
          </p:cNvSpPr>
          <p:nvPr/>
        </p:nvSpPr>
        <p:spPr bwMode="gray">
          <a:xfrm>
            <a:off x="4247965" y="3920442"/>
            <a:ext cx="754454" cy="7261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lIns="34289" tIns="34289" rIns="34289" bIns="34289" anchor="t"/>
          <a:lstStyle>
            <a:lvl1pPr defTabSz="895350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895350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895350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895350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460A9"/>
              </a:buClr>
              <a:buFont typeface="Wingdings" pitchFamily="2" charset="2"/>
              <a:buNone/>
              <a:defRPr/>
            </a:pPr>
            <a:r>
              <a:rPr lang="en-US" altLang="en-US" sz="800" dirty="0">
                <a:solidFill>
                  <a:srgbClr val="FFFFFF"/>
                </a:solidFill>
                <a:latin typeface="Arial"/>
              </a:rPr>
              <a:t>First ever biosimilar, </a:t>
            </a:r>
            <a:r>
              <a:rPr lang="en-US" altLang="en-US" sz="800" b="1" dirty="0">
                <a:solidFill>
                  <a:srgbClr val="FFFFFF"/>
                </a:solidFill>
                <a:latin typeface="Arial"/>
              </a:rPr>
              <a:t>Zarxio </a:t>
            </a:r>
            <a:r>
              <a:rPr lang="en-US" altLang="en-US" sz="800" dirty="0">
                <a:solidFill>
                  <a:srgbClr val="FFFFFF"/>
                </a:solidFill>
                <a:latin typeface="Arial"/>
              </a:rPr>
              <a:t>(</a:t>
            </a:r>
            <a:r>
              <a:rPr lang="en-US" altLang="en-US" sz="800" b="1" dirty="0">
                <a:solidFill>
                  <a:srgbClr val="FFFFFF"/>
                </a:solidFill>
                <a:latin typeface="Arial"/>
              </a:rPr>
              <a:t>filgrastim) launched</a:t>
            </a:r>
            <a:r>
              <a:rPr lang="en-US" altLang="en-US" sz="800" dirty="0">
                <a:solidFill>
                  <a:srgbClr val="FFFFFF"/>
                </a:solidFill>
                <a:latin typeface="Arial"/>
              </a:rPr>
              <a:t> in US by Sandoz</a:t>
            </a:r>
          </a:p>
        </p:txBody>
      </p:sp>
      <p:pic>
        <p:nvPicPr>
          <p:cNvPr id="179" name="Picture 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04" y="4463272"/>
            <a:ext cx="168785" cy="1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567" y="4463272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287" y="3537834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82" y="4463272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368" y="4463272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476" y="4275745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171" y="3515434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171" y="4463272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9" name="Group 188"/>
          <p:cNvGrpSpPr/>
          <p:nvPr/>
        </p:nvGrpSpPr>
        <p:grpSpPr>
          <a:xfrm>
            <a:off x="3971927" y="4780289"/>
            <a:ext cx="1323139" cy="172281"/>
            <a:chOff x="4543134" y="6030459"/>
            <a:chExt cx="1764185" cy="229708"/>
          </a:xfrm>
        </p:grpSpPr>
        <p:sp>
          <p:nvSpPr>
            <p:cNvPr id="190" name="Rectangle 4"/>
            <p:cNvSpPr>
              <a:spLocks noChangeArrowheads="1"/>
            </p:cNvSpPr>
            <p:nvPr/>
          </p:nvSpPr>
          <p:spPr bwMode="gray">
            <a:xfrm>
              <a:off x="4731915" y="6041092"/>
              <a:ext cx="1575404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72009" tIns="72009" rIns="72009" bIns="72009" anchor="ctr"/>
            <a:lstStyle>
              <a:lvl1pPr defTabSz="895350" ea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895350"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charset="0"/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895350"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charset="0"/>
                <a:buChar char="–"/>
                <a:defRPr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895350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460A9"/>
                </a:buClr>
                <a:buFont typeface="Wingdings" pitchFamily="2" charset="2"/>
                <a:buNone/>
                <a:defRPr/>
              </a:pPr>
              <a:r>
                <a:rPr lang="en-US" altLang="en-US" sz="800" b="1" dirty="0">
                  <a:solidFill>
                    <a:srgbClr val="000000"/>
                  </a:solidFill>
                  <a:cs typeface="Arial" pitchFamily="34" charset="0"/>
                </a:rPr>
                <a:t> Sandoz driven event</a:t>
              </a:r>
            </a:p>
          </p:txBody>
        </p:sp>
        <p:sp>
          <p:nvSpPr>
            <p:cNvPr id="191" name="Rectangle 4"/>
            <p:cNvSpPr>
              <a:spLocks noChangeArrowheads="1"/>
            </p:cNvSpPr>
            <p:nvPr/>
          </p:nvSpPr>
          <p:spPr bwMode="gray">
            <a:xfrm>
              <a:off x="4543134" y="6030459"/>
              <a:ext cx="213954" cy="2190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lIns="72009" tIns="72009" rIns="72009" bIns="72009" anchor="ctr"/>
            <a:lstStyle>
              <a:lvl1pPr defTabSz="895350" ea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20000"/>
                </a:spcAft>
                <a:buClr>
                  <a:schemeClr val="hlink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895350"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charset="0"/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895350" ea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BC3"/>
                </a:buClr>
                <a:buFont typeface="Arial" charset="0"/>
                <a:buChar char="–"/>
                <a:defRPr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895350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05BC3"/>
                </a:buClr>
                <a:buFont typeface="Arial" charset="0"/>
                <a:buChar char="»"/>
                <a:defRPr sz="16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C3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0460A9"/>
                </a:buClr>
                <a:buFont typeface="Wingdings" pitchFamily="2" charset="2"/>
                <a:buNone/>
                <a:defRPr/>
              </a:pPr>
              <a:endParaRPr lang="en-US" altLang="en-US" sz="800" i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cxnSp>
        <p:nvCxnSpPr>
          <p:cNvPr id="173" name="Straight Connector 117"/>
          <p:cNvCxnSpPr>
            <a:stCxn id="166" idx="0"/>
            <a:endCxn id="137" idx="4"/>
          </p:cNvCxnSpPr>
          <p:nvPr/>
        </p:nvCxnSpPr>
        <p:spPr>
          <a:xfrm rot="5400000" flipH="1" flipV="1">
            <a:off x="5320809" y="2126397"/>
            <a:ext cx="330109" cy="172133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9</a:t>
            </a:fld>
            <a:endParaRPr lang="uk-UA" dirty="0"/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217156" y="2089729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8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9777" y="4450180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Oval 12"/>
          <p:cNvSpPr>
            <a:spLocks noChangeArrowheads="1"/>
          </p:cNvSpPr>
          <p:nvPr/>
        </p:nvSpPr>
        <p:spPr bwMode="gray">
          <a:xfrm>
            <a:off x="3043995" y="2068741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gray">
          <a:xfrm>
            <a:off x="3874222" y="2079856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gray">
          <a:xfrm>
            <a:off x="4734112" y="2068741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gray">
          <a:xfrm>
            <a:off x="5562750" y="2068741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gray">
          <a:xfrm>
            <a:off x="6403209" y="2086420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4" name="Oval 12"/>
          <p:cNvSpPr>
            <a:spLocks noChangeArrowheads="1"/>
          </p:cNvSpPr>
          <p:nvPr/>
        </p:nvSpPr>
        <p:spPr bwMode="gray">
          <a:xfrm>
            <a:off x="7254388" y="2085652"/>
            <a:ext cx="176642" cy="1739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68564" tIns="34283" rIns="68564" bIns="34283" anchor="ctr"/>
          <a:lstStyle>
            <a:lvl1pPr defTabSz="912813" eaLnBrk="0" hangingPunct="0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05BC3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ct val="95000"/>
              </a:lnSpc>
              <a:spcBef>
                <a:spcPct val="20000"/>
              </a:spcBef>
              <a:buClr>
                <a:srgbClr val="005BC3"/>
              </a:buClr>
              <a:buFont typeface="Arial" charset="0"/>
              <a:buChar char="»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C3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9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gray">
          <a:xfrm>
            <a:off x="6790372" y="3152119"/>
            <a:ext cx="754454" cy="1494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lIns="34289" tIns="34289" rIns="34289" bIns="34289" anchor="t"/>
          <a:lstStyle/>
          <a:p>
            <a:pPr defTabSz="671496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buClr>
                <a:srgbClr val="0460A9"/>
              </a:buClr>
              <a:buSzPct val="110000"/>
            </a:pPr>
            <a:r>
              <a:rPr lang="en-US" altLang="en-US" sz="800" b="1" dirty="0">
                <a:solidFill>
                  <a:srgbClr val="FFFFFF"/>
                </a:solidFill>
                <a:cs typeface="Arial" pitchFamily="34" charset="0"/>
              </a:rPr>
              <a:t>Supreme Court </a:t>
            </a:r>
            <a:r>
              <a:rPr lang="en-US" altLang="en-US" sz="800" dirty="0">
                <a:solidFill>
                  <a:srgbClr val="FFFFFF"/>
                </a:solidFill>
                <a:cs typeface="Arial" pitchFamily="34" charset="0"/>
              </a:rPr>
              <a:t>decision on the BPCIA, </a:t>
            </a:r>
            <a:r>
              <a:rPr lang="en-US" altLang="en-US" sz="800" b="1" dirty="0">
                <a:solidFill>
                  <a:srgbClr val="FFFFFF"/>
                </a:solidFill>
                <a:cs typeface="Arial" pitchFamily="34" charset="0"/>
              </a:rPr>
              <a:t>eliminating 6 month delay </a:t>
            </a:r>
            <a:r>
              <a:rPr lang="en-US" altLang="en-US" sz="800" dirty="0">
                <a:solidFill>
                  <a:srgbClr val="FFFFFF"/>
                </a:solidFill>
                <a:cs typeface="Arial" pitchFamily="34" charset="0"/>
              </a:rPr>
              <a:t>for all biosimilars </a:t>
            </a:r>
          </a:p>
        </p:txBody>
      </p:sp>
      <p:pic>
        <p:nvPicPr>
          <p:cNvPr id="88" name="Picture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3" y="4463272"/>
            <a:ext cx="168044" cy="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46"/>
          <p:cNvSpPr>
            <a:spLocks noChangeArrowheads="1"/>
          </p:cNvSpPr>
          <p:nvPr/>
        </p:nvSpPr>
        <p:spPr bwMode="gray">
          <a:xfrm>
            <a:off x="7164288" y="2490255"/>
            <a:ext cx="322792" cy="322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68564" tIns="34283" rIns="68564" bIns="34283" anchor="ctr"/>
          <a:lstStyle/>
          <a:p>
            <a:pPr algn="ctr" defTabSz="684593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FFFFFF"/>
                </a:solidFill>
                <a:cs typeface="Arial" pitchFamily="34" charset="0"/>
              </a:rPr>
              <a:t>2017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7339617" y="2787774"/>
            <a:ext cx="0" cy="378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17"/>
          <p:cNvCxnSpPr>
            <a:endCxn id="139" idx="4"/>
          </p:cNvCxnSpPr>
          <p:nvPr/>
        </p:nvCxnSpPr>
        <p:spPr>
          <a:xfrm rot="5400000" flipH="1" flipV="1">
            <a:off x="6517677" y="2819096"/>
            <a:ext cx="328002" cy="315904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1q1SGTQ0KzQYvL3xh12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KzI0LZb06fUh2KH9tc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2vkSZMOkma_EdIWf.ZI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OHHzTghEujv1xxGLO2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VfQxqRQjaYgeTs8k8D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VfQxqRQjaYgeTs8k8D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UG23.ZbEmGABxljAoZ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0h0qxaME6H7ruZC5gG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2vkSZMOkma_EdIWf.Z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UG23.ZbEmGABxljAoZ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3ZiCQhEU.ezj5S68x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0h0qxaME6H7ruZC5gG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YjtPPlS0mEmjUBljzd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1q1SGTQ0KzQYvL3xh12Q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8D949A"/>
      </a:dk2>
      <a:lt2>
        <a:srgbClr val="EEECE1"/>
      </a:lt2>
      <a:accent1>
        <a:srgbClr val="189DAE"/>
      </a:accent1>
      <a:accent2>
        <a:srgbClr val="7BC143"/>
      </a:accent2>
      <a:accent3>
        <a:srgbClr val="007BD8"/>
      </a:accent3>
      <a:accent4>
        <a:srgbClr val="E1AB00"/>
      </a:accent4>
      <a:accent5>
        <a:srgbClr val="00ABA5"/>
      </a:accent5>
      <a:accent6>
        <a:srgbClr val="F79646"/>
      </a:accent6>
      <a:hlink>
        <a:srgbClr val="00AB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Board Theme 042214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8C82"/>
      </a:accent1>
      <a:accent2>
        <a:srgbClr val="008C82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Board Theme 042214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8C82"/>
      </a:accent1>
      <a:accent2>
        <a:srgbClr val="008C82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ndoz Presentation Standard Blue Carbon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andoz Presentation Standard Blue Carbon 22July2016.potx" id="{0D0091F3-F7F1-4EBC-AB33-72FBA68A9027}" vid="{BAF62E3C-3C06-4567-A68A-A5C29D7959A0}"/>
    </a:ext>
  </a:extLst>
</a:theme>
</file>

<file path=ppt/theme/theme5.xml><?xml version="1.0" encoding="utf-8"?>
<a:theme xmlns:a="http://schemas.openxmlformats.org/drawingml/2006/main" name="2009-04-01 - RBS Report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UTemplate_Formata_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Template_Format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Template_Format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Template_Format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Microsoft Office PowerPoint</Application>
  <PresentationFormat>On-screen Show (16:9)</PresentationFormat>
  <Paragraphs>687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1_Office Theme</vt:lpstr>
      <vt:lpstr>Origin</vt:lpstr>
      <vt:lpstr>1_Origin</vt:lpstr>
      <vt:lpstr>Sandoz Presentation Standard Blue Carbon</vt:lpstr>
      <vt:lpstr>2009-04-01 - RBS Report Template</vt:lpstr>
      <vt:lpstr>BioNJ’s Legal, Compliance &amp; Regulatory Forum</vt:lpstr>
      <vt:lpstr>PowerPoint Presentation</vt:lpstr>
      <vt:lpstr>What We Do and How Industry Benefits</vt:lpstr>
      <vt:lpstr>SPEAKERS</vt:lpstr>
      <vt:lpstr>A Biosimilar Story – Sandoz’s experience to date</vt:lpstr>
      <vt:lpstr>Biologics are drugs produced from living organisms</vt:lpstr>
      <vt:lpstr>8 of the top 10 molecules worldwide were biologics in 2016</vt:lpstr>
      <vt:lpstr>Projected impact of biosimilars in the biologic market</vt:lpstr>
      <vt:lpstr>Biosimilars proven to be safe and effective, regulations are developing worldwide</vt:lpstr>
      <vt:lpstr>Global biosimilar approvals; ~41 in Europe, 7 in the US...</vt:lpstr>
      <vt:lpstr>Biosimilar development: high investment, closer to originators than to generics </vt:lpstr>
      <vt:lpstr>Difference between originator and biosimilar development</vt:lpstr>
      <vt:lpstr>Analytical Characterization of a reference product</vt:lpstr>
      <vt:lpstr>Understanding the target: Variability of originator references defines goalposts for biosimilars</vt:lpstr>
      <vt:lpstr>FDA and EMA regulatory principles on biosimilars</vt:lpstr>
      <vt:lpstr>Key issues still need to be addressed in the US</vt:lpstr>
      <vt:lpstr>Naming for all biologics in US</vt:lpstr>
      <vt:lpstr>PowerPoint Presentation</vt:lpstr>
      <vt:lpstr>Biosimilars IP litigation: not your grandma’s pharma patent litigation</vt:lpstr>
      <vt:lpstr>Let’s talk about the BPCIA; any new law will have kinks to work out, but this is ridiculous...</vt:lpstr>
      <vt:lpstr>Sandoz’s Supreme Court win has shaped the BPCIA for the future</vt:lpstr>
      <vt:lpstr>Many battles still to come under the BPCIA, and on IP for biosimilars</vt:lpstr>
      <vt:lpstr>Engaging stakeholders on biosimilars will be key to driving access and uptake</vt:lpstr>
      <vt:lpstr>Two final thoughts:</vt:lpstr>
      <vt:lpstr>A Day in the Life of a Biosimilar:  A Case Study The Right Strategy?</vt:lpstr>
      <vt:lpstr>Biosimilars – US Status</vt:lpstr>
      <vt:lpstr>Summary of 2018 Part D Benefit</vt:lpstr>
      <vt:lpstr>Launch will be like a Brand… Not a Generic</vt:lpstr>
      <vt:lpstr>Physician adoption of biosimilars – Depends:</vt:lpstr>
      <vt:lpstr>Payers are interest – Depends: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
  </Manager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2017-11-06T19:31:40.8397485Z</dcterms:created>
  <dcterms:modified xsi:type="dcterms:W3CDTF">2017-11-06T19:31:40.8397485Z</dcterms:modified>
</cp:coreProperties>
</file>